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9" r:id="rId1"/>
  </p:sldMasterIdLst>
  <p:handoutMasterIdLst>
    <p:handoutMasterId r:id="rId68"/>
  </p:handoutMasterIdLst>
  <p:sldIdLst>
    <p:sldId id="290" r:id="rId2"/>
    <p:sldId id="299" r:id="rId3"/>
    <p:sldId id="396" r:id="rId4"/>
    <p:sldId id="374" r:id="rId5"/>
    <p:sldId id="397" r:id="rId6"/>
    <p:sldId id="364" r:id="rId7"/>
    <p:sldId id="398" r:id="rId8"/>
    <p:sldId id="399" r:id="rId9"/>
    <p:sldId id="295" r:id="rId10"/>
    <p:sldId id="347" r:id="rId11"/>
    <p:sldId id="302" r:id="rId12"/>
    <p:sldId id="311" r:id="rId13"/>
    <p:sldId id="348" r:id="rId14"/>
    <p:sldId id="349" r:id="rId15"/>
    <p:sldId id="320" r:id="rId16"/>
    <p:sldId id="350" r:id="rId17"/>
    <p:sldId id="300" r:id="rId18"/>
    <p:sldId id="351" r:id="rId19"/>
    <p:sldId id="319" r:id="rId20"/>
    <p:sldId id="344" r:id="rId21"/>
    <p:sldId id="297" r:id="rId22"/>
    <p:sldId id="365" r:id="rId23"/>
    <p:sldId id="376" r:id="rId24"/>
    <p:sldId id="377" r:id="rId25"/>
    <p:sldId id="378" r:id="rId26"/>
    <p:sldId id="379" r:id="rId27"/>
    <p:sldId id="411" r:id="rId28"/>
    <p:sldId id="412" r:id="rId29"/>
    <p:sldId id="413" r:id="rId30"/>
    <p:sldId id="414" r:id="rId31"/>
    <p:sldId id="415" r:id="rId32"/>
    <p:sldId id="400" r:id="rId33"/>
    <p:sldId id="334" r:id="rId34"/>
    <p:sldId id="367" r:id="rId35"/>
    <p:sldId id="368" r:id="rId36"/>
    <p:sldId id="401" r:id="rId37"/>
    <p:sldId id="402" r:id="rId38"/>
    <p:sldId id="403" r:id="rId39"/>
    <p:sldId id="404" r:id="rId40"/>
    <p:sldId id="405" r:id="rId41"/>
    <p:sldId id="354" r:id="rId42"/>
    <p:sldId id="406" r:id="rId43"/>
    <p:sldId id="407" r:id="rId44"/>
    <p:sldId id="408" r:id="rId45"/>
    <p:sldId id="409" r:id="rId46"/>
    <p:sldId id="356" r:id="rId47"/>
    <p:sldId id="357" r:id="rId48"/>
    <p:sldId id="358" r:id="rId49"/>
    <p:sldId id="416" r:id="rId50"/>
    <p:sldId id="315" r:id="rId51"/>
    <p:sldId id="369" r:id="rId52"/>
    <p:sldId id="370" r:id="rId53"/>
    <p:sldId id="417" r:id="rId54"/>
    <p:sldId id="418" r:id="rId55"/>
    <p:sldId id="419" r:id="rId56"/>
    <p:sldId id="372" r:id="rId57"/>
    <p:sldId id="420" r:id="rId58"/>
    <p:sldId id="421" r:id="rId59"/>
    <p:sldId id="422" r:id="rId60"/>
    <p:sldId id="423" r:id="rId61"/>
    <p:sldId id="329" r:id="rId62"/>
    <p:sldId id="390" r:id="rId63"/>
    <p:sldId id="324" r:id="rId64"/>
    <p:sldId id="304" r:id="rId65"/>
    <p:sldId id="373" r:id="rId66"/>
    <p:sldId id="362" r:id="rId67"/>
  </p:sldIdLst>
  <p:sldSz cx="9144000" cy="6858000" type="screen4x3"/>
  <p:notesSz cx="6992938" cy="9278938"/>
  <p:embeddedFontLst>
    <p:embeddedFont>
      <p:font typeface="Bauhaus 93" panose="04030905020B02020C02" pitchFamily="82" charset="0"/>
      <p:regular r:id="rId69"/>
    </p:embeddedFont>
    <p:embeddedFont>
      <p:font typeface="Comic Sans MS" panose="030F0702030302020204" pitchFamily="66" charset="0"/>
      <p:regular r:id="rId70"/>
      <p:bold r:id="rId71"/>
    </p:embeddedFont>
    <p:embeddedFont>
      <p:font typeface="Lansbury" panose="020B0604020202020204" charset="0"/>
      <p:regular r:id="rId72"/>
    </p:embeddedFont>
  </p:embeddedFont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FFF00"/>
    <a:srgbClr val="00FF99"/>
    <a:srgbClr val="336699"/>
    <a:srgbClr val="FFFFCC"/>
    <a:srgbClr val="D3D3D3"/>
    <a:srgbClr val="FFCC66"/>
    <a:srgbClr val="FFC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varScale="1">
        <p:scale>
          <a:sx n="92" d="100"/>
          <a:sy n="92" d="100"/>
        </p:scale>
        <p:origin x="1344" y="9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19.xml"/><Relationship Id="rId13" Type="http://schemas.openxmlformats.org/officeDocument/2006/relationships/slide" Target="slides/slide50.xml"/><Relationship Id="rId3" Type="http://schemas.openxmlformats.org/officeDocument/2006/relationships/slide" Target="slides/slide9.xml"/><Relationship Id="rId7" Type="http://schemas.openxmlformats.org/officeDocument/2006/relationships/slide" Target="slides/slide17.xml"/><Relationship Id="rId12" Type="http://schemas.openxmlformats.org/officeDocument/2006/relationships/slide" Target="slides/slide33.xml"/><Relationship Id="rId2" Type="http://schemas.openxmlformats.org/officeDocument/2006/relationships/slide" Target="slides/slide2.xml"/><Relationship Id="rId16" Type="http://schemas.openxmlformats.org/officeDocument/2006/relationships/slide" Target="slides/slide64.xml"/><Relationship Id="rId1" Type="http://schemas.openxmlformats.org/officeDocument/2006/relationships/slide" Target="slides/slide1.xml"/><Relationship Id="rId6" Type="http://schemas.openxmlformats.org/officeDocument/2006/relationships/slide" Target="slides/slide15.xml"/><Relationship Id="rId11" Type="http://schemas.openxmlformats.org/officeDocument/2006/relationships/slide" Target="slides/slide29.xml"/><Relationship Id="rId5" Type="http://schemas.openxmlformats.org/officeDocument/2006/relationships/slide" Target="slides/slide12.xml"/><Relationship Id="rId15" Type="http://schemas.openxmlformats.org/officeDocument/2006/relationships/slide" Target="slides/slide63.xml"/><Relationship Id="rId10" Type="http://schemas.openxmlformats.org/officeDocument/2006/relationships/slide" Target="slides/slide21.xml"/><Relationship Id="rId4" Type="http://schemas.openxmlformats.org/officeDocument/2006/relationships/slide" Target="slides/slide11.xml"/><Relationship Id="rId9" Type="http://schemas.openxmlformats.org/officeDocument/2006/relationships/slide" Target="slides/slide20.xml"/><Relationship Id="rId14"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0538"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16739" name="Rectangle 3"/>
          <p:cNvSpPr>
            <a:spLocks noGrp="1" noChangeArrowheads="1"/>
          </p:cNvSpPr>
          <p:nvPr>
            <p:ph type="dt" sz="quarter" idx="1"/>
          </p:nvPr>
        </p:nvSpPr>
        <p:spPr bwMode="auto">
          <a:xfrm>
            <a:off x="3960813" y="0"/>
            <a:ext cx="3030537"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6740" name="Rectangle 4"/>
          <p:cNvSpPr>
            <a:spLocks noGrp="1" noChangeArrowheads="1"/>
          </p:cNvSpPr>
          <p:nvPr>
            <p:ph type="ftr" sz="quarter" idx="2"/>
          </p:nvPr>
        </p:nvSpPr>
        <p:spPr bwMode="auto">
          <a:xfrm>
            <a:off x="0" y="8813800"/>
            <a:ext cx="3030538"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16741" name="Rectangle 5"/>
          <p:cNvSpPr>
            <a:spLocks noGrp="1" noChangeArrowheads="1"/>
          </p:cNvSpPr>
          <p:nvPr>
            <p:ph type="sldNum" sz="quarter" idx="3"/>
          </p:nvPr>
        </p:nvSpPr>
        <p:spPr bwMode="auto">
          <a:xfrm>
            <a:off x="3960813" y="8813800"/>
            <a:ext cx="3030537"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E29BECA-56B5-4283-A507-C789F22693B9}" type="slidenum">
              <a:rPr lang="en-US"/>
              <a:pPr>
                <a:defRPr/>
              </a:pPr>
              <a:t>‹#›</a:t>
            </a:fld>
            <a:endParaRPr lang="en-US"/>
          </a:p>
        </p:txBody>
      </p:sp>
    </p:spTree>
    <p:extLst>
      <p:ext uri="{BB962C8B-B14F-4D97-AF65-F5344CB8AC3E}">
        <p14:creationId xmlns:p14="http://schemas.microsoft.com/office/powerpoint/2010/main" val="407620947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path path="rect">
            <a:fillToRect r="100000" b="100000"/>
          </a:path>
        </a:gradFill>
        <a:effectLst/>
      </p:bgPr>
    </p:bg>
    <p:spTree>
      <p:nvGrpSpPr>
        <p:cNvPr id="1" name=""/>
        <p:cNvGrpSpPr/>
        <p:nvPr/>
      </p:nvGrpSpPr>
      <p:grpSpPr>
        <a:xfrm>
          <a:off x="0" y="0"/>
          <a:ext cx="0" cy="0"/>
          <a:chOff x="0" y="0"/>
          <a:chExt cx="0" cy="0"/>
        </a:xfrm>
      </p:grpSpPr>
      <p:grpSp>
        <p:nvGrpSpPr>
          <p:cNvPr id="1026" name="Group 3"/>
          <p:cNvGrpSpPr>
            <a:grpSpLocks/>
          </p:cNvGrpSpPr>
          <p:nvPr userDrawn="1"/>
        </p:nvGrpSpPr>
        <p:grpSpPr bwMode="auto">
          <a:xfrm>
            <a:off x="7673975" y="0"/>
            <a:ext cx="1470025" cy="6856413"/>
            <a:chOff x="0" y="0"/>
            <a:chExt cx="926" cy="4319"/>
          </a:xfrm>
        </p:grpSpPr>
        <p:sp>
          <p:nvSpPr>
            <p:cNvPr id="1027" name="Rectangle 4"/>
            <p:cNvSpPr>
              <a:spLocks noChangeArrowheads="1"/>
            </p:cNvSpPr>
            <p:nvPr userDrawn="1"/>
          </p:nvSpPr>
          <p:spPr bwMode="ltGray">
            <a:xfrm>
              <a:off x="0" y="0"/>
              <a:ext cx="923" cy="4319"/>
            </a:xfrm>
            <a:prstGeom prst="rect">
              <a:avLst/>
            </a:prstGeom>
            <a:solidFill>
              <a:schemeClr val="bg1"/>
            </a:solidFill>
            <a:ln w="9525">
              <a:noFill/>
              <a:miter lim="800000"/>
              <a:headEnd/>
              <a:tailEnd/>
            </a:ln>
          </p:spPr>
          <p:txBody>
            <a:bodyPr/>
            <a:lstStyle/>
            <a:p>
              <a:endParaRPr lang="en-US"/>
            </a:p>
          </p:txBody>
        </p:sp>
        <p:pic>
          <p:nvPicPr>
            <p:cNvPr id="1028" name="Picture 5"/>
            <p:cNvPicPr>
              <a:picLocks noChangeArrowheads="1"/>
            </p:cNvPicPr>
            <p:nvPr userDrawn="1"/>
          </p:nvPicPr>
          <p:blipFill>
            <a:blip r:embed="rId13" cstate="print"/>
            <a:srcRect/>
            <a:stretch>
              <a:fillRect/>
            </a:stretch>
          </p:blipFill>
          <p:spPr bwMode="ltGray">
            <a:xfrm>
              <a:off x="6" y="31"/>
              <a:ext cx="920" cy="944"/>
            </a:xfrm>
            <a:prstGeom prst="rect">
              <a:avLst/>
            </a:prstGeom>
            <a:noFill/>
            <a:ln w="9525">
              <a:noFill/>
              <a:miter lim="800000"/>
              <a:headEnd/>
              <a:tailEnd/>
            </a:ln>
          </p:spPr>
        </p:pic>
        <p:sp>
          <p:nvSpPr>
            <p:cNvPr id="1029" name="Freeform 6"/>
            <p:cNvSpPr>
              <a:spLocks/>
            </p:cNvSpPr>
            <p:nvPr userDrawn="1"/>
          </p:nvSpPr>
          <p:spPr bwMode="ltGray">
            <a:xfrm>
              <a:off x="6" y="1023"/>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endParaRPr lang="en-US"/>
            </a:p>
          </p:txBody>
        </p:sp>
        <p:sp>
          <p:nvSpPr>
            <p:cNvPr id="1030" name="Freeform 7"/>
            <p:cNvSpPr>
              <a:spLocks/>
            </p:cNvSpPr>
            <p:nvPr userDrawn="1"/>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endParaRPr lang="en-US"/>
            </a:p>
          </p:txBody>
        </p:sp>
        <p:sp>
          <p:nvSpPr>
            <p:cNvPr id="1031" name="Freeform 8"/>
            <p:cNvSpPr>
              <a:spLocks/>
            </p:cNvSpPr>
            <p:nvPr userDrawn="1"/>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cs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cs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cs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cs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cs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cs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cs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lr>
          <a:schemeClr val="tx2"/>
        </a:buClr>
        <a:buSzPct val="95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0" name="WordArt 12"/>
          <p:cNvSpPr>
            <a:spLocks noChangeArrowheads="1" noChangeShapeType="1" noTextEdit="1"/>
          </p:cNvSpPr>
          <p:nvPr/>
        </p:nvSpPr>
        <p:spPr bwMode="auto">
          <a:xfrm>
            <a:off x="990600" y="381000"/>
            <a:ext cx="6781800" cy="4419600"/>
          </a:xfrm>
          <a:prstGeom prst="rect">
            <a:avLst/>
          </a:prstGeom>
        </p:spPr>
        <p:txBody>
          <a:bodyPr wrap="none" fromWordArt="1">
            <a:prstTxWarp prst="textFadeUp">
              <a:avLst>
                <a:gd name="adj" fmla="val 35898"/>
              </a:avLst>
            </a:prstTxWarp>
          </a:bodyPr>
          <a:lstStyle/>
          <a:p>
            <a:pPr algn="ctr"/>
            <a:r>
              <a:rPr lang="en-US" sz="3600" kern="10">
                <a:ln w="12700">
                  <a:solidFill>
                    <a:srgbClr val="B2B2B2"/>
                  </a:solidFill>
                  <a:round/>
                  <a:headEnd type="none" w="sm" len="sm"/>
                  <a:tailEnd type="none" w="sm" len="sm"/>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Bauhaus 93"/>
              </a:rPr>
              <a:t>Chapter 11</a:t>
            </a:r>
          </a:p>
          <a:p>
            <a:pPr algn="ctr"/>
            <a:r>
              <a:rPr lang="en-US" sz="3600" kern="10">
                <a:ln w="12700">
                  <a:solidFill>
                    <a:srgbClr val="B2B2B2"/>
                  </a:solidFill>
                  <a:round/>
                  <a:headEnd type="none" w="sm" len="sm"/>
                  <a:tailEnd type="none" w="sm" len="sm"/>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Bauhaus 93"/>
              </a:rPr>
              <a:t>The America’s </a:t>
            </a:r>
          </a:p>
          <a:p>
            <a:pPr algn="ctr"/>
            <a:r>
              <a:rPr lang="en-US" sz="3600" kern="10">
                <a:ln w="12700">
                  <a:solidFill>
                    <a:srgbClr val="B2B2B2"/>
                  </a:solidFill>
                  <a:round/>
                  <a:headEnd type="none" w="sm" len="sm"/>
                  <a:tailEnd type="none" w="sm" len="sm"/>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Bauhaus 93"/>
              </a:rPr>
              <a:t>On the</a:t>
            </a:r>
          </a:p>
          <a:p>
            <a:pPr algn="ctr"/>
            <a:r>
              <a:rPr lang="en-US" sz="3600" kern="10">
                <a:ln w="12700">
                  <a:solidFill>
                    <a:srgbClr val="B2B2B2"/>
                  </a:solidFill>
                  <a:round/>
                  <a:headEnd type="none" w="sm" len="sm"/>
                  <a:tailEnd type="none" w="sm" len="sm"/>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Bauhaus 93"/>
              </a:rPr>
              <a:t>Eve of</a:t>
            </a:r>
          </a:p>
          <a:p>
            <a:pPr algn="ctr"/>
            <a:r>
              <a:rPr lang="en-US" sz="3600" kern="10">
                <a:ln w="12700">
                  <a:solidFill>
                    <a:srgbClr val="B2B2B2"/>
                  </a:solidFill>
                  <a:round/>
                  <a:headEnd type="none" w="sm" len="sm"/>
                  <a:tailEnd type="none" w="sm" len="sm"/>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Bauhaus 93"/>
              </a:rPr>
              <a:t>INVASION</a:t>
            </a:r>
          </a:p>
        </p:txBody>
      </p:sp>
      <p:pic>
        <p:nvPicPr>
          <p:cNvPr id="53263" name="Picture 15" descr="mayansungod"/>
          <p:cNvPicPr>
            <a:picLocks noChangeAspect="1" noChangeArrowheads="1"/>
          </p:cNvPicPr>
          <p:nvPr/>
        </p:nvPicPr>
        <p:blipFill>
          <a:blip r:embed="rId3" cstate="print">
            <a:lum contrast="6000"/>
          </a:blip>
          <a:srcRect/>
          <a:stretch>
            <a:fillRect/>
          </a:stretch>
        </p:blipFill>
        <p:spPr bwMode="auto">
          <a:xfrm>
            <a:off x="3581400" y="5410200"/>
            <a:ext cx="1295400" cy="1262063"/>
          </a:xfrm>
          <a:prstGeom prst="rect">
            <a:avLst/>
          </a:prstGeom>
          <a:noFill/>
          <a:ln w="9525">
            <a:solidFill>
              <a:schemeClr val="tx1"/>
            </a:solidFill>
            <a:miter lim="800000"/>
            <a:headEnd/>
            <a:tailEnd/>
          </a:ln>
        </p:spPr>
      </p:pic>
    </p:spTree>
  </p:cSld>
  <p:clrMapOvr>
    <a:masterClrMapping/>
  </p:clrMapOvr>
  <p:transition>
    <p:sndAc>
      <p:stSnd>
        <p:snd r:embed="rId2" name="Incan Music-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3260"/>
                                        </p:tgtEl>
                                        <p:attrNameLst>
                                          <p:attrName>style.visibility</p:attrName>
                                        </p:attrNameLst>
                                      </p:cBhvr>
                                      <p:to>
                                        <p:strVal val="visible"/>
                                      </p:to>
                                    </p:set>
                                    <p:animEffect transition="in" filter="wheel(8)">
                                      <p:cBhvr>
                                        <p:cTn id="7" dur="1000"/>
                                        <p:tgtEl>
                                          <p:spTgt spid="53260"/>
                                        </p:tgtEl>
                                      </p:cBhvr>
                                    </p:animEffect>
                                  </p:childTnLst>
                                </p:cTn>
                              </p:par>
                              <p:par>
                                <p:cTn id="8" presetID="9" presetClass="entr" presetSubtype="0" fill="hold" nodeType="withEffect">
                                  <p:stCondLst>
                                    <p:cond delay="0"/>
                                  </p:stCondLst>
                                  <p:childTnLst>
                                    <p:set>
                                      <p:cBhvr>
                                        <p:cTn id="9" dur="1" fill="hold">
                                          <p:stCondLst>
                                            <p:cond delay="0"/>
                                          </p:stCondLst>
                                        </p:cTn>
                                        <p:tgtEl>
                                          <p:spTgt spid="53263"/>
                                        </p:tgtEl>
                                        <p:attrNameLst>
                                          <p:attrName>style.visibility</p:attrName>
                                        </p:attrNameLst>
                                      </p:cBhvr>
                                      <p:to>
                                        <p:strVal val="visible"/>
                                      </p:to>
                                    </p:set>
                                    <p:animEffect transition="in" filter="dissolve">
                                      <p:cBhvr>
                                        <p:cTn id="10" dur="500"/>
                                        <p:tgtEl>
                                          <p:spTgt spid="53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The Maya</a:t>
            </a:r>
          </a:p>
        </p:txBody>
      </p:sp>
      <p:sp>
        <p:nvSpPr>
          <p:cNvPr id="11267" name="Content Placeholder 2"/>
          <p:cNvSpPr>
            <a:spLocks noGrp="1"/>
          </p:cNvSpPr>
          <p:nvPr>
            <p:ph idx="1"/>
          </p:nvPr>
        </p:nvSpPr>
        <p:spPr bwMode="auto">
          <a:xfrm>
            <a:off x="457200" y="1396856"/>
            <a:ext cx="23622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000" dirty="0" smtClean="0"/>
              <a:t>Flourished between A.D. 300-900</a:t>
            </a:r>
          </a:p>
          <a:p>
            <a:pPr eaLnBrk="1" hangingPunct="1"/>
            <a:r>
              <a:rPr lang="en-US" sz="2000" dirty="0" smtClean="0"/>
              <a:t>Built splendid temples and pyramids and developed a complicated calendar</a:t>
            </a:r>
          </a:p>
          <a:p>
            <a:pPr eaLnBrk="1" hangingPunct="1"/>
            <a:r>
              <a:rPr lang="en-US" sz="2000" dirty="0" smtClean="0"/>
              <a:t>Explanations for the decline include invasion, internal revolt or a natural disaster (volcanic eruption)</a:t>
            </a:r>
          </a:p>
        </p:txBody>
      </p:sp>
      <p:pic>
        <p:nvPicPr>
          <p:cNvPr id="2" name="Picture 1"/>
          <p:cNvPicPr>
            <a:picLocks noChangeAspect="1"/>
          </p:cNvPicPr>
          <p:nvPr/>
        </p:nvPicPr>
        <p:blipFill>
          <a:blip r:embed="rId2"/>
          <a:stretch>
            <a:fillRect/>
          </a:stretch>
        </p:blipFill>
        <p:spPr>
          <a:xfrm>
            <a:off x="3350455" y="1600200"/>
            <a:ext cx="4770654" cy="319146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75800" name="Text Box 24"/>
          <p:cNvSpPr txBox="1">
            <a:spLocks noChangeArrowheads="1"/>
          </p:cNvSpPr>
          <p:nvPr/>
        </p:nvSpPr>
        <p:spPr bwMode="auto">
          <a:xfrm>
            <a:off x="304800" y="457200"/>
            <a:ext cx="7086600" cy="823913"/>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800" b="1">
                <a:solidFill>
                  <a:srgbClr val="663300"/>
                </a:solidFill>
                <a:effectLst>
                  <a:outerShdw blurRad="38100" dist="38100" dir="2700000" algn="tl">
                    <a:srgbClr val="000000"/>
                  </a:outerShdw>
                </a:effectLst>
                <a:latin typeface="Lansbury" pitchFamily="2" charset="0"/>
              </a:rPr>
              <a:t>Chichen-Itza - Observatory</a:t>
            </a:r>
          </a:p>
        </p:txBody>
      </p:sp>
      <p:pic>
        <p:nvPicPr>
          <p:cNvPr id="13316" name="Picture 27" descr="MY028"/>
          <p:cNvPicPr>
            <a:picLocks noChangeAspect="1" noChangeArrowheads="1"/>
          </p:cNvPicPr>
          <p:nvPr/>
        </p:nvPicPr>
        <p:blipFill>
          <a:blip r:embed="rId3" cstate="print">
            <a:lum bright="6000" contrast="6000"/>
          </a:blip>
          <a:srcRect b="6760"/>
          <a:stretch>
            <a:fillRect/>
          </a:stretch>
        </p:blipFill>
        <p:spPr bwMode="auto">
          <a:xfrm>
            <a:off x="533400" y="2057400"/>
            <a:ext cx="6934200" cy="4279900"/>
          </a:xfrm>
          <a:prstGeom prst="rect">
            <a:avLst/>
          </a:prstGeom>
          <a:noFill/>
          <a:ln w="9525">
            <a:solidFill>
              <a:srgbClr val="663300"/>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84995" name="Text Box 3"/>
          <p:cNvSpPr txBox="1">
            <a:spLocks noChangeArrowheads="1"/>
          </p:cNvSpPr>
          <p:nvPr/>
        </p:nvSpPr>
        <p:spPr bwMode="auto">
          <a:xfrm>
            <a:off x="304800" y="381000"/>
            <a:ext cx="7086600" cy="823913"/>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800" b="1">
                <a:solidFill>
                  <a:srgbClr val="663300"/>
                </a:solidFill>
                <a:effectLst>
                  <a:outerShdw blurRad="38100" dist="38100" dir="2700000" algn="tl">
                    <a:srgbClr val="000000"/>
                  </a:outerShdw>
                </a:effectLst>
                <a:latin typeface="Lansbury" pitchFamily="2" charset="0"/>
              </a:rPr>
              <a:t>Chichen-Itza - Ball Court</a:t>
            </a:r>
          </a:p>
        </p:txBody>
      </p:sp>
      <p:pic>
        <p:nvPicPr>
          <p:cNvPr id="14340" name="Picture 5" descr="chichen-ball-court"/>
          <p:cNvPicPr>
            <a:picLocks noChangeAspect="1" noChangeArrowheads="1"/>
          </p:cNvPicPr>
          <p:nvPr/>
        </p:nvPicPr>
        <p:blipFill>
          <a:blip r:embed="rId3" cstate="print"/>
          <a:srcRect/>
          <a:stretch>
            <a:fillRect/>
          </a:stretch>
        </p:blipFill>
        <p:spPr bwMode="auto">
          <a:xfrm>
            <a:off x="4517362" y="1641070"/>
            <a:ext cx="4403872" cy="2930929"/>
          </a:xfrm>
          <a:prstGeom prst="rect">
            <a:avLst/>
          </a:prstGeom>
          <a:noFill/>
          <a:ln w="9525">
            <a:solidFill>
              <a:srgbClr val="663300"/>
            </a:solidFill>
            <a:miter lim="800000"/>
            <a:headEnd/>
            <a:tailEnd/>
          </a:ln>
        </p:spPr>
      </p:pic>
      <p:pic>
        <p:nvPicPr>
          <p:cNvPr id="2" name="Picture 1"/>
          <p:cNvPicPr>
            <a:picLocks noChangeAspect="1"/>
          </p:cNvPicPr>
          <p:nvPr/>
        </p:nvPicPr>
        <p:blipFill>
          <a:blip r:embed="rId4"/>
          <a:stretch>
            <a:fillRect/>
          </a:stretch>
        </p:blipFill>
        <p:spPr>
          <a:xfrm>
            <a:off x="228600" y="3657600"/>
            <a:ext cx="4038600" cy="2827020"/>
          </a:xfrm>
          <a:prstGeom prst="rect">
            <a:avLst/>
          </a:prstGeom>
        </p:spPr>
      </p:pic>
      <p:pic>
        <p:nvPicPr>
          <p:cNvPr id="3" name="Picture 2"/>
          <p:cNvPicPr>
            <a:picLocks noChangeAspect="1"/>
          </p:cNvPicPr>
          <p:nvPr/>
        </p:nvPicPr>
        <p:blipFill>
          <a:blip r:embed="rId5"/>
          <a:stretch>
            <a:fillRect/>
          </a:stretch>
        </p:blipFill>
        <p:spPr>
          <a:xfrm>
            <a:off x="514350" y="1236086"/>
            <a:ext cx="3333750" cy="2276475"/>
          </a:xfrm>
          <a:prstGeom prst="rect">
            <a:avLst/>
          </a:prstGeom>
        </p:spPr>
      </p:pic>
      <p:pic>
        <p:nvPicPr>
          <p:cNvPr id="4" name="Picture 3"/>
          <p:cNvPicPr>
            <a:picLocks noChangeAspect="1"/>
          </p:cNvPicPr>
          <p:nvPr/>
        </p:nvPicPr>
        <p:blipFill>
          <a:blip r:embed="rId6"/>
          <a:stretch>
            <a:fillRect/>
          </a:stretch>
        </p:blipFill>
        <p:spPr>
          <a:xfrm>
            <a:off x="5544483" y="4876800"/>
            <a:ext cx="1836526" cy="176212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152400" y="228600"/>
            <a:ext cx="77724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smtClean="0"/>
              <a:t>Maya – Political &amp; Social Structure</a:t>
            </a:r>
          </a:p>
        </p:txBody>
      </p:sp>
      <p:sp>
        <p:nvSpPr>
          <p:cNvPr id="15363" name="Content Placeholder 2"/>
          <p:cNvSpPr>
            <a:spLocks noGrp="1"/>
          </p:cNvSpPr>
          <p:nvPr>
            <p:ph idx="1"/>
          </p:nvPr>
        </p:nvSpPr>
        <p:spPr bwMode="auto">
          <a:xfrm>
            <a:off x="152400" y="1392382"/>
            <a:ext cx="31242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smtClean="0"/>
              <a:t>Mayan cities were built around a central pyramid topped by a shrine to the gods</a:t>
            </a:r>
          </a:p>
          <a:p>
            <a:pPr eaLnBrk="1" hangingPunct="1"/>
            <a:r>
              <a:rPr lang="en-US" sz="2400" dirty="0" smtClean="0"/>
              <a:t>Composed of city states each governed by a hereditary ruling class and were often at war with each other</a:t>
            </a:r>
          </a:p>
          <a:p>
            <a:pPr eaLnBrk="1" hangingPunct="1"/>
            <a:r>
              <a:rPr lang="en-US" sz="2400" dirty="0" smtClean="0"/>
              <a:t>Rulers claimed to have descended from the gods</a:t>
            </a:r>
          </a:p>
        </p:txBody>
      </p:sp>
      <p:pic>
        <p:nvPicPr>
          <p:cNvPr id="2" name="Picture 1"/>
          <p:cNvPicPr>
            <a:picLocks noChangeAspect="1"/>
          </p:cNvPicPr>
          <p:nvPr/>
        </p:nvPicPr>
        <p:blipFill>
          <a:blip r:embed="rId2"/>
          <a:stretch>
            <a:fillRect/>
          </a:stretch>
        </p:blipFill>
        <p:spPr>
          <a:xfrm>
            <a:off x="3581400" y="1676400"/>
            <a:ext cx="3922377" cy="397668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bwMode="auto">
          <a:xfrm>
            <a:off x="238234" y="685800"/>
            <a:ext cx="73152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Crucial to Mayan civilization was its belief that all of life was in the hands of divine powers</a:t>
            </a:r>
          </a:p>
          <a:p>
            <a:pPr eaLnBrk="1" hangingPunct="1"/>
            <a:r>
              <a:rPr lang="en-US" dirty="0" smtClean="0"/>
              <a:t>Soldiers captured in battle became slaves and war leaders were used for human sacrifice</a:t>
            </a:r>
          </a:p>
          <a:p>
            <a:pPr eaLnBrk="1" hangingPunct="1"/>
            <a:endParaRPr lang="en-US" dirty="0" smtClean="0"/>
          </a:p>
        </p:txBody>
      </p:sp>
      <p:pic>
        <p:nvPicPr>
          <p:cNvPr id="16388" name="Picture 2" descr="http://t0.gstatic.com/images?q=tbn:ANd9GcRd-XA9J_s_Tlx1smFV5XFxtbuKHKaCJmibX0ccH_Arq4yCefQNqR_YaQ0:www.casakin.org/blog/wp-content/uploads/2010/12/Itzamna2.jpg"/>
          <p:cNvPicPr>
            <a:picLocks noChangeAspect="1" noChangeArrowheads="1"/>
          </p:cNvPicPr>
          <p:nvPr/>
        </p:nvPicPr>
        <p:blipFill>
          <a:blip r:embed="rId2" cstate="print"/>
          <a:srcRect/>
          <a:stretch>
            <a:fillRect/>
          </a:stretch>
        </p:blipFill>
        <p:spPr bwMode="auto">
          <a:xfrm>
            <a:off x="7620000" y="2378869"/>
            <a:ext cx="1524000" cy="2195512"/>
          </a:xfrm>
          <a:prstGeom prst="rect">
            <a:avLst/>
          </a:prstGeom>
          <a:noFill/>
          <a:ln w="9525">
            <a:noFill/>
            <a:miter lim="800000"/>
            <a:headEnd/>
            <a:tailEnd/>
          </a:ln>
        </p:spPr>
      </p:pic>
      <p:sp>
        <p:nvSpPr>
          <p:cNvPr id="16389" name="TextBox 4"/>
          <p:cNvSpPr txBox="1">
            <a:spLocks noChangeArrowheads="1"/>
          </p:cNvSpPr>
          <p:nvPr/>
        </p:nvSpPr>
        <p:spPr bwMode="auto">
          <a:xfrm>
            <a:off x="7772400" y="1828800"/>
            <a:ext cx="1447800" cy="457200"/>
          </a:xfrm>
          <a:prstGeom prst="rect">
            <a:avLst/>
          </a:prstGeom>
          <a:noFill/>
          <a:ln w="9525">
            <a:noFill/>
            <a:miter lim="800000"/>
            <a:headEnd/>
            <a:tailEnd/>
          </a:ln>
        </p:spPr>
        <p:txBody>
          <a:bodyPr>
            <a:spAutoFit/>
          </a:bodyPr>
          <a:lstStyle/>
          <a:p>
            <a:r>
              <a:rPr lang="en-US" dirty="0" err="1"/>
              <a:t>Itzamna</a:t>
            </a:r>
            <a:endParaRPr lang="en-US" dirty="0"/>
          </a:p>
        </p:txBody>
      </p:sp>
      <p:pic>
        <p:nvPicPr>
          <p:cNvPr id="16390" name="Picture 4" descr="http://t2.gstatic.com/images?q=tbn:ANd9GcSTG7sch8-ghbIZrdkbFLuN6n8HDjoKgTUaGkNB-IRPJLIzRV7oDg:oyster.ignimgs.com/wordpress/write.ign.com/22365/2011/04/jaguar_photo-300x208.gif"/>
          <p:cNvPicPr>
            <a:picLocks noChangeAspect="1" noChangeArrowheads="1"/>
          </p:cNvPicPr>
          <p:nvPr/>
        </p:nvPicPr>
        <p:blipFill>
          <a:blip r:embed="rId3" cstate="print"/>
          <a:srcRect/>
          <a:stretch>
            <a:fillRect/>
          </a:stretch>
        </p:blipFill>
        <p:spPr bwMode="auto">
          <a:xfrm>
            <a:off x="5562600" y="5010150"/>
            <a:ext cx="2286000" cy="158115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85736" y="5010150"/>
            <a:ext cx="2410335" cy="1504049"/>
          </a:xfrm>
          <a:prstGeom prst="rect">
            <a:avLst/>
          </a:prstGeom>
        </p:spPr>
      </p:pic>
      <p:pic>
        <p:nvPicPr>
          <p:cNvPr id="3" name="Picture 2"/>
          <p:cNvPicPr>
            <a:picLocks noChangeAspect="1"/>
          </p:cNvPicPr>
          <p:nvPr/>
        </p:nvPicPr>
        <p:blipFill>
          <a:blip r:embed="rId5"/>
          <a:stretch>
            <a:fillRect/>
          </a:stretch>
        </p:blipFill>
        <p:spPr>
          <a:xfrm>
            <a:off x="2733892" y="4953000"/>
            <a:ext cx="2695575" cy="16954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chultunes-1"/>
          <p:cNvPicPr>
            <a:picLocks noChangeAspect="1" noChangeArrowheads="1"/>
          </p:cNvPicPr>
          <p:nvPr/>
        </p:nvPicPr>
        <p:blipFill>
          <a:blip r:embed="rId2" cstate="print"/>
          <a:srcRect/>
          <a:stretch>
            <a:fillRect/>
          </a:stretch>
        </p:blipFill>
        <p:spPr bwMode="auto">
          <a:xfrm>
            <a:off x="304800" y="1981200"/>
            <a:ext cx="4495800" cy="2967038"/>
          </a:xfrm>
          <a:prstGeom prst="rect">
            <a:avLst/>
          </a:prstGeom>
          <a:noFill/>
          <a:ln w="9525">
            <a:solidFill>
              <a:srgbClr val="663300"/>
            </a:solidFill>
            <a:miter lim="800000"/>
            <a:headEnd/>
            <a:tailEnd/>
          </a:ln>
        </p:spPr>
      </p:pic>
      <p:pic>
        <p:nvPicPr>
          <p:cNvPr id="18435" name="Picture 2" descr="dot_clear"/>
          <p:cNvPicPr>
            <a:picLocks noChangeAspect="1" noChangeArrowheads="1"/>
          </p:cNvPicPr>
          <p:nvPr/>
        </p:nvPicPr>
        <p:blipFill>
          <a:blip r:embed="rId3"/>
          <a:srcRect/>
          <a:stretch>
            <a:fillRect/>
          </a:stretch>
        </p:blipFill>
        <p:spPr bwMode="auto">
          <a:xfrm>
            <a:off x="-844550" y="1476375"/>
            <a:ext cx="381000" cy="9525"/>
          </a:xfrm>
          <a:prstGeom prst="rect">
            <a:avLst/>
          </a:prstGeom>
          <a:noFill/>
          <a:ln w="9525">
            <a:noFill/>
            <a:miter lim="800000"/>
            <a:headEnd/>
            <a:tailEnd/>
          </a:ln>
        </p:spPr>
      </p:pic>
      <p:sp>
        <p:nvSpPr>
          <p:cNvPr id="94211" name="Text Box 3"/>
          <p:cNvSpPr txBox="1">
            <a:spLocks noChangeArrowheads="1"/>
          </p:cNvSpPr>
          <p:nvPr/>
        </p:nvSpPr>
        <p:spPr bwMode="auto">
          <a:xfrm>
            <a:off x="76200" y="228600"/>
            <a:ext cx="7620000" cy="823913"/>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800" b="1" dirty="0">
                <a:solidFill>
                  <a:srgbClr val="663300"/>
                </a:solidFill>
                <a:effectLst>
                  <a:outerShdw blurRad="38100" dist="38100" dir="2700000" algn="tl">
                    <a:srgbClr val="000000"/>
                  </a:outerShdw>
                </a:effectLst>
                <a:latin typeface="Lansbury" pitchFamily="2" charset="0"/>
              </a:rPr>
              <a:t>Mayan Underground Granaries: </a:t>
            </a:r>
            <a:r>
              <a:rPr lang="en-US" sz="4800" b="1" i="1" dirty="0" err="1">
                <a:solidFill>
                  <a:srgbClr val="663300"/>
                </a:solidFill>
                <a:effectLst>
                  <a:outerShdw blurRad="38100" dist="38100" dir="2700000" algn="tl">
                    <a:srgbClr val="000000"/>
                  </a:outerShdw>
                </a:effectLst>
                <a:latin typeface="Lansbury" pitchFamily="2" charset="0"/>
              </a:rPr>
              <a:t>Chultunes</a:t>
            </a:r>
            <a:endParaRPr lang="en-US" sz="4800" b="1" i="1" dirty="0">
              <a:solidFill>
                <a:srgbClr val="663300"/>
              </a:solidFill>
              <a:effectLst>
                <a:outerShdw blurRad="38100" dist="38100" dir="2700000" algn="tl">
                  <a:srgbClr val="000000"/>
                </a:outerShdw>
              </a:effectLst>
              <a:latin typeface="Lansbury" pitchFamily="2" charset="0"/>
            </a:endParaRPr>
          </a:p>
        </p:txBody>
      </p:sp>
      <p:pic>
        <p:nvPicPr>
          <p:cNvPr id="18437" name="Picture 5" descr="fig 14-07"/>
          <p:cNvPicPr>
            <a:picLocks noChangeAspect="1" noChangeArrowheads="1"/>
          </p:cNvPicPr>
          <p:nvPr/>
        </p:nvPicPr>
        <p:blipFill>
          <a:blip r:embed="rId4" cstate="print">
            <a:lum contrast="12000"/>
          </a:blip>
          <a:srcRect/>
          <a:stretch>
            <a:fillRect/>
          </a:stretch>
        </p:blipFill>
        <p:spPr bwMode="auto">
          <a:xfrm>
            <a:off x="4724400" y="4267200"/>
            <a:ext cx="3657600" cy="2352675"/>
          </a:xfrm>
          <a:prstGeom prst="rect">
            <a:avLst/>
          </a:prstGeom>
          <a:noFill/>
          <a:ln w="9525">
            <a:solidFill>
              <a:srgbClr val="663300"/>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457200" y="0"/>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Maya - Writings</a:t>
            </a:r>
          </a:p>
        </p:txBody>
      </p:sp>
      <p:sp>
        <p:nvSpPr>
          <p:cNvPr id="19459" name="Content Placeholder 2"/>
          <p:cNvSpPr>
            <a:spLocks noGrp="1"/>
          </p:cNvSpPr>
          <p:nvPr>
            <p:ph idx="1"/>
          </p:nvPr>
        </p:nvSpPr>
        <p:spPr bwMode="auto">
          <a:xfrm>
            <a:off x="193964" y="1040822"/>
            <a:ext cx="7654636"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Created a sophisticated writing system based on hieroglyphs</a:t>
            </a:r>
          </a:p>
          <a:p>
            <a:pPr lvl="1" eaLnBrk="1" hangingPunct="1"/>
            <a:r>
              <a:rPr lang="en-US" dirty="0" smtClean="0"/>
              <a:t>Because the Spanish could not read the system they burned most books/writings</a:t>
            </a:r>
          </a:p>
          <a:p>
            <a:pPr lvl="1" eaLnBrk="1" hangingPunct="1"/>
            <a:r>
              <a:rPr lang="en-US" dirty="0" smtClean="0"/>
              <a:t>Wrote on bark, clay, jade, bone, shells and stone monuments</a:t>
            </a:r>
          </a:p>
        </p:txBody>
      </p:sp>
      <p:pic>
        <p:nvPicPr>
          <p:cNvPr id="19460" name="Picture 21" descr="ddb1023"/>
          <p:cNvPicPr>
            <a:picLocks noChangeAspect="1" noChangeArrowheads="1"/>
          </p:cNvPicPr>
          <p:nvPr/>
        </p:nvPicPr>
        <p:blipFill>
          <a:blip r:embed="rId2" cstate="print">
            <a:lum contrast="6000"/>
          </a:blip>
          <a:srcRect r="1123"/>
          <a:stretch>
            <a:fillRect/>
          </a:stretch>
        </p:blipFill>
        <p:spPr bwMode="auto">
          <a:xfrm>
            <a:off x="4572000" y="4213225"/>
            <a:ext cx="3886200" cy="2644775"/>
          </a:xfrm>
          <a:prstGeom prst="rect">
            <a:avLst/>
          </a:prstGeom>
          <a:noFill/>
          <a:ln w="9525">
            <a:solidFill>
              <a:srgbClr val="663300"/>
            </a:solidFill>
            <a:miter lim="800000"/>
            <a:headEnd/>
            <a:tailEnd/>
          </a:ln>
        </p:spPr>
      </p:pic>
      <p:pic>
        <p:nvPicPr>
          <p:cNvPr id="5" name="Picture 23" descr="mayaartifacts019"/>
          <p:cNvPicPr>
            <a:picLocks noChangeAspect="1" noChangeArrowheads="1"/>
          </p:cNvPicPr>
          <p:nvPr/>
        </p:nvPicPr>
        <p:blipFill>
          <a:blip r:embed="rId3" cstate="print">
            <a:lum bright="-6000" contrast="18000"/>
          </a:blip>
          <a:srcRect/>
          <a:stretch>
            <a:fillRect/>
          </a:stretch>
        </p:blipFill>
        <p:spPr bwMode="auto">
          <a:xfrm>
            <a:off x="533400" y="4314825"/>
            <a:ext cx="3800475" cy="2543175"/>
          </a:xfrm>
          <a:prstGeom prst="rect">
            <a:avLst/>
          </a:prstGeom>
          <a:noFill/>
          <a:ln w="9525">
            <a:solidFill>
              <a:srgbClr val="663300"/>
            </a:solidFill>
            <a:miter lim="800000"/>
            <a:headEnd/>
            <a:tailEnd/>
          </a:ln>
        </p:spPr>
      </p:pic>
      <p:sp>
        <p:nvSpPr>
          <p:cNvPr id="7" name="Line 24"/>
          <p:cNvSpPr>
            <a:spLocks noChangeShapeType="1"/>
          </p:cNvSpPr>
          <p:nvPr/>
        </p:nvSpPr>
        <p:spPr bwMode="auto">
          <a:xfrm flipH="1" flipV="1">
            <a:off x="3810000" y="5029200"/>
            <a:ext cx="3276600" cy="76200"/>
          </a:xfrm>
          <a:prstGeom prst="line">
            <a:avLst/>
          </a:prstGeom>
          <a:noFill/>
          <a:ln w="38100">
            <a:solidFill>
              <a:schemeClr val="tx1"/>
            </a:solidFill>
            <a:round/>
            <a:headEnd type="none" w="sm" len="sm"/>
            <a:tailEnd type="triangle" w="sm" len="sm"/>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1600200" y="228600"/>
            <a:ext cx="5715000" cy="914400"/>
          </a:xfrm>
          <a:prstGeom prst="rect">
            <a:avLst/>
          </a:prstGeom>
          <a:noFill/>
          <a:ln w="12700">
            <a:noFill/>
            <a:miter lim="800000"/>
            <a:headEnd type="none" w="sm" len="sm"/>
            <a:tailEnd type="none" w="sm" len="sm"/>
          </a:ln>
          <a:effectLst/>
        </p:spPr>
        <p:txBody>
          <a:bodyPr wrap="square">
            <a:spAutoFit/>
          </a:bodyPr>
          <a:lstStyle/>
          <a:p>
            <a:pPr algn="ctr">
              <a:spcBef>
                <a:spcPct val="50000"/>
              </a:spcBef>
              <a:defRPr/>
            </a:pPr>
            <a:r>
              <a:rPr lang="en-US" sz="5400" b="1" dirty="0">
                <a:solidFill>
                  <a:srgbClr val="663300"/>
                </a:solidFill>
                <a:effectLst>
                  <a:outerShdw blurRad="38100" dist="38100" dir="2700000" algn="tl">
                    <a:srgbClr val="000000"/>
                  </a:outerShdw>
                </a:effectLst>
                <a:latin typeface="Lansbury" pitchFamily="2" charset="0"/>
              </a:rPr>
              <a:t>Mayan Glyphs</a:t>
            </a:r>
            <a:endParaRPr lang="en-US" sz="4400" b="1" dirty="0">
              <a:solidFill>
                <a:srgbClr val="663300"/>
              </a:solidFill>
              <a:effectLst>
                <a:outerShdw blurRad="38100" dist="38100" dir="2700000" algn="tl">
                  <a:srgbClr val="000000"/>
                </a:outerShdw>
              </a:effectLst>
              <a:latin typeface="Lansbury" pitchFamily="2" charset="0"/>
            </a:endParaRPr>
          </a:p>
        </p:txBody>
      </p:sp>
      <p:pic>
        <p:nvPicPr>
          <p:cNvPr id="20483" name="Picture 83"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73813" name="Text Box 85"/>
          <p:cNvSpPr txBox="1">
            <a:spLocks noChangeArrowheads="1"/>
          </p:cNvSpPr>
          <p:nvPr/>
        </p:nvSpPr>
        <p:spPr bwMode="auto">
          <a:xfrm>
            <a:off x="1905000" y="3810000"/>
            <a:ext cx="4495800" cy="1431925"/>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400" b="1">
                <a:solidFill>
                  <a:srgbClr val="663300"/>
                </a:solidFill>
                <a:effectLst>
                  <a:outerShdw blurRad="38100" dist="38100" dir="2700000" algn="tl">
                    <a:srgbClr val="000000"/>
                  </a:outerShdw>
                </a:effectLst>
                <a:latin typeface="Lansbury" pitchFamily="2" charset="0"/>
              </a:rPr>
              <a:t>Mayan </a:t>
            </a:r>
            <a:br>
              <a:rPr lang="en-US" sz="4400" b="1">
                <a:solidFill>
                  <a:srgbClr val="663300"/>
                </a:solidFill>
                <a:effectLst>
                  <a:outerShdw blurRad="38100" dist="38100" dir="2700000" algn="tl">
                    <a:srgbClr val="000000"/>
                  </a:outerShdw>
                </a:effectLst>
                <a:latin typeface="Lansbury" pitchFamily="2" charset="0"/>
              </a:rPr>
            </a:br>
            <a:r>
              <a:rPr lang="en-US" sz="4400" b="1">
                <a:solidFill>
                  <a:srgbClr val="663300"/>
                </a:solidFill>
                <a:effectLst>
                  <a:outerShdw blurRad="38100" dist="38100" dir="2700000" algn="tl">
                    <a:srgbClr val="000000"/>
                  </a:outerShdw>
                </a:effectLst>
                <a:latin typeface="Lansbury" pitchFamily="2" charset="0"/>
              </a:rPr>
              <a:t>Mathematics</a:t>
            </a:r>
            <a:endParaRPr lang="en-US" sz="3600" b="1">
              <a:solidFill>
                <a:srgbClr val="663300"/>
              </a:solidFill>
              <a:effectLst>
                <a:outerShdw blurRad="38100" dist="38100" dir="2700000" algn="tl">
                  <a:srgbClr val="000000"/>
                </a:outerShdw>
              </a:effectLst>
              <a:latin typeface="Lansbury" pitchFamily="2" charset="0"/>
            </a:endParaRPr>
          </a:p>
        </p:txBody>
      </p:sp>
      <p:pic>
        <p:nvPicPr>
          <p:cNvPr id="73814" name="Picture 86" descr="mmcnumt"/>
          <p:cNvPicPr>
            <a:picLocks noChangeAspect="1" noChangeArrowheads="1"/>
          </p:cNvPicPr>
          <p:nvPr/>
        </p:nvPicPr>
        <p:blipFill>
          <a:blip r:embed="rId3" cstate="print"/>
          <a:srcRect/>
          <a:stretch>
            <a:fillRect/>
          </a:stretch>
        </p:blipFill>
        <p:spPr bwMode="auto">
          <a:xfrm>
            <a:off x="2057400" y="5381625"/>
            <a:ext cx="4114800" cy="733425"/>
          </a:xfrm>
          <a:prstGeom prst="rect">
            <a:avLst/>
          </a:prstGeom>
          <a:noFill/>
          <a:ln w="9525">
            <a:solidFill>
              <a:srgbClr val="663300"/>
            </a:solidFill>
            <a:miter lim="800000"/>
            <a:headEnd/>
            <a:tailEnd/>
          </a:ln>
        </p:spPr>
      </p:pic>
      <p:pic>
        <p:nvPicPr>
          <p:cNvPr id="73817" name="Picture 89" descr="glahaut"/>
          <p:cNvPicPr>
            <a:picLocks noChangeAspect="1" noChangeArrowheads="1"/>
          </p:cNvPicPr>
          <p:nvPr/>
        </p:nvPicPr>
        <p:blipFill>
          <a:blip r:embed="rId4" cstate="print"/>
          <a:srcRect/>
          <a:stretch>
            <a:fillRect/>
          </a:stretch>
        </p:blipFill>
        <p:spPr bwMode="auto">
          <a:xfrm>
            <a:off x="2362200" y="1600200"/>
            <a:ext cx="638175" cy="666750"/>
          </a:xfrm>
          <a:prstGeom prst="rect">
            <a:avLst/>
          </a:prstGeom>
          <a:noFill/>
          <a:ln w="9525">
            <a:noFill/>
            <a:miter lim="800000"/>
            <a:headEnd/>
            <a:tailEnd/>
          </a:ln>
        </p:spPr>
      </p:pic>
      <p:pic>
        <p:nvPicPr>
          <p:cNvPr id="73818" name="Picture 90" descr="glhouset"/>
          <p:cNvPicPr>
            <a:picLocks noChangeAspect="1" noChangeArrowheads="1"/>
          </p:cNvPicPr>
          <p:nvPr/>
        </p:nvPicPr>
        <p:blipFill>
          <a:blip r:embed="rId5" cstate="print"/>
          <a:srcRect/>
          <a:stretch>
            <a:fillRect/>
          </a:stretch>
        </p:blipFill>
        <p:spPr bwMode="auto">
          <a:xfrm>
            <a:off x="3962400" y="1600200"/>
            <a:ext cx="638175" cy="685800"/>
          </a:xfrm>
          <a:prstGeom prst="rect">
            <a:avLst/>
          </a:prstGeom>
          <a:noFill/>
          <a:ln w="9525">
            <a:noFill/>
            <a:miter lim="800000"/>
            <a:headEnd/>
            <a:tailEnd/>
          </a:ln>
        </p:spPr>
      </p:pic>
      <p:pic>
        <p:nvPicPr>
          <p:cNvPr id="73819" name="Picture 91" descr="glchildt"/>
          <p:cNvPicPr>
            <a:picLocks noChangeAspect="1" noChangeArrowheads="1"/>
          </p:cNvPicPr>
          <p:nvPr/>
        </p:nvPicPr>
        <p:blipFill>
          <a:blip r:embed="rId6" cstate="print"/>
          <a:srcRect/>
          <a:stretch>
            <a:fillRect/>
          </a:stretch>
        </p:blipFill>
        <p:spPr bwMode="auto">
          <a:xfrm>
            <a:off x="5486400" y="1619250"/>
            <a:ext cx="647700" cy="666750"/>
          </a:xfrm>
          <a:prstGeom prst="rect">
            <a:avLst/>
          </a:prstGeom>
          <a:noFill/>
          <a:ln w="9525">
            <a:noFill/>
            <a:miter lim="800000"/>
            <a:headEnd/>
            <a:tailEnd/>
          </a:ln>
        </p:spPr>
      </p:pic>
      <p:pic>
        <p:nvPicPr>
          <p:cNvPr id="73820" name="Picture 92" descr="glpalent"/>
          <p:cNvPicPr>
            <a:picLocks noChangeAspect="1" noChangeArrowheads="1"/>
          </p:cNvPicPr>
          <p:nvPr/>
        </p:nvPicPr>
        <p:blipFill>
          <a:blip r:embed="rId7" cstate="print"/>
          <a:srcRect/>
          <a:stretch>
            <a:fillRect/>
          </a:stretch>
        </p:blipFill>
        <p:spPr bwMode="auto">
          <a:xfrm>
            <a:off x="6858000" y="1676400"/>
            <a:ext cx="628650" cy="657225"/>
          </a:xfrm>
          <a:prstGeom prst="rect">
            <a:avLst/>
          </a:prstGeom>
          <a:noFill/>
          <a:ln w="9525">
            <a:noFill/>
            <a:miter lim="800000"/>
            <a:headEnd/>
            <a:tailEnd/>
          </a:ln>
        </p:spPr>
      </p:pic>
      <p:pic>
        <p:nvPicPr>
          <p:cNvPr id="73816" name="Picture 88" descr="glskyt"/>
          <p:cNvPicPr>
            <a:picLocks noChangeAspect="1" noChangeArrowheads="1"/>
          </p:cNvPicPr>
          <p:nvPr/>
        </p:nvPicPr>
        <p:blipFill>
          <a:blip r:embed="rId8" cstate="print"/>
          <a:srcRect/>
          <a:stretch>
            <a:fillRect/>
          </a:stretch>
        </p:blipFill>
        <p:spPr bwMode="auto">
          <a:xfrm>
            <a:off x="914400" y="1600200"/>
            <a:ext cx="628650" cy="676275"/>
          </a:xfrm>
          <a:prstGeom prst="rect">
            <a:avLst/>
          </a:prstGeom>
          <a:noFill/>
          <a:ln w="9525">
            <a:noFill/>
            <a:miter lim="800000"/>
            <a:headEnd/>
            <a:tailEnd/>
          </a:ln>
        </p:spPr>
      </p:pic>
      <p:sp>
        <p:nvSpPr>
          <p:cNvPr id="73821" name="Text Box 93"/>
          <p:cNvSpPr txBox="1">
            <a:spLocks noChangeArrowheads="1"/>
          </p:cNvSpPr>
          <p:nvPr/>
        </p:nvSpPr>
        <p:spPr bwMode="auto">
          <a:xfrm>
            <a:off x="609600" y="2514600"/>
            <a:ext cx="7086600" cy="396875"/>
          </a:xfrm>
          <a:prstGeom prst="rect">
            <a:avLst/>
          </a:prstGeom>
          <a:noFill/>
          <a:ln w="12700">
            <a:noFill/>
            <a:miter lim="800000"/>
            <a:headEnd type="none" w="sm" len="sm"/>
            <a:tailEnd type="none" w="sm" len="sm"/>
          </a:ln>
          <a:effectLst>
            <a:outerShdw dist="45791" dir="3378596" algn="ctr" rotWithShape="0">
              <a:schemeClr val="tx1"/>
            </a:outerShdw>
          </a:effectLst>
        </p:spPr>
        <p:txBody>
          <a:bodyPr>
            <a:spAutoFit/>
          </a:bodyPr>
          <a:lstStyle/>
          <a:p>
            <a:pPr>
              <a:spcBef>
                <a:spcPct val="50000"/>
              </a:spcBef>
              <a:defRPr/>
            </a:pPr>
            <a:r>
              <a:rPr lang="en-US" sz="2000">
                <a:solidFill>
                  <a:srgbClr val="663300"/>
                </a:solidFill>
                <a:effectLst>
                  <a:outerShdw blurRad="38100" dist="38100" dir="2700000" algn="tl">
                    <a:srgbClr val="000000"/>
                  </a:outerShdw>
                </a:effectLst>
                <a:latin typeface="Comic Sans MS" pitchFamily="66" charset="0"/>
              </a:rPr>
              <a:t>    </a:t>
            </a:r>
            <a:r>
              <a:rPr lang="en-US" sz="2000" b="1">
                <a:solidFill>
                  <a:schemeClr val="bg2"/>
                </a:solidFill>
                <a:effectLst>
                  <a:outerShdw blurRad="38100" dist="38100" dir="2700000" algn="tl">
                    <a:srgbClr val="000000"/>
                  </a:outerShdw>
                </a:effectLst>
                <a:latin typeface="Comic Sans MS" pitchFamily="66" charset="0"/>
              </a:rPr>
              <a:t>sky         king          house        child        city</a:t>
            </a:r>
            <a:endParaRPr lang="en-US" sz="1600" b="1">
              <a:solidFill>
                <a:schemeClr val="bg2"/>
              </a:solidFill>
              <a:effectLst>
                <a:outerShdw blurRad="38100" dist="38100" dir="2700000" algn="tl">
                  <a:srgbClr val="000000"/>
                </a:outerShdw>
              </a:effectLst>
              <a:latin typeface="Comic Sans MS" pitchFamily="66" charset="0"/>
            </a:endParaRPr>
          </a:p>
        </p:txBody>
      </p:sp>
      <p:sp>
        <p:nvSpPr>
          <p:cNvPr id="73822" name="Line 94"/>
          <p:cNvSpPr>
            <a:spLocks noChangeShapeType="1"/>
          </p:cNvSpPr>
          <p:nvPr/>
        </p:nvSpPr>
        <p:spPr bwMode="auto">
          <a:xfrm>
            <a:off x="381000" y="3429000"/>
            <a:ext cx="7162800" cy="0"/>
          </a:xfrm>
          <a:prstGeom prst="line">
            <a:avLst/>
          </a:prstGeom>
          <a:noFill/>
          <a:ln w="66675" cmpd="dbl">
            <a:solidFill>
              <a:srgbClr val="663300"/>
            </a:solidFill>
            <a:round/>
            <a:headEnd type="none" w="sm" len="sm"/>
            <a:tailEnd type="none" w="sm" len="sm"/>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dissolve">
                                      <p:cBhvr>
                                        <p:cTn id="7" dur="500"/>
                                        <p:tgtEl>
                                          <p:spTgt spid="737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3821"/>
                                        </p:tgtEl>
                                        <p:attrNameLst>
                                          <p:attrName>style.visibility</p:attrName>
                                        </p:attrNameLst>
                                      </p:cBhvr>
                                      <p:to>
                                        <p:strVal val="visible"/>
                                      </p:to>
                                    </p:set>
                                    <p:animEffect transition="in" filter="dissolve">
                                      <p:cBhvr>
                                        <p:cTn id="10" dur="500"/>
                                        <p:tgtEl>
                                          <p:spTgt spid="73821"/>
                                        </p:tgtEl>
                                      </p:cBhvr>
                                    </p:animEffect>
                                  </p:childTnLst>
                                </p:cTn>
                              </p:par>
                              <p:par>
                                <p:cTn id="11" presetID="54" presetClass="entr" presetSubtype="0" accel="100000" fill="hold" nodeType="withEffect">
                                  <p:stCondLst>
                                    <p:cond delay="0"/>
                                  </p:stCondLst>
                                  <p:childTnLst>
                                    <p:set>
                                      <p:cBhvr>
                                        <p:cTn id="12" dur="1" fill="hold">
                                          <p:stCondLst>
                                            <p:cond delay="0"/>
                                          </p:stCondLst>
                                        </p:cTn>
                                        <p:tgtEl>
                                          <p:spTgt spid="73817"/>
                                        </p:tgtEl>
                                        <p:attrNameLst>
                                          <p:attrName>style.visibility</p:attrName>
                                        </p:attrNameLst>
                                      </p:cBhvr>
                                      <p:to>
                                        <p:strVal val="visible"/>
                                      </p:to>
                                    </p:set>
                                    <p:anim calcmode="lin" valueType="num">
                                      <p:cBhvr>
                                        <p:cTn id="13" dur="500" fill="hold"/>
                                        <p:tgtEl>
                                          <p:spTgt spid="73817"/>
                                        </p:tgtEl>
                                        <p:attrNameLst>
                                          <p:attrName>ppt_w</p:attrName>
                                        </p:attrNameLst>
                                      </p:cBhvr>
                                      <p:tavLst>
                                        <p:tav tm="0">
                                          <p:val>
                                            <p:strVal val="#ppt_w*0.05"/>
                                          </p:val>
                                        </p:tav>
                                        <p:tav tm="100000">
                                          <p:val>
                                            <p:strVal val="#ppt_w"/>
                                          </p:val>
                                        </p:tav>
                                      </p:tavLst>
                                    </p:anim>
                                    <p:anim calcmode="lin" valueType="num">
                                      <p:cBhvr>
                                        <p:cTn id="14" dur="500" fill="hold"/>
                                        <p:tgtEl>
                                          <p:spTgt spid="73817"/>
                                        </p:tgtEl>
                                        <p:attrNameLst>
                                          <p:attrName>ppt_h</p:attrName>
                                        </p:attrNameLst>
                                      </p:cBhvr>
                                      <p:tavLst>
                                        <p:tav tm="0">
                                          <p:val>
                                            <p:strVal val="#ppt_h"/>
                                          </p:val>
                                        </p:tav>
                                        <p:tav tm="100000">
                                          <p:val>
                                            <p:strVal val="#ppt_h"/>
                                          </p:val>
                                        </p:tav>
                                      </p:tavLst>
                                    </p:anim>
                                    <p:anim calcmode="lin" valueType="num">
                                      <p:cBhvr>
                                        <p:cTn id="15" dur="500" fill="hold"/>
                                        <p:tgtEl>
                                          <p:spTgt spid="73817"/>
                                        </p:tgtEl>
                                        <p:attrNameLst>
                                          <p:attrName>ppt_x</p:attrName>
                                        </p:attrNameLst>
                                      </p:cBhvr>
                                      <p:tavLst>
                                        <p:tav tm="0">
                                          <p:val>
                                            <p:strVal val="#ppt_x-.2"/>
                                          </p:val>
                                        </p:tav>
                                        <p:tav tm="100000">
                                          <p:val>
                                            <p:strVal val="#ppt_x"/>
                                          </p:val>
                                        </p:tav>
                                      </p:tavLst>
                                    </p:anim>
                                    <p:anim calcmode="lin" valueType="num">
                                      <p:cBhvr>
                                        <p:cTn id="16" dur="500" fill="hold"/>
                                        <p:tgtEl>
                                          <p:spTgt spid="73817"/>
                                        </p:tgtEl>
                                        <p:attrNameLst>
                                          <p:attrName>ppt_y</p:attrName>
                                        </p:attrNameLst>
                                      </p:cBhvr>
                                      <p:tavLst>
                                        <p:tav tm="0">
                                          <p:val>
                                            <p:strVal val="#ppt_y"/>
                                          </p:val>
                                        </p:tav>
                                        <p:tav tm="100000">
                                          <p:val>
                                            <p:strVal val="#ppt_y"/>
                                          </p:val>
                                        </p:tav>
                                      </p:tavLst>
                                    </p:anim>
                                    <p:animEffect transition="in" filter="fade">
                                      <p:cBhvr>
                                        <p:cTn id="17" dur="500"/>
                                        <p:tgtEl>
                                          <p:spTgt spid="73817"/>
                                        </p:tgtEl>
                                      </p:cBhvr>
                                    </p:animEffect>
                                  </p:childTnLst>
                                </p:cTn>
                              </p:par>
                              <p:par>
                                <p:cTn id="18" presetID="54" presetClass="entr" presetSubtype="0" accel="100000" fill="hold" nodeType="withEffect">
                                  <p:stCondLst>
                                    <p:cond delay="0"/>
                                  </p:stCondLst>
                                  <p:childTnLst>
                                    <p:set>
                                      <p:cBhvr>
                                        <p:cTn id="19" dur="1" fill="hold">
                                          <p:stCondLst>
                                            <p:cond delay="0"/>
                                          </p:stCondLst>
                                        </p:cTn>
                                        <p:tgtEl>
                                          <p:spTgt spid="73818"/>
                                        </p:tgtEl>
                                        <p:attrNameLst>
                                          <p:attrName>style.visibility</p:attrName>
                                        </p:attrNameLst>
                                      </p:cBhvr>
                                      <p:to>
                                        <p:strVal val="visible"/>
                                      </p:to>
                                    </p:set>
                                    <p:anim calcmode="lin" valueType="num">
                                      <p:cBhvr>
                                        <p:cTn id="20" dur="500" fill="hold"/>
                                        <p:tgtEl>
                                          <p:spTgt spid="73818"/>
                                        </p:tgtEl>
                                        <p:attrNameLst>
                                          <p:attrName>ppt_w</p:attrName>
                                        </p:attrNameLst>
                                      </p:cBhvr>
                                      <p:tavLst>
                                        <p:tav tm="0">
                                          <p:val>
                                            <p:strVal val="#ppt_w*0.05"/>
                                          </p:val>
                                        </p:tav>
                                        <p:tav tm="100000">
                                          <p:val>
                                            <p:strVal val="#ppt_w"/>
                                          </p:val>
                                        </p:tav>
                                      </p:tavLst>
                                    </p:anim>
                                    <p:anim calcmode="lin" valueType="num">
                                      <p:cBhvr>
                                        <p:cTn id="21" dur="500" fill="hold"/>
                                        <p:tgtEl>
                                          <p:spTgt spid="73818"/>
                                        </p:tgtEl>
                                        <p:attrNameLst>
                                          <p:attrName>ppt_h</p:attrName>
                                        </p:attrNameLst>
                                      </p:cBhvr>
                                      <p:tavLst>
                                        <p:tav tm="0">
                                          <p:val>
                                            <p:strVal val="#ppt_h"/>
                                          </p:val>
                                        </p:tav>
                                        <p:tav tm="100000">
                                          <p:val>
                                            <p:strVal val="#ppt_h"/>
                                          </p:val>
                                        </p:tav>
                                      </p:tavLst>
                                    </p:anim>
                                    <p:anim calcmode="lin" valueType="num">
                                      <p:cBhvr>
                                        <p:cTn id="22" dur="500" fill="hold"/>
                                        <p:tgtEl>
                                          <p:spTgt spid="73818"/>
                                        </p:tgtEl>
                                        <p:attrNameLst>
                                          <p:attrName>ppt_x</p:attrName>
                                        </p:attrNameLst>
                                      </p:cBhvr>
                                      <p:tavLst>
                                        <p:tav tm="0">
                                          <p:val>
                                            <p:strVal val="#ppt_x-.2"/>
                                          </p:val>
                                        </p:tav>
                                        <p:tav tm="100000">
                                          <p:val>
                                            <p:strVal val="#ppt_x"/>
                                          </p:val>
                                        </p:tav>
                                      </p:tavLst>
                                    </p:anim>
                                    <p:anim calcmode="lin" valueType="num">
                                      <p:cBhvr>
                                        <p:cTn id="23" dur="500" fill="hold"/>
                                        <p:tgtEl>
                                          <p:spTgt spid="73818"/>
                                        </p:tgtEl>
                                        <p:attrNameLst>
                                          <p:attrName>ppt_y</p:attrName>
                                        </p:attrNameLst>
                                      </p:cBhvr>
                                      <p:tavLst>
                                        <p:tav tm="0">
                                          <p:val>
                                            <p:strVal val="#ppt_y"/>
                                          </p:val>
                                        </p:tav>
                                        <p:tav tm="100000">
                                          <p:val>
                                            <p:strVal val="#ppt_y"/>
                                          </p:val>
                                        </p:tav>
                                      </p:tavLst>
                                    </p:anim>
                                    <p:animEffect transition="in" filter="fade">
                                      <p:cBhvr>
                                        <p:cTn id="24" dur="500"/>
                                        <p:tgtEl>
                                          <p:spTgt spid="73818"/>
                                        </p:tgtEl>
                                      </p:cBhvr>
                                    </p:animEffect>
                                  </p:childTnLst>
                                </p:cTn>
                              </p:par>
                              <p:par>
                                <p:cTn id="25" presetID="54" presetClass="entr" presetSubtype="0" accel="100000" fill="hold" nodeType="withEffect">
                                  <p:stCondLst>
                                    <p:cond delay="0"/>
                                  </p:stCondLst>
                                  <p:childTnLst>
                                    <p:set>
                                      <p:cBhvr>
                                        <p:cTn id="26" dur="1" fill="hold">
                                          <p:stCondLst>
                                            <p:cond delay="0"/>
                                          </p:stCondLst>
                                        </p:cTn>
                                        <p:tgtEl>
                                          <p:spTgt spid="73819"/>
                                        </p:tgtEl>
                                        <p:attrNameLst>
                                          <p:attrName>style.visibility</p:attrName>
                                        </p:attrNameLst>
                                      </p:cBhvr>
                                      <p:to>
                                        <p:strVal val="visible"/>
                                      </p:to>
                                    </p:set>
                                    <p:anim calcmode="lin" valueType="num">
                                      <p:cBhvr>
                                        <p:cTn id="27" dur="500" fill="hold"/>
                                        <p:tgtEl>
                                          <p:spTgt spid="73819"/>
                                        </p:tgtEl>
                                        <p:attrNameLst>
                                          <p:attrName>ppt_w</p:attrName>
                                        </p:attrNameLst>
                                      </p:cBhvr>
                                      <p:tavLst>
                                        <p:tav tm="0">
                                          <p:val>
                                            <p:strVal val="#ppt_w*0.05"/>
                                          </p:val>
                                        </p:tav>
                                        <p:tav tm="100000">
                                          <p:val>
                                            <p:strVal val="#ppt_w"/>
                                          </p:val>
                                        </p:tav>
                                      </p:tavLst>
                                    </p:anim>
                                    <p:anim calcmode="lin" valueType="num">
                                      <p:cBhvr>
                                        <p:cTn id="28" dur="500" fill="hold"/>
                                        <p:tgtEl>
                                          <p:spTgt spid="73819"/>
                                        </p:tgtEl>
                                        <p:attrNameLst>
                                          <p:attrName>ppt_h</p:attrName>
                                        </p:attrNameLst>
                                      </p:cBhvr>
                                      <p:tavLst>
                                        <p:tav tm="0">
                                          <p:val>
                                            <p:strVal val="#ppt_h"/>
                                          </p:val>
                                        </p:tav>
                                        <p:tav tm="100000">
                                          <p:val>
                                            <p:strVal val="#ppt_h"/>
                                          </p:val>
                                        </p:tav>
                                      </p:tavLst>
                                    </p:anim>
                                    <p:anim calcmode="lin" valueType="num">
                                      <p:cBhvr>
                                        <p:cTn id="29" dur="500" fill="hold"/>
                                        <p:tgtEl>
                                          <p:spTgt spid="73819"/>
                                        </p:tgtEl>
                                        <p:attrNameLst>
                                          <p:attrName>ppt_x</p:attrName>
                                        </p:attrNameLst>
                                      </p:cBhvr>
                                      <p:tavLst>
                                        <p:tav tm="0">
                                          <p:val>
                                            <p:strVal val="#ppt_x-.2"/>
                                          </p:val>
                                        </p:tav>
                                        <p:tav tm="100000">
                                          <p:val>
                                            <p:strVal val="#ppt_x"/>
                                          </p:val>
                                        </p:tav>
                                      </p:tavLst>
                                    </p:anim>
                                    <p:anim calcmode="lin" valueType="num">
                                      <p:cBhvr>
                                        <p:cTn id="30" dur="500" fill="hold"/>
                                        <p:tgtEl>
                                          <p:spTgt spid="73819"/>
                                        </p:tgtEl>
                                        <p:attrNameLst>
                                          <p:attrName>ppt_y</p:attrName>
                                        </p:attrNameLst>
                                      </p:cBhvr>
                                      <p:tavLst>
                                        <p:tav tm="0">
                                          <p:val>
                                            <p:strVal val="#ppt_y"/>
                                          </p:val>
                                        </p:tav>
                                        <p:tav tm="100000">
                                          <p:val>
                                            <p:strVal val="#ppt_y"/>
                                          </p:val>
                                        </p:tav>
                                      </p:tavLst>
                                    </p:anim>
                                    <p:animEffect transition="in" filter="fade">
                                      <p:cBhvr>
                                        <p:cTn id="31" dur="500"/>
                                        <p:tgtEl>
                                          <p:spTgt spid="73819"/>
                                        </p:tgtEl>
                                      </p:cBhvr>
                                    </p:animEffect>
                                  </p:childTnLst>
                                </p:cTn>
                              </p:par>
                              <p:par>
                                <p:cTn id="32" presetID="54" presetClass="entr" presetSubtype="0" accel="100000" fill="hold" nodeType="withEffect">
                                  <p:stCondLst>
                                    <p:cond delay="0"/>
                                  </p:stCondLst>
                                  <p:childTnLst>
                                    <p:set>
                                      <p:cBhvr>
                                        <p:cTn id="33" dur="1" fill="hold">
                                          <p:stCondLst>
                                            <p:cond delay="0"/>
                                          </p:stCondLst>
                                        </p:cTn>
                                        <p:tgtEl>
                                          <p:spTgt spid="73820"/>
                                        </p:tgtEl>
                                        <p:attrNameLst>
                                          <p:attrName>style.visibility</p:attrName>
                                        </p:attrNameLst>
                                      </p:cBhvr>
                                      <p:to>
                                        <p:strVal val="visible"/>
                                      </p:to>
                                    </p:set>
                                    <p:anim calcmode="lin" valueType="num">
                                      <p:cBhvr>
                                        <p:cTn id="34" dur="500" fill="hold"/>
                                        <p:tgtEl>
                                          <p:spTgt spid="73820"/>
                                        </p:tgtEl>
                                        <p:attrNameLst>
                                          <p:attrName>ppt_w</p:attrName>
                                        </p:attrNameLst>
                                      </p:cBhvr>
                                      <p:tavLst>
                                        <p:tav tm="0">
                                          <p:val>
                                            <p:strVal val="#ppt_w*0.05"/>
                                          </p:val>
                                        </p:tav>
                                        <p:tav tm="100000">
                                          <p:val>
                                            <p:strVal val="#ppt_w"/>
                                          </p:val>
                                        </p:tav>
                                      </p:tavLst>
                                    </p:anim>
                                    <p:anim calcmode="lin" valueType="num">
                                      <p:cBhvr>
                                        <p:cTn id="35" dur="500" fill="hold"/>
                                        <p:tgtEl>
                                          <p:spTgt spid="73820"/>
                                        </p:tgtEl>
                                        <p:attrNameLst>
                                          <p:attrName>ppt_h</p:attrName>
                                        </p:attrNameLst>
                                      </p:cBhvr>
                                      <p:tavLst>
                                        <p:tav tm="0">
                                          <p:val>
                                            <p:strVal val="#ppt_h"/>
                                          </p:val>
                                        </p:tav>
                                        <p:tav tm="100000">
                                          <p:val>
                                            <p:strVal val="#ppt_h"/>
                                          </p:val>
                                        </p:tav>
                                      </p:tavLst>
                                    </p:anim>
                                    <p:anim calcmode="lin" valueType="num">
                                      <p:cBhvr>
                                        <p:cTn id="36" dur="500" fill="hold"/>
                                        <p:tgtEl>
                                          <p:spTgt spid="73820"/>
                                        </p:tgtEl>
                                        <p:attrNameLst>
                                          <p:attrName>ppt_x</p:attrName>
                                        </p:attrNameLst>
                                      </p:cBhvr>
                                      <p:tavLst>
                                        <p:tav tm="0">
                                          <p:val>
                                            <p:strVal val="#ppt_x-.2"/>
                                          </p:val>
                                        </p:tav>
                                        <p:tav tm="100000">
                                          <p:val>
                                            <p:strVal val="#ppt_x"/>
                                          </p:val>
                                        </p:tav>
                                      </p:tavLst>
                                    </p:anim>
                                    <p:anim calcmode="lin" valueType="num">
                                      <p:cBhvr>
                                        <p:cTn id="37" dur="500" fill="hold"/>
                                        <p:tgtEl>
                                          <p:spTgt spid="73820"/>
                                        </p:tgtEl>
                                        <p:attrNameLst>
                                          <p:attrName>ppt_y</p:attrName>
                                        </p:attrNameLst>
                                      </p:cBhvr>
                                      <p:tavLst>
                                        <p:tav tm="0">
                                          <p:val>
                                            <p:strVal val="#ppt_y"/>
                                          </p:val>
                                        </p:tav>
                                        <p:tav tm="100000">
                                          <p:val>
                                            <p:strVal val="#ppt_y"/>
                                          </p:val>
                                        </p:tav>
                                      </p:tavLst>
                                    </p:anim>
                                    <p:animEffect transition="in" filter="fade">
                                      <p:cBhvr>
                                        <p:cTn id="38" dur="500"/>
                                        <p:tgtEl>
                                          <p:spTgt spid="73820"/>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73822"/>
                                        </p:tgtEl>
                                        <p:attrNameLst>
                                          <p:attrName>style.visibility</p:attrName>
                                        </p:attrNameLst>
                                      </p:cBhvr>
                                      <p:to>
                                        <p:strVal val="visible"/>
                                      </p:to>
                                    </p:set>
                                    <p:animEffect transition="in" filter="dissolve">
                                      <p:cBhvr>
                                        <p:cTn id="41" dur="500"/>
                                        <p:tgtEl>
                                          <p:spTgt spid="73822"/>
                                        </p:tgtEl>
                                      </p:cBhvr>
                                    </p:animEffect>
                                  </p:childTnLst>
                                </p:cTn>
                              </p:par>
                              <p:par>
                                <p:cTn id="42" presetID="54" presetClass="entr" presetSubtype="0" accel="100000" fill="hold" nodeType="withEffect">
                                  <p:stCondLst>
                                    <p:cond delay="0"/>
                                  </p:stCondLst>
                                  <p:childTnLst>
                                    <p:set>
                                      <p:cBhvr>
                                        <p:cTn id="43" dur="1" fill="hold">
                                          <p:stCondLst>
                                            <p:cond delay="0"/>
                                          </p:stCondLst>
                                        </p:cTn>
                                        <p:tgtEl>
                                          <p:spTgt spid="73816"/>
                                        </p:tgtEl>
                                        <p:attrNameLst>
                                          <p:attrName>style.visibility</p:attrName>
                                        </p:attrNameLst>
                                      </p:cBhvr>
                                      <p:to>
                                        <p:strVal val="visible"/>
                                      </p:to>
                                    </p:set>
                                    <p:anim calcmode="lin" valueType="num">
                                      <p:cBhvr>
                                        <p:cTn id="44" dur="500" fill="hold"/>
                                        <p:tgtEl>
                                          <p:spTgt spid="73816"/>
                                        </p:tgtEl>
                                        <p:attrNameLst>
                                          <p:attrName>ppt_w</p:attrName>
                                        </p:attrNameLst>
                                      </p:cBhvr>
                                      <p:tavLst>
                                        <p:tav tm="0">
                                          <p:val>
                                            <p:strVal val="#ppt_w*0.05"/>
                                          </p:val>
                                        </p:tav>
                                        <p:tav tm="100000">
                                          <p:val>
                                            <p:strVal val="#ppt_w"/>
                                          </p:val>
                                        </p:tav>
                                      </p:tavLst>
                                    </p:anim>
                                    <p:anim calcmode="lin" valueType="num">
                                      <p:cBhvr>
                                        <p:cTn id="45" dur="500" fill="hold"/>
                                        <p:tgtEl>
                                          <p:spTgt spid="73816"/>
                                        </p:tgtEl>
                                        <p:attrNameLst>
                                          <p:attrName>ppt_h</p:attrName>
                                        </p:attrNameLst>
                                      </p:cBhvr>
                                      <p:tavLst>
                                        <p:tav tm="0">
                                          <p:val>
                                            <p:strVal val="#ppt_h"/>
                                          </p:val>
                                        </p:tav>
                                        <p:tav tm="100000">
                                          <p:val>
                                            <p:strVal val="#ppt_h"/>
                                          </p:val>
                                        </p:tav>
                                      </p:tavLst>
                                    </p:anim>
                                    <p:anim calcmode="lin" valueType="num">
                                      <p:cBhvr>
                                        <p:cTn id="46" dur="500" fill="hold"/>
                                        <p:tgtEl>
                                          <p:spTgt spid="73816"/>
                                        </p:tgtEl>
                                        <p:attrNameLst>
                                          <p:attrName>ppt_x</p:attrName>
                                        </p:attrNameLst>
                                      </p:cBhvr>
                                      <p:tavLst>
                                        <p:tav tm="0">
                                          <p:val>
                                            <p:strVal val="#ppt_x-.2"/>
                                          </p:val>
                                        </p:tav>
                                        <p:tav tm="100000">
                                          <p:val>
                                            <p:strVal val="#ppt_x"/>
                                          </p:val>
                                        </p:tav>
                                      </p:tavLst>
                                    </p:anim>
                                    <p:anim calcmode="lin" valueType="num">
                                      <p:cBhvr>
                                        <p:cTn id="47" dur="500" fill="hold"/>
                                        <p:tgtEl>
                                          <p:spTgt spid="73816"/>
                                        </p:tgtEl>
                                        <p:attrNameLst>
                                          <p:attrName>ppt_y</p:attrName>
                                        </p:attrNameLst>
                                      </p:cBhvr>
                                      <p:tavLst>
                                        <p:tav tm="0">
                                          <p:val>
                                            <p:strVal val="#ppt_y"/>
                                          </p:val>
                                        </p:tav>
                                        <p:tav tm="100000">
                                          <p:val>
                                            <p:strVal val="#ppt_y"/>
                                          </p:val>
                                        </p:tav>
                                      </p:tavLst>
                                    </p:anim>
                                    <p:animEffect transition="in" filter="fade">
                                      <p:cBhvr>
                                        <p:cTn id="48" dur="500"/>
                                        <p:tgtEl>
                                          <p:spTgt spid="7381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4" presetClass="entr" presetSubtype="0" accel="100000" fill="hold" grpId="0" nodeType="clickEffect">
                                  <p:stCondLst>
                                    <p:cond delay="0"/>
                                  </p:stCondLst>
                                  <p:childTnLst>
                                    <p:set>
                                      <p:cBhvr>
                                        <p:cTn id="52" dur="1" fill="hold">
                                          <p:stCondLst>
                                            <p:cond delay="0"/>
                                          </p:stCondLst>
                                        </p:cTn>
                                        <p:tgtEl>
                                          <p:spTgt spid="73813"/>
                                        </p:tgtEl>
                                        <p:attrNameLst>
                                          <p:attrName>style.visibility</p:attrName>
                                        </p:attrNameLst>
                                      </p:cBhvr>
                                      <p:to>
                                        <p:strVal val="visible"/>
                                      </p:to>
                                    </p:set>
                                    <p:anim calcmode="lin" valueType="num">
                                      <p:cBhvr>
                                        <p:cTn id="53" dur="500" fill="hold"/>
                                        <p:tgtEl>
                                          <p:spTgt spid="73813"/>
                                        </p:tgtEl>
                                        <p:attrNameLst>
                                          <p:attrName>ppt_w</p:attrName>
                                        </p:attrNameLst>
                                      </p:cBhvr>
                                      <p:tavLst>
                                        <p:tav tm="0">
                                          <p:val>
                                            <p:strVal val="#ppt_w*0.05"/>
                                          </p:val>
                                        </p:tav>
                                        <p:tav tm="100000">
                                          <p:val>
                                            <p:strVal val="#ppt_w"/>
                                          </p:val>
                                        </p:tav>
                                      </p:tavLst>
                                    </p:anim>
                                    <p:anim calcmode="lin" valueType="num">
                                      <p:cBhvr>
                                        <p:cTn id="54" dur="500" fill="hold"/>
                                        <p:tgtEl>
                                          <p:spTgt spid="73813"/>
                                        </p:tgtEl>
                                        <p:attrNameLst>
                                          <p:attrName>ppt_h</p:attrName>
                                        </p:attrNameLst>
                                      </p:cBhvr>
                                      <p:tavLst>
                                        <p:tav tm="0">
                                          <p:val>
                                            <p:strVal val="#ppt_h"/>
                                          </p:val>
                                        </p:tav>
                                        <p:tav tm="100000">
                                          <p:val>
                                            <p:strVal val="#ppt_h"/>
                                          </p:val>
                                        </p:tav>
                                      </p:tavLst>
                                    </p:anim>
                                    <p:anim calcmode="lin" valueType="num">
                                      <p:cBhvr>
                                        <p:cTn id="55" dur="500" fill="hold"/>
                                        <p:tgtEl>
                                          <p:spTgt spid="73813"/>
                                        </p:tgtEl>
                                        <p:attrNameLst>
                                          <p:attrName>ppt_x</p:attrName>
                                        </p:attrNameLst>
                                      </p:cBhvr>
                                      <p:tavLst>
                                        <p:tav tm="0">
                                          <p:val>
                                            <p:strVal val="#ppt_x-.2"/>
                                          </p:val>
                                        </p:tav>
                                        <p:tav tm="100000">
                                          <p:val>
                                            <p:strVal val="#ppt_x"/>
                                          </p:val>
                                        </p:tav>
                                      </p:tavLst>
                                    </p:anim>
                                    <p:anim calcmode="lin" valueType="num">
                                      <p:cBhvr>
                                        <p:cTn id="56" dur="500" fill="hold"/>
                                        <p:tgtEl>
                                          <p:spTgt spid="73813"/>
                                        </p:tgtEl>
                                        <p:attrNameLst>
                                          <p:attrName>ppt_y</p:attrName>
                                        </p:attrNameLst>
                                      </p:cBhvr>
                                      <p:tavLst>
                                        <p:tav tm="0">
                                          <p:val>
                                            <p:strVal val="#ppt_y"/>
                                          </p:val>
                                        </p:tav>
                                        <p:tav tm="100000">
                                          <p:val>
                                            <p:strVal val="#ppt_y"/>
                                          </p:val>
                                        </p:tav>
                                      </p:tavLst>
                                    </p:anim>
                                    <p:animEffect transition="in" filter="fade">
                                      <p:cBhvr>
                                        <p:cTn id="57" dur="500"/>
                                        <p:tgtEl>
                                          <p:spTgt spid="73813"/>
                                        </p:tgtEl>
                                      </p:cBhvr>
                                    </p:animEffect>
                                  </p:childTnLst>
                                </p:cTn>
                              </p:par>
                              <p:par>
                                <p:cTn id="58" presetID="54" presetClass="entr" presetSubtype="0" accel="100000" fill="hold" nodeType="withEffect">
                                  <p:stCondLst>
                                    <p:cond delay="0"/>
                                  </p:stCondLst>
                                  <p:childTnLst>
                                    <p:set>
                                      <p:cBhvr>
                                        <p:cTn id="59" dur="1" fill="hold">
                                          <p:stCondLst>
                                            <p:cond delay="0"/>
                                          </p:stCondLst>
                                        </p:cTn>
                                        <p:tgtEl>
                                          <p:spTgt spid="73814"/>
                                        </p:tgtEl>
                                        <p:attrNameLst>
                                          <p:attrName>style.visibility</p:attrName>
                                        </p:attrNameLst>
                                      </p:cBhvr>
                                      <p:to>
                                        <p:strVal val="visible"/>
                                      </p:to>
                                    </p:set>
                                    <p:anim calcmode="lin" valueType="num">
                                      <p:cBhvr>
                                        <p:cTn id="60" dur="500" fill="hold"/>
                                        <p:tgtEl>
                                          <p:spTgt spid="73814"/>
                                        </p:tgtEl>
                                        <p:attrNameLst>
                                          <p:attrName>ppt_w</p:attrName>
                                        </p:attrNameLst>
                                      </p:cBhvr>
                                      <p:tavLst>
                                        <p:tav tm="0">
                                          <p:val>
                                            <p:strVal val="#ppt_w*0.05"/>
                                          </p:val>
                                        </p:tav>
                                        <p:tav tm="100000">
                                          <p:val>
                                            <p:strVal val="#ppt_w"/>
                                          </p:val>
                                        </p:tav>
                                      </p:tavLst>
                                    </p:anim>
                                    <p:anim calcmode="lin" valueType="num">
                                      <p:cBhvr>
                                        <p:cTn id="61" dur="500" fill="hold"/>
                                        <p:tgtEl>
                                          <p:spTgt spid="73814"/>
                                        </p:tgtEl>
                                        <p:attrNameLst>
                                          <p:attrName>ppt_h</p:attrName>
                                        </p:attrNameLst>
                                      </p:cBhvr>
                                      <p:tavLst>
                                        <p:tav tm="0">
                                          <p:val>
                                            <p:strVal val="#ppt_h"/>
                                          </p:val>
                                        </p:tav>
                                        <p:tav tm="100000">
                                          <p:val>
                                            <p:strVal val="#ppt_h"/>
                                          </p:val>
                                        </p:tav>
                                      </p:tavLst>
                                    </p:anim>
                                    <p:anim calcmode="lin" valueType="num">
                                      <p:cBhvr>
                                        <p:cTn id="62" dur="500" fill="hold"/>
                                        <p:tgtEl>
                                          <p:spTgt spid="73814"/>
                                        </p:tgtEl>
                                        <p:attrNameLst>
                                          <p:attrName>ppt_x</p:attrName>
                                        </p:attrNameLst>
                                      </p:cBhvr>
                                      <p:tavLst>
                                        <p:tav tm="0">
                                          <p:val>
                                            <p:strVal val="#ppt_x-.2"/>
                                          </p:val>
                                        </p:tav>
                                        <p:tav tm="100000">
                                          <p:val>
                                            <p:strVal val="#ppt_x"/>
                                          </p:val>
                                        </p:tav>
                                      </p:tavLst>
                                    </p:anim>
                                    <p:anim calcmode="lin" valueType="num">
                                      <p:cBhvr>
                                        <p:cTn id="63" dur="500" fill="hold"/>
                                        <p:tgtEl>
                                          <p:spTgt spid="73814"/>
                                        </p:tgtEl>
                                        <p:attrNameLst>
                                          <p:attrName>ppt_y</p:attrName>
                                        </p:attrNameLst>
                                      </p:cBhvr>
                                      <p:tavLst>
                                        <p:tav tm="0">
                                          <p:val>
                                            <p:strVal val="#ppt_y"/>
                                          </p:val>
                                        </p:tav>
                                        <p:tav tm="100000">
                                          <p:val>
                                            <p:strVal val="#ppt_y"/>
                                          </p:val>
                                        </p:tav>
                                      </p:tavLst>
                                    </p:anim>
                                    <p:animEffect transition="in" filter="fade">
                                      <p:cBhvr>
                                        <p:cTn id="64" dur="500"/>
                                        <p:tgtEl>
                                          <p:spTgt spid="73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P spid="73813" grpId="0"/>
      <p:bldP spid="73821" grpId="0"/>
      <p:bldP spid="738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Maya - Calendar</a:t>
            </a:r>
          </a:p>
        </p:txBody>
      </p:sp>
      <p:sp>
        <p:nvSpPr>
          <p:cNvPr id="21507" name="Content Placeholder 2"/>
          <p:cNvSpPr>
            <a:spLocks noGrp="1"/>
          </p:cNvSpPr>
          <p:nvPr>
            <p:ph idx="1"/>
          </p:nvPr>
        </p:nvSpPr>
        <p:spPr bwMode="auto">
          <a:xfrm>
            <a:off x="381000" y="1143000"/>
            <a:ext cx="76962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Created in 3114 B.C. and </a:t>
            </a:r>
            <a:r>
              <a:rPr lang="en-US" dirty="0" smtClean="0"/>
              <a:t>was</a:t>
            </a:r>
            <a:r>
              <a:rPr lang="en-US" dirty="0" smtClean="0"/>
              <a:t> </a:t>
            </a:r>
            <a:r>
              <a:rPr lang="en-US" dirty="0" smtClean="0"/>
              <a:t>scheduled to finish December 23, 2012</a:t>
            </a:r>
          </a:p>
          <a:p>
            <a:pPr eaLnBrk="1" hangingPunct="1"/>
            <a:r>
              <a:rPr lang="en-US" dirty="0" smtClean="0"/>
              <a:t>Based on the solar calendar and a sacred calendar</a:t>
            </a:r>
          </a:p>
          <a:p>
            <a:pPr eaLnBrk="1" hangingPunct="1"/>
            <a:r>
              <a:rPr lang="en-US" dirty="0" smtClean="0"/>
              <a:t>Only trained priests could</a:t>
            </a:r>
          </a:p>
          <a:p>
            <a:pPr eaLnBrk="1" hangingPunct="1">
              <a:buFont typeface="Wingdings" pitchFamily="2" charset="2"/>
              <a:buNone/>
            </a:pPr>
            <a:r>
              <a:rPr lang="en-US" dirty="0" smtClean="0"/>
              <a:t> read the calendar</a:t>
            </a:r>
          </a:p>
        </p:txBody>
      </p:sp>
      <p:pic>
        <p:nvPicPr>
          <p:cNvPr id="21508" name="Picture 2" descr="http://t0.gstatic.com/images?q=tbn:ANd9GcQ9sv6wS2MWy5hJscmZzHuM_lAC7g3uifj3iTVR5XpFZX_EoN6mUQ:december2012endofworld.com/wp-content/uploads/mayan-calendar-2012-300x284.gif"/>
          <p:cNvPicPr>
            <a:picLocks noChangeAspect="1" noChangeArrowheads="1"/>
          </p:cNvPicPr>
          <p:nvPr/>
        </p:nvPicPr>
        <p:blipFill>
          <a:blip r:embed="rId2" cstate="print"/>
          <a:srcRect/>
          <a:stretch>
            <a:fillRect/>
          </a:stretch>
        </p:blipFill>
        <p:spPr bwMode="auto">
          <a:xfrm>
            <a:off x="5562600" y="3276600"/>
            <a:ext cx="3310164"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93187" name="Text Box 3"/>
          <p:cNvSpPr txBox="1">
            <a:spLocks noChangeArrowheads="1"/>
          </p:cNvSpPr>
          <p:nvPr/>
        </p:nvSpPr>
        <p:spPr bwMode="auto">
          <a:xfrm>
            <a:off x="1600200" y="152400"/>
            <a:ext cx="5257800" cy="1431925"/>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400" b="1">
                <a:solidFill>
                  <a:srgbClr val="663300"/>
                </a:solidFill>
                <a:effectLst>
                  <a:outerShdw blurRad="38100" dist="38100" dir="2700000" algn="tl">
                    <a:srgbClr val="000000"/>
                  </a:outerShdw>
                </a:effectLst>
                <a:latin typeface="Lansbury" pitchFamily="2" charset="0"/>
              </a:rPr>
              <a:t>Mayan Cultivation </a:t>
            </a:r>
            <a:br>
              <a:rPr lang="en-US" sz="4400" b="1">
                <a:solidFill>
                  <a:srgbClr val="663300"/>
                </a:solidFill>
                <a:effectLst>
                  <a:outerShdw blurRad="38100" dist="38100" dir="2700000" algn="tl">
                    <a:srgbClr val="000000"/>
                  </a:outerShdw>
                </a:effectLst>
                <a:latin typeface="Lansbury" pitchFamily="2" charset="0"/>
              </a:rPr>
            </a:br>
            <a:r>
              <a:rPr lang="en-US" sz="4400" b="1">
                <a:solidFill>
                  <a:srgbClr val="663300"/>
                </a:solidFill>
                <a:effectLst>
                  <a:outerShdw blurRad="38100" dist="38100" dir="2700000" algn="tl">
                    <a:srgbClr val="000000"/>
                  </a:outerShdw>
                </a:effectLst>
                <a:latin typeface="Lansbury" pitchFamily="2" charset="0"/>
              </a:rPr>
              <a:t>              of Maize</a:t>
            </a:r>
          </a:p>
        </p:txBody>
      </p:sp>
      <p:pic>
        <p:nvPicPr>
          <p:cNvPr id="93189" name="Picture 5" descr="fig 14-04"/>
          <p:cNvPicPr>
            <a:picLocks noChangeAspect="1" noChangeArrowheads="1"/>
          </p:cNvPicPr>
          <p:nvPr/>
        </p:nvPicPr>
        <p:blipFill>
          <a:blip r:embed="rId3" cstate="print">
            <a:lum contrast="6000"/>
          </a:blip>
          <a:srcRect/>
          <a:stretch>
            <a:fillRect/>
          </a:stretch>
        </p:blipFill>
        <p:spPr bwMode="auto">
          <a:xfrm>
            <a:off x="228600" y="1295400"/>
            <a:ext cx="3962400" cy="3730625"/>
          </a:xfrm>
          <a:prstGeom prst="rect">
            <a:avLst/>
          </a:prstGeom>
          <a:noFill/>
          <a:ln w="9525">
            <a:solidFill>
              <a:srgbClr val="663300"/>
            </a:solidFill>
            <a:miter lim="800000"/>
            <a:headEnd/>
            <a:tailEnd/>
          </a:ln>
        </p:spPr>
      </p:pic>
      <p:pic>
        <p:nvPicPr>
          <p:cNvPr id="93190" name="Picture 6" descr="s 14-09"/>
          <p:cNvPicPr>
            <a:picLocks noChangeAspect="1" noChangeArrowheads="1"/>
          </p:cNvPicPr>
          <p:nvPr/>
        </p:nvPicPr>
        <p:blipFill>
          <a:blip r:embed="rId4" cstate="print"/>
          <a:srcRect/>
          <a:stretch>
            <a:fillRect/>
          </a:stretch>
        </p:blipFill>
        <p:spPr bwMode="auto">
          <a:xfrm>
            <a:off x="4419600" y="1752600"/>
            <a:ext cx="3048000" cy="2254250"/>
          </a:xfrm>
          <a:prstGeom prst="rect">
            <a:avLst/>
          </a:prstGeom>
          <a:noFill/>
          <a:ln w="9525">
            <a:solidFill>
              <a:srgbClr val="663300"/>
            </a:solidFill>
            <a:miter lim="800000"/>
            <a:headEnd/>
            <a:tailEnd/>
          </a:ln>
        </p:spPr>
      </p:pic>
      <p:pic>
        <p:nvPicPr>
          <p:cNvPr id="93192" name="Picture 8" descr="chac"/>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175250" y="4114800"/>
            <a:ext cx="1758950" cy="2514600"/>
          </a:xfrm>
          <a:prstGeom prst="rect">
            <a:avLst/>
          </a:prstGeom>
          <a:noFill/>
          <a:ln w="9525">
            <a:solidFill>
              <a:srgbClr val="663300"/>
            </a:solidFill>
            <a:miter lim="800000"/>
            <a:headEnd/>
            <a:tailEnd/>
          </a:ln>
        </p:spPr>
      </p:pic>
      <p:sp>
        <p:nvSpPr>
          <p:cNvPr id="93193" name="Text Box 9"/>
          <p:cNvSpPr txBox="1">
            <a:spLocks noChangeArrowheads="1"/>
          </p:cNvSpPr>
          <p:nvPr/>
        </p:nvSpPr>
        <p:spPr bwMode="auto">
          <a:xfrm>
            <a:off x="1600200" y="5410200"/>
            <a:ext cx="3581400" cy="457200"/>
          </a:xfrm>
          <a:prstGeom prst="rect">
            <a:avLst/>
          </a:prstGeom>
          <a:noFill/>
          <a:ln w="12700">
            <a:noFill/>
            <a:miter lim="800000"/>
            <a:headEnd type="none" w="sm" len="sm"/>
            <a:tailEnd type="none" w="sm" len="sm"/>
          </a:ln>
          <a:effectLst>
            <a:outerShdw dist="45791" dir="3378596" algn="ctr" rotWithShape="0">
              <a:schemeClr val="tx1"/>
            </a:outerShdw>
          </a:effectLst>
        </p:spPr>
        <p:txBody>
          <a:bodyPr>
            <a:spAutoFit/>
          </a:bodyPr>
          <a:lstStyle/>
          <a:p>
            <a:pPr algn="ctr">
              <a:spcBef>
                <a:spcPct val="50000"/>
              </a:spcBef>
              <a:defRPr/>
            </a:pPr>
            <a:r>
              <a:rPr lang="en-US" b="1">
                <a:solidFill>
                  <a:schemeClr val="bg2"/>
                </a:solidFill>
                <a:effectLst>
                  <a:outerShdw blurRad="38100" dist="38100" dir="2700000" algn="tl">
                    <a:srgbClr val="000000"/>
                  </a:outerShdw>
                </a:effectLst>
                <a:latin typeface="Comic Sans MS" pitchFamily="66" charset="0"/>
              </a:rPr>
              <a:t>Chac, God of Rain --&gt;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dissolve">
                                      <p:cBhvr>
                                        <p:cTn id="7" dur="500"/>
                                        <p:tgtEl>
                                          <p:spTgt spid="93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nodeType="clickEffect">
                                  <p:stCondLst>
                                    <p:cond delay="0"/>
                                  </p:stCondLst>
                                  <p:childTnLst>
                                    <p:set>
                                      <p:cBhvr>
                                        <p:cTn id="11" dur="1" fill="hold">
                                          <p:stCondLst>
                                            <p:cond delay="0"/>
                                          </p:stCondLst>
                                        </p:cTn>
                                        <p:tgtEl>
                                          <p:spTgt spid="93190"/>
                                        </p:tgtEl>
                                        <p:attrNameLst>
                                          <p:attrName>style.visibility</p:attrName>
                                        </p:attrNameLst>
                                      </p:cBhvr>
                                      <p:to>
                                        <p:strVal val="visible"/>
                                      </p:to>
                                    </p:set>
                                    <p:animEffect transition="in" filter="diamond(out)">
                                      <p:cBhvr>
                                        <p:cTn id="12" dur="500"/>
                                        <p:tgtEl>
                                          <p:spTgt spid="931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93192"/>
                                        </p:tgtEl>
                                        <p:attrNameLst>
                                          <p:attrName>style.visibility</p:attrName>
                                        </p:attrNameLst>
                                      </p:cBhvr>
                                      <p:to>
                                        <p:strVal val="visible"/>
                                      </p:to>
                                    </p:set>
                                    <p:anim calcmode="lin" valueType="num">
                                      <p:cBhvr additive="base">
                                        <p:cTn id="17" dur="500" fill="hold"/>
                                        <p:tgtEl>
                                          <p:spTgt spid="93192"/>
                                        </p:tgtEl>
                                        <p:attrNameLst>
                                          <p:attrName>ppt_x</p:attrName>
                                        </p:attrNameLst>
                                      </p:cBhvr>
                                      <p:tavLst>
                                        <p:tav tm="0">
                                          <p:val>
                                            <p:strVal val="#ppt_x"/>
                                          </p:val>
                                        </p:tav>
                                        <p:tav tm="100000">
                                          <p:val>
                                            <p:strVal val="#ppt_x"/>
                                          </p:val>
                                        </p:tav>
                                      </p:tavLst>
                                    </p:anim>
                                    <p:anim calcmode="lin" valueType="num">
                                      <p:cBhvr additive="base">
                                        <p:cTn id="18" dur="500" fill="hold"/>
                                        <p:tgtEl>
                                          <p:spTgt spid="9319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3193"/>
                                        </p:tgtEl>
                                        <p:attrNameLst>
                                          <p:attrName>style.visibility</p:attrName>
                                        </p:attrNameLst>
                                      </p:cBhvr>
                                      <p:to>
                                        <p:strVal val="visible"/>
                                      </p:to>
                                    </p:set>
                                    <p:anim calcmode="lin" valueType="num">
                                      <p:cBhvr additive="base">
                                        <p:cTn id="21" dur="500" fill="hold"/>
                                        <p:tgtEl>
                                          <p:spTgt spid="93193"/>
                                        </p:tgtEl>
                                        <p:attrNameLst>
                                          <p:attrName>ppt_x</p:attrName>
                                        </p:attrNameLst>
                                      </p:cBhvr>
                                      <p:tavLst>
                                        <p:tav tm="0">
                                          <p:val>
                                            <p:strVal val="#ppt_x"/>
                                          </p:val>
                                        </p:tav>
                                        <p:tav tm="100000">
                                          <p:val>
                                            <p:strVal val="#ppt_x"/>
                                          </p:val>
                                        </p:tav>
                                      </p:tavLst>
                                    </p:anim>
                                    <p:anim calcmode="lin" valueType="num">
                                      <p:cBhvr additive="base">
                                        <p:cTn id="22" dur="500" fill="hold"/>
                                        <p:tgtEl>
                                          <p:spTgt spid="931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914400" y="152400"/>
            <a:ext cx="6019800" cy="823913"/>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800" b="1">
                <a:solidFill>
                  <a:srgbClr val="663300"/>
                </a:solidFill>
                <a:effectLst>
                  <a:outerShdw blurRad="38100" dist="38100" dir="2700000" algn="tl">
                    <a:srgbClr val="000000"/>
                  </a:outerShdw>
                </a:effectLst>
                <a:latin typeface="Lansbury" pitchFamily="2" charset="0"/>
              </a:rPr>
              <a:t>Early Human Migrations</a:t>
            </a:r>
          </a:p>
        </p:txBody>
      </p:sp>
      <p:pic>
        <p:nvPicPr>
          <p:cNvPr id="3075" name="Picture 5" descr="MAP-POSSIBLE MIGRATIONS OF FIRST AMERICANS"/>
          <p:cNvPicPr>
            <a:picLocks noChangeAspect="1" noChangeArrowheads="1"/>
          </p:cNvPicPr>
          <p:nvPr/>
        </p:nvPicPr>
        <p:blipFill>
          <a:blip r:embed="rId2" cstate="print">
            <a:lum bright="-12000" contrast="12000"/>
          </a:blip>
          <a:srcRect/>
          <a:stretch>
            <a:fillRect/>
          </a:stretch>
        </p:blipFill>
        <p:spPr bwMode="auto">
          <a:xfrm>
            <a:off x="381000" y="1066800"/>
            <a:ext cx="7010400" cy="5437188"/>
          </a:xfrm>
          <a:prstGeom prst="rect">
            <a:avLst/>
          </a:prstGeom>
          <a:noFill/>
          <a:ln w="9525">
            <a:noFill/>
            <a:miter lim="800000"/>
            <a:headEnd/>
            <a:tailEnd/>
          </a:ln>
        </p:spPr>
      </p:pic>
    </p:spTree>
  </p:cSld>
  <p:clrMapOvr>
    <a:masterClrMapping/>
  </p:clrMapOvr>
  <p:transition>
    <p:sndAc>
      <p:end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122883" name="Text Box 3"/>
          <p:cNvSpPr txBox="1">
            <a:spLocks noChangeArrowheads="1"/>
          </p:cNvSpPr>
          <p:nvPr/>
        </p:nvSpPr>
        <p:spPr bwMode="auto">
          <a:xfrm>
            <a:off x="304800" y="304800"/>
            <a:ext cx="7086600" cy="823913"/>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800" b="1">
                <a:solidFill>
                  <a:srgbClr val="663300"/>
                </a:solidFill>
                <a:effectLst>
                  <a:outerShdw blurRad="38100" dist="38100" dir="2700000" algn="tl">
                    <a:srgbClr val="000000"/>
                  </a:outerShdw>
                </a:effectLst>
                <a:latin typeface="Lansbury" pitchFamily="2" charset="0"/>
              </a:rPr>
              <a:t>Tikal - Main Court</a:t>
            </a:r>
            <a:endParaRPr lang="en-US" sz="4800" b="1" i="1">
              <a:solidFill>
                <a:srgbClr val="663300"/>
              </a:solidFill>
              <a:effectLst>
                <a:outerShdw blurRad="38100" dist="38100" dir="2700000" algn="tl">
                  <a:srgbClr val="000000"/>
                </a:outerShdw>
              </a:effectLst>
              <a:latin typeface="Lansbury" pitchFamily="2" charset="0"/>
            </a:endParaRPr>
          </a:p>
        </p:txBody>
      </p:sp>
      <p:pic>
        <p:nvPicPr>
          <p:cNvPr id="23556" name="Picture 4" descr="Tikal_1"/>
          <p:cNvPicPr>
            <a:picLocks noChangeAspect="1" noChangeArrowheads="1"/>
          </p:cNvPicPr>
          <p:nvPr/>
        </p:nvPicPr>
        <p:blipFill>
          <a:blip r:embed="rId3" cstate="print">
            <a:lum contrast="6000"/>
          </a:blip>
          <a:srcRect/>
          <a:stretch>
            <a:fillRect/>
          </a:stretch>
        </p:blipFill>
        <p:spPr bwMode="auto">
          <a:xfrm>
            <a:off x="228600" y="1347788"/>
            <a:ext cx="7162800" cy="4748212"/>
          </a:xfrm>
          <a:prstGeom prst="rect">
            <a:avLst/>
          </a:prstGeom>
          <a:noFill/>
          <a:ln w="9525">
            <a:solidFill>
              <a:srgbClr val="663300"/>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3"/>
          <p:cNvSpPr txBox="1">
            <a:spLocks noChangeArrowheads="1"/>
          </p:cNvSpPr>
          <p:nvPr/>
        </p:nvSpPr>
        <p:spPr bwMode="auto">
          <a:xfrm>
            <a:off x="457200" y="304800"/>
            <a:ext cx="7086600" cy="1754326"/>
          </a:xfrm>
          <a:prstGeom prst="rect">
            <a:avLst/>
          </a:prstGeom>
          <a:noFill/>
          <a:ln w="12700">
            <a:noFill/>
            <a:miter lim="800000"/>
            <a:headEnd type="none" w="sm" len="sm"/>
            <a:tailEnd type="none" w="sm" len="sm"/>
          </a:ln>
          <a:effectLst/>
        </p:spPr>
        <p:txBody>
          <a:bodyPr wrap="square">
            <a:spAutoFit/>
          </a:bodyPr>
          <a:lstStyle/>
          <a:p>
            <a:pPr algn="ctr">
              <a:spcBef>
                <a:spcPct val="50000"/>
              </a:spcBef>
              <a:defRPr/>
            </a:pPr>
            <a:r>
              <a:rPr lang="en-US" sz="5400" b="1" dirty="0">
                <a:solidFill>
                  <a:srgbClr val="663300"/>
                </a:solidFill>
                <a:effectLst>
                  <a:outerShdw blurRad="38100" dist="38100" dir="2700000" algn="tl">
                    <a:srgbClr val="000000"/>
                  </a:outerShdw>
                </a:effectLst>
                <a:latin typeface="Lansbury" pitchFamily="2" charset="0"/>
              </a:rPr>
              <a:t>Lands of the </a:t>
            </a:r>
            <a:r>
              <a:rPr lang="en-US" sz="5400" b="1" dirty="0" smtClean="0">
                <a:solidFill>
                  <a:srgbClr val="663300"/>
                </a:solidFill>
                <a:effectLst>
                  <a:outerShdw blurRad="38100" dist="38100" dir="2700000" algn="tl">
                    <a:srgbClr val="000000"/>
                  </a:outerShdw>
                </a:effectLst>
                <a:latin typeface="Lansbury" pitchFamily="2" charset="0"/>
              </a:rPr>
              <a:t>Aztecs (aka </a:t>
            </a:r>
            <a:r>
              <a:rPr lang="en-US" sz="5400" b="1" dirty="0" err="1" smtClean="0">
                <a:solidFill>
                  <a:srgbClr val="663300"/>
                </a:solidFill>
                <a:effectLst>
                  <a:outerShdw blurRad="38100" dist="38100" dir="2700000" algn="tl">
                    <a:srgbClr val="000000"/>
                  </a:outerShdw>
                </a:effectLst>
                <a:latin typeface="Lansbury" pitchFamily="2" charset="0"/>
              </a:rPr>
              <a:t>Mexica</a:t>
            </a:r>
            <a:r>
              <a:rPr lang="en-US" sz="5400" b="1" dirty="0" smtClean="0">
                <a:solidFill>
                  <a:srgbClr val="663300"/>
                </a:solidFill>
                <a:effectLst>
                  <a:outerShdw blurRad="38100" dist="38100" dir="2700000" algn="tl">
                    <a:srgbClr val="000000"/>
                  </a:outerShdw>
                </a:effectLst>
                <a:latin typeface="Lansbury" pitchFamily="2" charset="0"/>
              </a:rPr>
              <a:t>)</a:t>
            </a:r>
            <a:endParaRPr lang="en-US" sz="5400" b="1" dirty="0">
              <a:solidFill>
                <a:srgbClr val="663300"/>
              </a:solidFill>
              <a:effectLst>
                <a:outerShdw blurRad="38100" dist="38100" dir="2700000" algn="tl">
                  <a:srgbClr val="000000"/>
                </a:outerShdw>
              </a:effectLst>
              <a:latin typeface="Lansbury" pitchFamily="2" charset="0"/>
            </a:endParaRPr>
          </a:p>
        </p:txBody>
      </p:sp>
      <p:pic>
        <p:nvPicPr>
          <p:cNvPr id="27651" name="Picture 6" descr="mayan&amp;aztec"/>
          <p:cNvPicPr>
            <a:picLocks noChangeAspect="1" noChangeArrowheads="1"/>
          </p:cNvPicPr>
          <p:nvPr/>
        </p:nvPicPr>
        <p:blipFill>
          <a:blip r:embed="rId2" cstate="print">
            <a:lum contrast="6000"/>
          </a:blip>
          <a:srcRect/>
          <a:stretch>
            <a:fillRect/>
          </a:stretch>
        </p:blipFill>
        <p:spPr bwMode="auto">
          <a:xfrm>
            <a:off x="457200" y="2057400"/>
            <a:ext cx="7353300" cy="461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Aztec Rise to Power</a:t>
            </a:r>
          </a:p>
        </p:txBody>
      </p:sp>
      <p:sp>
        <p:nvSpPr>
          <p:cNvPr id="30723" name="Content Placeholder 2"/>
          <p:cNvSpPr>
            <a:spLocks noGrp="1"/>
          </p:cNvSpPr>
          <p:nvPr>
            <p:ph idx="1"/>
          </p:nvPr>
        </p:nvSpPr>
        <p:spPr bwMode="auto">
          <a:xfrm>
            <a:off x="0" y="1066800"/>
            <a:ext cx="3016827" cy="5257800"/>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buClr>
                <a:schemeClr val="tx2"/>
              </a:buClr>
              <a:buSzPct val="95000"/>
              <a:buFont typeface="Wingdings" pitchFamily="2" charset="2"/>
              <a:buChar char="¬"/>
            </a:pPr>
            <a:r>
              <a:rPr lang="en-US" sz="2000" dirty="0" smtClean="0"/>
              <a:t>Aztecs migrated into the valley around 1325 following the fall of the Toltec </a:t>
            </a:r>
            <a:r>
              <a:rPr lang="en-US" sz="2000" dirty="0" smtClean="0"/>
              <a:t>empire</a:t>
            </a:r>
            <a:endParaRPr lang="en-US" sz="2000" dirty="0" smtClean="0"/>
          </a:p>
          <a:p>
            <a:pPr marL="342900" lvl="1" indent="-342900">
              <a:buClr>
                <a:schemeClr val="tx2"/>
              </a:buClr>
              <a:buSzPct val="95000"/>
              <a:buFont typeface="Wingdings" pitchFamily="2" charset="2"/>
              <a:buChar char="¬"/>
            </a:pPr>
            <a:r>
              <a:rPr lang="en-US" sz="2000" dirty="0" smtClean="0"/>
              <a:t>After fall of Tula, center of population and political power in central Mexico shifted to valley of Mexico and especially to shores of large chain of lakes in that </a:t>
            </a:r>
            <a:r>
              <a:rPr lang="en-US" sz="2000" dirty="0" smtClean="0"/>
              <a:t>basin</a:t>
            </a:r>
            <a:endParaRPr lang="en-US" sz="2000" dirty="0" smtClean="0"/>
          </a:p>
          <a:p>
            <a:pPr marL="342900" lvl="1" indent="-342900">
              <a:buClr>
                <a:schemeClr val="tx2"/>
              </a:buClr>
              <a:buSzPct val="95000"/>
              <a:buFont typeface="Wingdings" pitchFamily="2" charset="2"/>
              <a:buChar char="¬"/>
            </a:pPr>
            <a:r>
              <a:rPr lang="en-US" sz="2000" dirty="0" smtClean="0"/>
              <a:t>Rich aquatic environment; shores of the lakes were dotted with settlements and towns (dense populations)</a:t>
            </a:r>
          </a:p>
        </p:txBody>
      </p:sp>
      <p:pic>
        <p:nvPicPr>
          <p:cNvPr id="3" name="Picture 2"/>
          <p:cNvPicPr>
            <a:picLocks noChangeAspect="1"/>
          </p:cNvPicPr>
          <p:nvPr/>
        </p:nvPicPr>
        <p:blipFill>
          <a:blip r:embed="rId2"/>
          <a:stretch>
            <a:fillRect/>
          </a:stretch>
        </p:blipFill>
        <p:spPr>
          <a:xfrm>
            <a:off x="4021231" y="3714750"/>
            <a:ext cx="3467100" cy="2609850"/>
          </a:xfrm>
          <a:prstGeom prst="rect">
            <a:avLst/>
          </a:prstGeom>
        </p:spPr>
      </p:pic>
      <p:pic>
        <p:nvPicPr>
          <p:cNvPr id="4" name="Picture 3"/>
          <p:cNvPicPr>
            <a:picLocks noChangeAspect="1"/>
          </p:cNvPicPr>
          <p:nvPr/>
        </p:nvPicPr>
        <p:blipFill>
          <a:blip r:embed="rId3"/>
          <a:stretch>
            <a:fillRect/>
          </a:stretch>
        </p:blipFill>
        <p:spPr>
          <a:xfrm>
            <a:off x="3500921" y="1143000"/>
            <a:ext cx="3754531" cy="206932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2" y="304800"/>
            <a:ext cx="8305800" cy="4525963"/>
          </a:xfrm>
        </p:spPr>
        <p:txBody>
          <a:bodyPr/>
          <a:lstStyle/>
          <a:p>
            <a:r>
              <a:rPr lang="en-US" sz="2000" dirty="0" smtClean="0"/>
              <a:t>3000 square miles in basin of the valley (400 square miles under water)</a:t>
            </a:r>
          </a:p>
          <a:p>
            <a:r>
              <a:rPr lang="en-US" sz="2000" dirty="0" smtClean="0"/>
              <a:t>Lakes became heartland and population center in postclassical period</a:t>
            </a:r>
          </a:p>
          <a:p>
            <a:r>
              <a:rPr lang="en-US" sz="2000" dirty="0" smtClean="0"/>
              <a:t>Various people and cities jockeyed for control of lakes</a:t>
            </a:r>
          </a:p>
          <a:p>
            <a:pPr marL="742950" lvl="2" indent="-342900">
              <a:buClr>
                <a:schemeClr val="tx2"/>
              </a:buClr>
              <a:buSzPct val="95000"/>
              <a:buFont typeface="Wingdings" pitchFamily="2" charset="2"/>
              <a:buChar char="¬"/>
            </a:pPr>
            <a:r>
              <a:rPr lang="en-US" sz="1600" dirty="0" smtClean="0"/>
              <a:t>Through a series of alliances with and against the other city-states, the Aztecs were able to emerge as an independent </a:t>
            </a:r>
            <a:r>
              <a:rPr lang="en-US" sz="1600" dirty="0" smtClean="0"/>
              <a:t>power</a:t>
            </a:r>
            <a:r>
              <a:rPr lang="en-US" sz="1600" dirty="0" smtClean="0"/>
              <a:t>, eventually building a great empire</a:t>
            </a:r>
            <a:endParaRPr lang="en-US" sz="1600" dirty="0" smtClean="0"/>
          </a:p>
          <a:p>
            <a:endParaRPr lang="en-US" dirty="0"/>
          </a:p>
        </p:txBody>
      </p:sp>
      <p:pic>
        <p:nvPicPr>
          <p:cNvPr id="2" name="Picture 1"/>
          <p:cNvPicPr>
            <a:picLocks noChangeAspect="1"/>
          </p:cNvPicPr>
          <p:nvPr/>
        </p:nvPicPr>
        <p:blipFill>
          <a:blip r:embed="rId2"/>
          <a:stretch>
            <a:fillRect/>
          </a:stretch>
        </p:blipFill>
        <p:spPr>
          <a:xfrm>
            <a:off x="685800" y="2576746"/>
            <a:ext cx="6301894" cy="37433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3124200"/>
            <a:ext cx="3505200" cy="4525963"/>
          </a:xfrm>
        </p:spPr>
        <p:txBody>
          <a:bodyPr/>
          <a:lstStyle/>
          <a:p>
            <a:r>
              <a:rPr lang="en-US" sz="1600" dirty="0" smtClean="0"/>
              <a:t>Aztecs</a:t>
            </a:r>
          </a:p>
          <a:p>
            <a:pPr lvl="1"/>
            <a:r>
              <a:rPr lang="en-US" sz="1600" dirty="0" smtClean="0"/>
              <a:t>Spoke </a:t>
            </a:r>
            <a:r>
              <a:rPr lang="en-US" sz="1600" dirty="0" err="1" smtClean="0"/>
              <a:t>Nahuatl</a:t>
            </a:r>
            <a:endParaRPr lang="en-US" sz="1600" dirty="0" smtClean="0"/>
          </a:p>
          <a:p>
            <a:pPr lvl="2"/>
            <a:r>
              <a:rPr lang="en-US" sz="1600" dirty="0" smtClean="0"/>
              <a:t>Language of the </a:t>
            </a:r>
            <a:r>
              <a:rPr lang="en-US" sz="1600" dirty="0" err="1" smtClean="0"/>
              <a:t>Toltecs</a:t>
            </a:r>
            <a:endParaRPr lang="en-US" sz="1600" dirty="0" smtClean="0"/>
          </a:p>
          <a:p>
            <a:pPr lvl="1"/>
            <a:r>
              <a:rPr lang="en-US" sz="1600" dirty="0" smtClean="0"/>
              <a:t>An </a:t>
            </a:r>
            <a:r>
              <a:rPr lang="en-US" sz="1600" dirty="0" smtClean="0"/>
              <a:t>intrusive and militant </a:t>
            </a:r>
            <a:r>
              <a:rPr lang="en-US" sz="1600" dirty="0" smtClean="0"/>
              <a:t>group</a:t>
            </a:r>
          </a:p>
          <a:p>
            <a:pPr lvl="1"/>
            <a:r>
              <a:rPr lang="en-US" sz="1600" dirty="0"/>
              <a:t>D</a:t>
            </a:r>
            <a:r>
              <a:rPr lang="en-US" sz="1600" dirty="0" smtClean="0"/>
              <a:t>istrusted </a:t>
            </a:r>
            <a:r>
              <a:rPr lang="en-US" sz="1600" dirty="0" smtClean="0"/>
              <a:t>and disliked by other dominant groups in area</a:t>
            </a:r>
          </a:p>
          <a:p>
            <a:pPr lvl="1"/>
            <a:r>
              <a:rPr lang="en-US" sz="1600" dirty="0" smtClean="0"/>
              <a:t>Tough warriors</a:t>
            </a:r>
          </a:p>
          <a:p>
            <a:pPr lvl="1"/>
            <a:r>
              <a:rPr lang="en-US" sz="1600" dirty="0" smtClean="0"/>
              <a:t>Fanatical followers of gods </a:t>
            </a:r>
            <a:endParaRPr lang="en-US" sz="1600" dirty="0"/>
          </a:p>
          <a:p>
            <a:pPr lvl="2"/>
            <a:r>
              <a:rPr lang="en-US" sz="1600" dirty="0" smtClean="0"/>
              <a:t>Offered sacrifices </a:t>
            </a:r>
            <a:endParaRPr lang="en-US" sz="1600" dirty="0" smtClean="0"/>
          </a:p>
          <a:p>
            <a:pPr lvl="1"/>
            <a:r>
              <a:rPr lang="en-US" sz="1600" dirty="0" smtClean="0"/>
              <a:t>1428 </a:t>
            </a:r>
            <a:r>
              <a:rPr lang="en-US" sz="1600" dirty="0" smtClean="0"/>
              <a:t>– Aztecs emerge as independent power</a:t>
            </a:r>
            <a:endParaRPr lang="en-US" sz="1600" dirty="0"/>
          </a:p>
        </p:txBody>
      </p:sp>
      <p:pic>
        <p:nvPicPr>
          <p:cNvPr id="4" name="Picture 3"/>
          <p:cNvPicPr>
            <a:picLocks noChangeAspect="1"/>
          </p:cNvPicPr>
          <p:nvPr/>
        </p:nvPicPr>
        <p:blipFill>
          <a:blip r:embed="rId2"/>
          <a:stretch>
            <a:fillRect/>
          </a:stretch>
        </p:blipFill>
        <p:spPr>
          <a:xfrm>
            <a:off x="4419600" y="228600"/>
            <a:ext cx="2932009" cy="2133600"/>
          </a:xfrm>
          <a:prstGeom prst="rect">
            <a:avLst/>
          </a:prstGeom>
        </p:spPr>
      </p:pic>
      <p:pic>
        <p:nvPicPr>
          <p:cNvPr id="2" name="Picture 1"/>
          <p:cNvPicPr>
            <a:picLocks noChangeAspect="1"/>
          </p:cNvPicPr>
          <p:nvPr/>
        </p:nvPicPr>
        <p:blipFill>
          <a:blip r:embed="rId3"/>
          <a:stretch>
            <a:fillRect/>
          </a:stretch>
        </p:blipFill>
        <p:spPr>
          <a:xfrm>
            <a:off x="152400" y="546847"/>
            <a:ext cx="4130040" cy="6096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Aztec – Social Contract</a:t>
            </a:r>
            <a:endParaRPr lang="en-US" dirty="0"/>
          </a:p>
        </p:txBody>
      </p:sp>
      <p:sp>
        <p:nvSpPr>
          <p:cNvPr id="3" name="Content Placeholder 2"/>
          <p:cNvSpPr>
            <a:spLocks noGrp="1"/>
          </p:cNvSpPr>
          <p:nvPr>
            <p:ph idx="1"/>
          </p:nvPr>
        </p:nvSpPr>
        <p:spPr>
          <a:xfrm>
            <a:off x="0" y="1690688"/>
            <a:ext cx="3037323" cy="4876800"/>
          </a:xfrm>
        </p:spPr>
        <p:txBody>
          <a:bodyPr/>
          <a:lstStyle/>
          <a:p>
            <a:r>
              <a:rPr lang="en-US" sz="1800" dirty="0" smtClean="0"/>
              <a:t>The Aztecs created a conquest empire </a:t>
            </a:r>
          </a:p>
          <a:p>
            <a:pPr lvl="1"/>
            <a:r>
              <a:rPr lang="en-US" sz="1800" dirty="0"/>
              <a:t>s</a:t>
            </a:r>
            <a:r>
              <a:rPr lang="en-US" sz="1800" dirty="0" smtClean="0"/>
              <a:t>trengthened </a:t>
            </a:r>
            <a:r>
              <a:rPr lang="en-US" sz="1800" dirty="0" smtClean="0"/>
              <a:t>the position of nobles</a:t>
            </a:r>
          </a:p>
          <a:p>
            <a:pPr lvl="2"/>
            <a:r>
              <a:rPr lang="en-US" sz="1800" dirty="0" smtClean="0"/>
              <a:t>The ruler of </a:t>
            </a:r>
            <a:r>
              <a:rPr lang="en-US" sz="1800" dirty="0" err="1" smtClean="0"/>
              <a:t>Tenochitlan</a:t>
            </a:r>
            <a:r>
              <a:rPr lang="en-US" sz="1800" dirty="0" smtClean="0"/>
              <a:t> emerged from this process as a supreme ruler with wide powers</a:t>
            </a:r>
          </a:p>
          <a:p>
            <a:pPr lvl="1"/>
            <a:r>
              <a:rPr lang="en-US" sz="1800" dirty="0" smtClean="0"/>
              <a:t>Subject peoples forced to pay tribute, surrender lands, and sometimes do military service for growing Aztec </a:t>
            </a:r>
            <a:r>
              <a:rPr lang="en-US" sz="1800" dirty="0" smtClean="0"/>
              <a:t>Empire</a:t>
            </a:r>
            <a:endParaRPr lang="en-US" sz="1800" dirty="0" smtClean="0"/>
          </a:p>
        </p:txBody>
      </p:sp>
      <p:pic>
        <p:nvPicPr>
          <p:cNvPr id="4" name="Picture 3"/>
          <p:cNvPicPr>
            <a:picLocks noChangeAspect="1"/>
          </p:cNvPicPr>
          <p:nvPr/>
        </p:nvPicPr>
        <p:blipFill>
          <a:blip r:embed="rId2"/>
          <a:stretch>
            <a:fillRect/>
          </a:stretch>
        </p:blipFill>
        <p:spPr>
          <a:xfrm>
            <a:off x="3037323" y="1690688"/>
            <a:ext cx="5944686" cy="402431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8305800" cy="3054927"/>
          </a:xfrm>
        </p:spPr>
        <p:txBody>
          <a:bodyPr/>
          <a:lstStyle/>
          <a:p>
            <a:r>
              <a:rPr lang="en-US" sz="1600" dirty="0" smtClean="0"/>
              <a:t>Aztec society changed in the process of expansion and conquest</a:t>
            </a:r>
          </a:p>
          <a:p>
            <a:pPr lvl="1"/>
            <a:r>
              <a:rPr lang="en-US" sz="1600" dirty="0" smtClean="0"/>
              <a:t>Loose </a:t>
            </a:r>
            <a:r>
              <a:rPr lang="en-US" sz="1600" dirty="0"/>
              <a:t>organization of clans to a stratified society under authority of supreme </a:t>
            </a:r>
            <a:r>
              <a:rPr lang="en-US" sz="1600" dirty="0" smtClean="0"/>
              <a:t>ruler</a:t>
            </a:r>
            <a:endParaRPr lang="en-US" sz="1600" dirty="0" smtClean="0"/>
          </a:p>
          <a:p>
            <a:pPr lvl="1"/>
            <a:r>
              <a:rPr lang="en-US" sz="1600" dirty="0" err="1" smtClean="0"/>
              <a:t>Tlacaelel</a:t>
            </a:r>
            <a:r>
              <a:rPr lang="en-US" sz="1600" dirty="0" smtClean="0"/>
              <a:t> </a:t>
            </a:r>
            <a:r>
              <a:rPr lang="en-US" sz="1600" dirty="0" smtClean="0"/>
              <a:t>– prime minister and advisor under three rulers</a:t>
            </a:r>
          </a:p>
          <a:p>
            <a:pPr lvl="2"/>
            <a:r>
              <a:rPr lang="en-US" sz="1600" dirty="0" smtClean="0"/>
              <a:t>Human </a:t>
            </a:r>
            <a:r>
              <a:rPr lang="en-US" sz="1600" dirty="0" smtClean="0"/>
              <a:t>sacrifice greatly </a:t>
            </a:r>
            <a:r>
              <a:rPr lang="en-US" sz="1600" dirty="0" smtClean="0"/>
              <a:t>expanded </a:t>
            </a:r>
            <a:endParaRPr lang="en-US" sz="1600" dirty="0" smtClean="0"/>
          </a:p>
          <a:p>
            <a:pPr lvl="2"/>
            <a:r>
              <a:rPr lang="en-US" sz="1600" dirty="0"/>
              <a:t>M</a:t>
            </a:r>
            <a:r>
              <a:rPr lang="en-US" sz="1600" dirty="0" smtClean="0"/>
              <a:t>ilitary </a:t>
            </a:r>
            <a:r>
              <a:rPr lang="en-US" sz="1600" dirty="0" smtClean="0"/>
              <a:t>class played a central role as suppliers of war captives to be used as sacrificial victims</a:t>
            </a:r>
          </a:p>
          <a:p>
            <a:pPr lvl="1"/>
            <a:r>
              <a:rPr lang="en-US" sz="1600" dirty="0" smtClean="0"/>
              <a:t>By the time of </a:t>
            </a:r>
            <a:r>
              <a:rPr lang="en-US" sz="1600" dirty="0" err="1" smtClean="0"/>
              <a:t>Moctezuma</a:t>
            </a:r>
            <a:r>
              <a:rPr lang="en-US" sz="1600" dirty="0" smtClean="0"/>
              <a:t> II, Aztec state was dominated by King who represented civil power and served as representative of gods on </a:t>
            </a:r>
            <a:r>
              <a:rPr lang="en-US" sz="1600" dirty="0" smtClean="0"/>
              <a:t>earth</a:t>
            </a:r>
            <a:endParaRPr lang="en-US" sz="1600" dirty="0" smtClean="0"/>
          </a:p>
        </p:txBody>
      </p:sp>
      <p:pic>
        <p:nvPicPr>
          <p:cNvPr id="2" name="Picture 1"/>
          <p:cNvPicPr>
            <a:picLocks noChangeAspect="1"/>
          </p:cNvPicPr>
          <p:nvPr/>
        </p:nvPicPr>
        <p:blipFill>
          <a:blip r:embed="rId2"/>
          <a:stretch>
            <a:fillRect/>
          </a:stretch>
        </p:blipFill>
        <p:spPr>
          <a:xfrm>
            <a:off x="1295400" y="2971800"/>
            <a:ext cx="5648325" cy="3429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200" dirty="0" smtClean="0"/>
              <a:t>Religion and the Ideology of Conquest</a:t>
            </a:r>
          </a:p>
        </p:txBody>
      </p:sp>
      <p:sp>
        <p:nvSpPr>
          <p:cNvPr id="39939" name="Content Placeholder 2"/>
          <p:cNvSpPr>
            <a:spLocks noGrp="1"/>
          </p:cNvSpPr>
          <p:nvPr>
            <p:ph idx="1"/>
          </p:nvPr>
        </p:nvSpPr>
        <p:spPr bwMode="auto">
          <a:xfrm>
            <a:off x="152400" y="1219200"/>
            <a:ext cx="8991600" cy="4525963"/>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buClr>
                <a:schemeClr val="tx2"/>
              </a:buClr>
              <a:buSzPct val="95000"/>
              <a:buFont typeface="Wingdings" pitchFamily="2" charset="2"/>
              <a:buChar char="¬"/>
            </a:pPr>
            <a:r>
              <a:rPr lang="en-US" dirty="0" smtClean="0"/>
              <a:t>Religion in the Aztec Empire</a:t>
            </a:r>
          </a:p>
          <a:p>
            <a:pPr marL="742950" lvl="2" indent="-342900">
              <a:buClr>
                <a:schemeClr val="tx2"/>
              </a:buClr>
              <a:buSzPct val="95000"/>
              <a:buFont typeface="Wingdings" pitchFamily="2" charset="2"/>
              <a:buChar char="¬"/>
            </a:pPr>
            <a:r>
              <a:rPr lang="en-US" dirty="0" smtClean="0"/>
              <a:t>A vast, uniting, and sometimes oppressive force</a:t>
            </a:r>
          </a:p>
          <a:p>
            <a:pPr marL="742950" lvl="2" indent="-342900">
              <a:buClr>
                <a:schemeClr val="tx2"/>
              </a:buClr>
              <a:buSzPct val="95000"/>
              <a:buFont typeface="Wingdings" pitchFamily="2" charset="2"/>
              <a:buChar char="¬"/>
            </a:pPr>
            <a:r>
              <a:rPr lang="en-US" dirty="0" smtClean="0"/>
              <a:t>128 major deities - traditional deities of Mesoamerica</a:t>
            </a:r>
          </a:p>
          <a:p>
            <a:pPr marL="1200150" lvl="3" indent="-342900">
              <a:buClr>
                <a:schemeClr val="tx2"/>
              </a:buClr>
              <a:buSzPct val="95000"/>
              <a:buFont typeface="Wingdings" pitchFamily="2" charset="2"/>
              <a:buChar char="¬"/>
            </a:pPr>
            <a:r>
              <a:rPr lang="en-US" dirty="0" smtClean="0"/>
              <a:t>Gods of rain, fire, water, corn, the sky, and the sun</a:t>
            </a:r>
          </a:p>
          <a:p>
            <a:pPr marL="742950" lvl="2" indent="-342900">
              <a:buClr>
                <a:schemeClr val="tx2"/>
              </a:buClr>
              <a:buSzPct val="95000"/>
              <a:buFont typeface="Wingdings" pitchFamily="2" charset="2"/>
              <a:buChar char="¬"/>
            </a:pPr>
            <a:r>
              <a:rPr lang="en-US" dirty="0" smtClean="0"/>
              <a:t>Yearly festivals and ceremonies that involved feasting and dancing along with penance and sacrifice </a:t>
            </a:r>
          </a:p>
          <a:p>
            <a:pPr marL="742950" lvl="2" indent="-342900">
              <a:buClr>
                <a:schemeClr val="tx2"/>
              </a:buClr>
              <a:buSzPct val="95000"/>
              <a:buFont typeface="Wingdings" pitchFamily="2" charset="2"/>
              <a:buChar char="¬"/>
            </a:pPr>
            <a:r>
              <a:rPr lang="en-US" dirty="0" smtClean="0"/>
              <a:t>Three major themes or cults</a:t>
            </a:r>
          </a:p>
          <a:p>
            <a:pPr marL="857250" lvl="3" indent="0">
              <a:buClr>
                <a:schemeClr val="tx2"/>
              </a:buClr>
              <a:buSzPct val="95000"/>
              <a:buNone/>
            </a:pPr>
            <a:r>
              <a:rPr lang="en-US" dirty="0" smtClean="0"/>
              <a:t>	1. gods of fertility and the agricultural cycle</a:t>
            </a:r>
          </a:p>
          <a:p>
            <a:pPr marL="1657350" lvl="4" indent="-342900">
              <a:buClr>
                <a:schemeClr val="tx2"/>
              </a:buClr>
              <a:buSzPct val="95000"/>
              <a:buFont typeface="Wingdings" pitchFamily="2" charset="2"/>
              <a:buChar char="¬"/>
            </a:pPr>
            <a:r>
              <a:rPr lang="en-US" dirty="0" smtClean="0"/>
              <a:t>The god of rain, water, maize, and fertility</a:t>
            </a:r>
          </a:p>
          <a:p>
            <a:pPr marL="857250" lvl="3" indent="0">
              <a:buClr>
                <a:schemeClr val="tx2"/>
              </a:buClr>
              <a:buSzPct val="95000"/>
              <a:buNone/>
            </a:pPr>
            <a:r>
              <a:rPr lang="en-US" dirty="0" smtClean="0"/>
              <a:t> 2. Creator deities</a:t>
            </a:r>
          </a:p>
          <a:p>
            <a:pPr marL="1657350" lvl="4" indent="-342900">
              <a:buClr>
                <a:schemeClr val="tx2"/>
              </a:buClr>
              <a:buSzPct val="95000"/>
              <a:buFont typeface="Wingdings" pitchFamily="2" charset="2"/>
              <a:buChar char="¬"/>
            </a:pPr>
            <a:r>
              <a:rPr lang="en-US" dirty="0" smtClean="0"/>
              <a:t>Great gods and goddesses who had brought universe into being</a:t>
            </a:r>
          </a:p>
          <a:p>
            <a:pPr marL="857250" lvl="3" indent="0">
              <a:buClr>
                <a:schemeClr val="tx2"/>
              </a:buClr>
              <a:buSzPct val="95000"/>
              <a:buNone/>
            </a:pPr>
            <a:r>
              <a:rPr lang="en-US" dirty="0" smtClean="0"/>
              <a:t> 3. Cult of warfare and sacrifice</a:t>
            </a:r>
          </a:p>
          <a:p>
            <a:pPr marL="1657350" lvl="4" indent="-342900">
              <a:buClr>
                <a:schemeClr val="tx2"/>
              </a:buClr>
              <a:buSzPct val="95000"/>
              <a:buFont typeface="Wingdings" pitchFamily="2" charset="2"/>
              <a:buChar char="¬"/>
            </a:pPr>
            <a:r>
              <a:rPr lang="en-US" dirty="0" smtClean="0"/>
              <a:t>Built on preexisting Mesoamerican traditions</a:t>
            </a:r>
          </a:p>
          <a:p>
            <a:endParaRPr lang="en-US" dirty="0" smtClean="0"/>
          </a:p>
        </p:txBody>
      </p:sp>
    </p:spTree>
    <p:extLst>
      <p:ext uri="{BB962C8B-B14F-4D97-AF65-F5344CB8AC3E}">
        <p14:creationId xmlns:p14="http://schemas.microsoft.com/office/powerpoint/2010/main" val="2437467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514600"/>
            <a:ext cx="4648200" cy="4525963"/>
          </a:xfrm>
        </p:spPr>
        <p:txBody>
          <a:bodyPr/>
          <a:lstStyle/>
          <a:p>
            <a:r>
              <a:rPr lang="en-US" sz="2400" dirty="0"/>
              <a:t>H</a:t>
            </a:r>
            <a:r>
              <a:rPr lang="en-US" sz="2400" dirty="0" smtClean="0"/>
              <a:t>uman </a:t>
            </a:r>
            <a:r>
              <a:rPr lang="en-US" sz="2400" dirty="0" smtClean="0"/>
              <a:t>sacrifice </a:t>
            </a:r>
            <a:endParaRPr lang="en-US" sz="2400" dirty="0"/>
          </a:p>
          <a:p>
            <a:pPr lvl="1"/>
            <a:r>
              <a:rPr lang="en-US" sz="2400" dirty="0" smtClean="0"/>
              <a:t>Long been </a:t>
            </a:r>
            <a:r>
              <a:rPr lang="en-US" sz="2400" dirty="0" smtClean="0"/>
              <a:t>a part of Mesoamerican </a:t>
            </a:r>
            <a:r>
              <a:rPr lang="en-US" sz="2400" dirty="0" smtClean="0"/>
              <a:t>religion </a:t>
            </a:r>
          </a:p>
          <a:p>
            <a:pPr lvl="1"/>
            <a:r>
              <a:rPr lang="en-US" sz="2400" dirty="0"/>
              <a:t>E</a:t>
            </a:r>
            <a:r>
              <a:rPr lang="en-US" sz="2400" dirty="0" smtClean="0"/>
              <a:t>xpanded </a:t>
            </a:r>
            <a:r>
              <a:rPr lang="en-US" sz="2400" dirty="0" smtClean="0"/>
              <a:t>considerably in the postclassical period of militarism</a:t>
            </a:r>
          </a:p>
          <a:p>
            <a:pPr lvl="1"/>
            <a:r>
              <a:rPr lang="en-US" sz="2400" dirty="0" smtClean="0"/>
              <a:t>Types and frequency of sacrificed increased</a:t>
            </a:r>
          </a:p>
          <a:p>
            <a:pPr lvl="1"/>
            <a:r>
              <a:rPr lang="en-US" sz="2400" dirty="0" smtClean="0"/>
              <a:t>religious conviction or tactic of terror for political control?</a:t>
            </a:r>
            <a:endParaRPr lang="en-US" sz="2400" dirty="0"/>
          </a:p>
        </p:txBody>
      </p:sp>
      <p:pic>
        <p:nvPicPr>
          <p:cNvPr id="4" name="Picture 3"/>
          <p:cNvPicPr>
            <a:picLocks noChangeAspect="1"/>
          </p:cNvPicPr>
          <p:nvPr/>
        </p:nvPicPr>
        <p:blipFill>
          <a:blip r:embed="rId2"/>
          <a:stretch>
            <a:fillRect/>
          </a:stretch>
        </p:blipFill>
        <p:spPr>
          <a:xfrm>
            <a:off x="457200" y="304800"/>
            <a:ext cx="2857500" cy="1800225"/>
          </a:xfrm>
          <a:prstGeom prst="rect">
            <a:avLst/>
          </a:prstGeom>
        </p:spPr>
      </p:pic>
      <p:pic>
        <p:nvPicPr>
          <p:cNvPr id="2" name="Picture 1"/>
          <p:cNvPicPr>
            <a:picLocks noChangeAspect="1"/>
          </p:cNvPicPr>
          <p:nvPr/>
        </p:nvPicPr>
        <p:blipFill>
          <a:blip r:embed="rId3"/>
          <a:stretch>
            <a:fillRect/>
          </a:stretch>
        </p:blipFill>
        <p:spPr>
          <a:xfrm>
            <a:off x="5334000" y="2821745"/>
            <a:ext cx="3318296" cy="3911672"/>
          </a:xfrm>
          <a:prstGeom prst="rect">
            <a:avLst/>
          </a:prstGeom>
        </p:spPr>
      </p:pic>
      <p:pic>
        <p:nvPicPr>
          <p:cNvPr id="5" name="Picture 4"/>
          <p:cNvPicPr>
            <a:picLocks noChangeAspect="1"/>
          </p:cNvPicPr>
          <p:nvPr/>
        </p:nvPicPr>
        <p:blipFill>
          <a:blip r:embed="rId4"/>
          <a:stretch>
            <a:fillRect/>
          </a:stretch>
        </p:blipFill>
        <p:spPr>
          <a:xfrm>
            <a:off x="4183339" y="627171"/>
            <a:ext cx="2840982" cy="1682642"/>
          </a:xfrm>
          <a:prstGeom prst="rect">
            <a:avLst/>
          </a:prstGeom>
        </p:spPr>
      </p:pic>
    </p:spTree>
    <p:extLst>
      <p:ext uri="{BB962C8B-B14F-4D97-AF65-F5344CB8AC3E}">
        <p14:creationId xmlns:p14="http://schemas.microsoft.com/office/powerpoint/2010/main" val="1114264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87043" name="Text Box 3"/>
          <p:cNvSpPr txBox="1">
            <a:spLocks noChangeArrowheads="1"/>
          </p:cNvSpPr>
          <p:nvPr/>
        </p:nvSpPr>
        <p:spPr bwMode="auto">
          <a:xfrm>
            <a:off x="381000" y="76200"/>
            <a:ext cx="6858000" cy="1431925"/>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400" b="1">
                <a:solidFill>
                  <a:srgbClr val="663300"/>
                </a:solidFill>
                <a:effectLst>
                  <a:outerShdw blurRad="38100" dist="38100" dir="2700000" algn="tl">
                    <a:srgbClr val="000000"/>
                  </a:outerShdw>
                </a:effectLst>
                <a:latin typeface="Lansbury" pitchFamily="2" charset="0"/>
              </a:rPr>
              <a:t>Heart Sacrifice</a:t>
            </a:r>
            <a:br>
              <a:rPr lang="en-US" sz="4400" b="1">
                <a:solidFill>
                  <a:srgbClr val="663300"/>
                </a:solidFill>
                <a:effectLst>
                  <a:outerShdw blurRad="38100" dist="38100" dir="2700000" algn="tl">
                    <a:srgbClr val="000000"/>
                  </a:outerShdw>
                </a:effectLst>
                <a:latin typeface="Lansbury" pitchFamily="2" charset="0"/>
              </a:rPr>
            </a:br>
            <a:r>
              <a:rPr lang="en-US" sz="4400" b="1">
                <a:solidFill>
                  <a:srgbClr val="663300"/>
                </a:solidFill>
                <a:effectLst>
                  <a:outerShdw blurRad="38100" dist="38100" dir="2700000" algn="tl">
                    <a:srgbClr val="000000"/>
                  </a:outerShdw>
                </a:effectLst>
                <a:latin typeface="Lansbury" pitchFamily="2" charset="0"/>
              </a:rPr>
              <a:t>on an Aztec Temple Pyramid</a:t>
            </a:r>
          </a:p>
        </p:txBody>
      </p:sp>
      <p:pic>
        <p:nvPicPr>
          <p:cNvPr id="48132" name="Picture 6" descr="a-sac1f"/>
          <p:cNvPicPr>
            <a:picLocks noChangeAspect="1" noChangeArrowheads="1"/>
          </p:cNvPicPr>
          <p:nvPr/>
        </p:nvPicPr>
        <p:blipFill>
          <a:blip r:embed="rId3" cstate="print">
            <a:lum bright="-6000" contrast="6000"/>
          </a:blip>
          <a:srcRect/>
          <a:stretch>
            <a:fillRect/>
          </a:stretch>
        </p:blipFill>
        <p:spPr bwMode="auto">
          <a:xfrm>
            <a:off x="609600" y="1608138"/>
            <a:ext cx="6553200" cy="5097462"/>
          </a:xfrm>
          <a:prstGeom prst="rect">
            <a:avLst/>
          </a:prstGeom>
          <a:noFill/>
          <a:ln w="9525">
            <a:solidFill>
              <a:srgbClr val="663300"/>
            </a:solidFill>
            <a:miter lim="800000"/>
            <a:headEnd/>
            <a:tailEnd/>
          </a:ln>
        </p:spPr>
      </p:pic>
    </p:spTree>
    <p:extLst>
      <p:ext uri="{BB962C8B-B14F-4D97-AF65-F5344CB8AC3E}">
        <p14:creationId xmlns:p14="http://schemas.microsoft.com/office/powerpoint/2010/main" val="676082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3810000" y="457200"/>
            <a:ext cx="4038600" cy="4525963"/>
          </a:xfrm>
        </p:spPr>
        <p:txBody>
          <a:bodyPr/>
          <a:lstStyle/>
          <a:p>
            <a:r>
              <a:rPr lang="en-US" sz="2000" dirty="0" smtClean="0"/>
              <a:t>Mesoamerican civilizations during the postclassical period</a:t>
            </a:r>
          </a:p>
          <a:p>
            <a:pPr lvl="1"/>
            <a:r>
              <a:rPr lang="en-US" sz="2000" dirty="0" smtClean="0"/>
              <a:t>Remained entirely separate from those of the Old World</a:t>
            </a:r>
          </a:p>
          <a:p>
            <a:pPr lvl="1"/>
            <a:r>
              <a:rPr lang="en-US" sz="2000" dirty="0" smtClean="0"/>
              <a:t>Built on earlier precedents from the classical period</a:t>
            </a:r>
          </a:p>
          <a:p>
            <a:pPr lvl="2"/>
            <a:r>
              <a:rPr lang="en-US" sz="2000" dirty="0" smtClean="0"/>
              <a:t>Similar to Asia and Mediterranean world</a:t>
            </a:r>
          </a:p>
          <a:p>
            <a:pPr lvl="1"/>
            <a:r>
              <a:rPr lang="en-US" sz="2000" dirty="0" smtClean="0"/>
              <a:t>Formed large cities</a:t>
            </a:r>
          </a:p>
          <a:p>
            <a:pPr lvl="1"/>
            <a:r>
              <a:rPr lang="en-US" sz="2000" dirty="0" smtClean="0"/>
              <a:t>Elaborate political and economic organization</a:t>
            </a:r>
          </a:p>
          <a:p>
            <a:pPr lvl="1"/>
            <a:r>
              <a:rPr lang="en-US" sz="2000" dirty="0" smtClean="0"/>
              <a:t>Elaborate cultural systems</a:t>
            </a:r>
          </a:p>
          <a:p>
            <a:pPr lvl="1"/>
            <a:r>
              <a:rPr lang="en-US" sz="2000" dirty="0" smtClean="0"/>
              <a:t>Highly developed agriculture yielding a unique foods</a:t>
            </a:r>
          </a:p>
          <a:p>
            <a:pPr lvl="1"/>
            <a:r>
              <a:rPr lang="en-US" sz="2000" dirty="0" smtClean="0"/>
              <a:t>Formation of imperial states</a:t>
            </a:r>
          </a:p>
          <a:p>
            <a:pPr lvl="2"/>
            <a:r>
              <a:rPr lang="en-US" sz="2000" dirty="0" smtClean="0"/>
              <a:t>Aztec Empire</a:t>
            </a:r>
          </a:p>
          <a:p>
            <a:pPr lvl="2"/>
            <a:r>
              <a:rPr lang="en-US" sz="2000" dirty="0" smtClean="0"/>
              <a:t>Inca Empire</a:t>
            </a:r>
            <a:endParaRPr lang="en-US" sz="2000" dirty="0"/>
          </a:p>
        </p:txBody>
      </p:sp>
      <p:pic>
        <p:nvPicPr>
          <p:cNvPr id="4" name="Picture 3"/>
          <p:cNvPicPr>
            <a:picLocks noChangeAspect="1"/>
          </p:cNvPicPr>
          <p:nvPr/>
        </p:nvPicPr>
        <p:blipFill>
          <a:blip r:embed="rId2"/>
          <a:stretch>
            <a:fillRect/>
          </a:stretch>
        </p:blipFill>
        <p:spPr>
          <a:xfrm>
            <a:off x="152400" y="1981200"/>
            <a:ext cx="3937682" cy="4036007"/>
          </a:xfrm>
          <a:prstGeom prst="rect">
            <a:avLst/>
          </a:prstGeom>
        </p:spPr>
      </p:pic>
    </p:spTree>
    <p:extLst>
      <p:ext uri="{BB962C8B-B14F-4D97-AF65-F5344CB8AC3E}">
        <p14:creationId xmlns:p14="http://schemas.microsoft.com/office/powerpoint/2010/main" val="1374046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543800" cy="4525963"/>
          </a:xfrm>
        </p:spPr>
        <p:txBody>
          <a:bodyPr/>
          <a:lstStyle/>
          <a:p>
            <a:r>
              <a:rPr lang="en-US" dirty="0" smtClean="0"/>
              <a:t>Aztecs also concerned themselves with many of the great religious and spiritual questions</a:t>
            </a:r>
          </a:p>
          <a:p>
            <a:pPr lvl="1"/>
            <a:r>
              <a:rPr lang="en-US" dirty="0" smtClean="0"/>
              <a:t>Is there life after death?</a:t>
            </a:r>
          </a:p>
          <a:p>
            <a:pPr lvl="1"/>
            <a:r>
              <a:rPr lang="en-US" dirty="0" smtClean="0"/>
              <a:t>What is the meaning of life?</a:t>
            </a:r>
          </a:p>
          <a:p>
            <a:pPr lvl="1"/>
            <a:r>
              <a:rPr lang="en-US" dirty="0" smtClean="0"/>
              <a:t>What does it mean to live a good life?</a:t>
            </a:r>
          </a:p>
          <a:p>
            <a:pPr lvl="1"/>
            <a:r>
              <a:rPr lang="en-US" dirty="0" smtClean="0"/>
              <a:t>Do the gods really exist?</a:t>
            </a:r>
            <a:endParaRPr lang="en-US" dirty="0"/>
          </a:p>
        </p:txBody>
      </p:sp>
    </p:spTree>
    <p:extLst>
      <p:ext uri="{BB962C8B-B14F-4D97-AF65-F5344CB8AC3E}">
        <p14:creationId xmlns:p14="http://schemas.microsoft.com/office/powerpoint/2010/main" val="3708694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3228109" cy="4525963"/>
          </a:xfrm>
        </p:spPr>
        <p:txBody>
          <a:bodyPr/>
          <a:lstStyle/>
          <a:p>
            <a:r>
              <a:rPr lang="en-US" sz="2400" dirty="0" smtClean="0"/>
              <a:t>Aztecs believed in a cyclical view of history </a:t>
            </a:r>
            <a:endParaRPr lang="en-US" sz="2400" dirty="0"/>
          </a:p>
          <a:p>
            <a:pPr lvl="1"/>
            <a:r>
              <a:rPr lang="en-US" sz="2000" dirty="0" smtClean="0"/>
              <a:t>World </a:t>
            </a:r>
            <a:r>
              <a:rPr lang="en-US" sz="2000" dirty="0" smtClean="0"/>
              <a:t>had been destroyed four time before and would destroyed </a:t>
            </a:r>
            <a:r>
              <a:rPr lang="en-US" sz="2000" dirty="0" smtClean="0"/>
              <a:t>again</a:t>
            </a:r>
            <a:endParaRPr lang="en-US" sz="2000" dirty="0" smtClean="0"/>
          </a:p>
          <a:p>
            <a:pPr lvl="1"/>
            <a:r>
              <a:rPr lang="en-US" sz="2000" dirty="0" smtClean="0"/>
              <a:t>Eventually… sacrifices would be insufficient and the gods would again bring catastrophe</a:t>
            </a:r>
            <a:endParaRPr lang="en-US" sz="2000" dirty="0"/>
          </a:p>
        </p:txBody>
      </p:sp>
      <p:pic>
        <p:nvPicPr>
          <p:cNvPr id="4" name="Picture 3"/>
          <p:cNvPicPr>
            <a:picLocks noChangeAspect="1"/>
          </p:cNvPicPr>
          <p:nvPr/>
        </p:nvPicPr>
        <p:blipFill>
          <a:blip r:embed="rId2"/>
          <a:stretch>
            <a:fillRect/>
          </a:stretch>
        </p:blipFill>
        <p:spPr>
          <a:xfrm flipH="1">
            <a:off x="3657600" y="2133600"/>
            <a:ext cx="5189981" cy="4105275"/>
          </a:xfrm>
          <a:prstGeom prst="rect">
            <a:avLst/>
          </a:prstGeom>
        </p:spPr>
      </p:pic>
    </p:spTree>
    <p:extLst>
      <p:ext uri="{BB962C8B-B14F-4D97-AF65-F5344CB8AC3E}">
        <p14:creationId xmlns:p14="http://schemas.microsoft.com/office/powerpoint/2010/main" val="29691770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Tenochtitlan: The Foundation of Heaven</a:t>
            </a:r>
            <a:endParaRPr lang="en-US" sz="3200" dirty="0"/>
          </a:p>
        </p:txBody>
      </p:sp>
      <p:sp>
        <p:nvSpPr>
          <p:cNvPr id="3" name="Content Placeholder 2"/>
          <p:cNvSpPr>
            <a:spLocks noGrp="1"/>
          </p:cNvSpPr>
          <p:nvPr>
            <p:ph idx="1"/>
          </p:nvPr>
        </p:nvSpPr>
        <p:spPr>
          <a:xfrm>
            <a:off x="24245" y="1417638"/>
            <a:ext cx="3657600" cy="5135563"/>
          </a:xfrm>
        </p:spPr>
        <p:txBody>
          <a:bodyPr/>
          <a:lstStyle/>
          <a:p>
            <a:r>
              <a:rPr lang="en-US" sz="2400" dirty="0" smtClean="0"/>
              <a:t>Tenochtitlan </a:t>
            </a:r>
          </a:p>
          <a:p>
            <a:pPr lvl="1"/>
            <a:r>
              <a:rPr lang="en-US" sz="2400" dirty="0" smtClean="0"/>
              <a:t>Capital city of the Aztec Empire</a:t>
            </a:r>
          </a:p>
          <a:p>
            <a:pPr lvl="1"/>
            <a:r>
              <a:rPr lang="en-US" sz="2400" dirty="0" smtClean="0"/>
              <a:t>Great metropolis, with a central zone of palaces and temples</a:t>
            </a:r>
          </a:p>
          <a:p>
            <a:pPr lvl="1"/>
            <a:r>
              <a:rPr lang="en-US" sz="2400" dirty="0" smtClean="0"/>
              <a:t>Surrounded by adobe brick residential districts, smaller palaces, and markets</a:t>
            </a:r>
          </a:p>
          <a:p>
            <a:pPr lvl="1"/>
            <a:r>
              <a:rPr lang="en-US" sz="2400" dirty="0" smtClean="0"/>
              <a:t>Drew tribute and support from its allies and dependents</a:t>
            </a:r>
            <a:endParaRPr lang="en-US" sz="2400" dirty="0"/>
          </a:p>
        </p:txBody>
      </p:sp>
      <p:pic>
        <p:nvPicPr>
          <p:cNvPr id="4" name="Picture 3"/>
          <p:cNvPicPr>
            <a:picLocks noChangeAspect="1"/>
          </p:cNvPicPr>
          <p:nvPr/>
        </p:nvPicPr>
        <p:blipFill>
          <a:blip r:embed="rId2"/>
          <a:stretch>
            <a:fillRect/>
          </a:stretch>
        </p:blipFill>
        <p:spPr>
          <a:xfrm>
            <a:off x="3886200" y="2362200"/>
            <a:ext cx="4982628" cy="3554190"/>
          </a:xfrm>
          <a:prstGeom prst="rect">
            <a:avLst/>
          </a:prstGeom>
        </p:spPr>
      </p:pic>
    </p:spTree>
    <p:extLst>
      <p:ext uri="{BB962C8B-B14F-4D97-AF65-F5344CB8AC3E}">
        <p14:creationId xmlns:p14="http://schemas.microsoft.com/office/powerpoint/2010/main" val="2658453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109571" name="Text Box 3"/>
          <p:cNvSpPr txBox="1">
            <a:spLocks noChangeArrowheads="1"/>
          </p:cNvSpPr>
          <p:nvPr/>
        </p:nvSpPr>
        <p:spPr bwMode="auto">
          <a:xfrm>
            <a:off x="228600" y="381000"/>
            <a:ext cx="7315200" cy="823913"/>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800" b="1" dirty="0">
                <a:solidFill>
                  <a:srgbClr val="663300"/>
                </a:solidFill>
                <a:effectLst>
                  <a:outerShdw blurRad="38100" dist="38100" dir="2700000" algn="tl">
                    <a:srgbClr val="000000"/>
                  </a:outerShdw>
                </a:effectLst>
                <a:latin typeface="Lansbury" pitchFamily="2" charset="0"/>
              </a:rPr>
              <a:t>Ruins of the City Center, Tenochtitlan</a:t>
            </a:r>
            <a:endParaRPr lang="en-US" sz="4800" b="1" dirty="0">
              <a:effectLst>
                <a:outerShdw blurRad="38100" dist="38100" dir="2700000" algn="tl">
                  <a:srgbClr val="FFFFFF"/>
                </a:outerShdw>
              </a:effectLst>
              <a:latin typeface="Lansbury" pitchFamily="2" charset="0"/>
            </a:endParaRPr>
          </a:p>
        </p:txBody>
      </p:sp>
      <p:pic>
        <p:nvPicPr>
          <p:cNvPr id="34820" name="Picture 5" descr="TENOCH1S"/>
          <p:cNvPicPr>
            <a:picLocks noChangeAspect="1" noChangeArrowheads="1"/>
          </p:cNvPicPr>
          <p:nvPr/>
        </p:nvPicPr>
        <p:blipFill>
          <a:blip r:embed="rId3" cstate="print"/>
          <a:srcRect/>
          <a:stretch>
            <a:fillRect/>
          </a:stretch>
        </p:blipFill>
        <p:spPr bwMode="auto">
          <a:xfrm>
            <a:off x="2057400" y="1905000"/>
            <a:ext cx="4267200" cy="4953000"/>
          </a:xfrm>
          <a:prstGeom prst="rect">
            <a:avLst/>
          </a:prstGeom>
          <a:noFill/>
          <a:ln w="9525">
            <a:solidFill>
              <a:srgbClr val="663300"/>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50273" y="1524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Feeding the People</a:t>
            </a:r>
          </a:p>
        </p:txBody>
      </p:sp>
      <p:sp>
        <p:nvSpPr>
          <p:cNvPr id="31747" name="Content Placeholder 2"/>
          <p:cNvSpPr>
            <a:spLocks noGrp="1"/>
          </p:cNvSpPr>
          <p:nvPr>
            <p:ph idx="1"/>
          </p:nvPr>
        </p:nvSpPr>
        <p:spPr bwMode="auto">
          <a:xfrm>
            <a:off x="0" y="990600"/>
            <a:ext cx="4398817" cy="4830763"/>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buClr>
                <a:schemeClr val="tx2"/>
              </a:buClr>
              <a:buSzPct val="95000"/>
              <a:buFont typeface="Wingdings" pitchFamily="2" charset="2"/>
              <a:buChar char="¬"/>
            </a:pPr>
            <a:r>
              <a:rPr lang="en-US" sz="1800" dirty="0" smtClean="0"/>
              <a:t>Aztec Empire food production depended on traditional forms of agriculture and on innovations developed by Aztecs</a:t>
            </a:r>
            <a:endParaRPr lang="en-US" sz="1800" dirty="0" smtClean="0"/>
          </a:p>
          <a:p>
            <a:pPr marL="742950" lvl="2" indent="-342900">
              <a:buClr>
                <a:schemeClr val="tx2"/>
              </a:buClr>
              <a:buSzPct val="95000"/>
              <a:buFont typeface="Wingdings" pitchFamily="2" charset="2"/>
              <a:buChar char="¬"/>
            </a:pPr>
            <a:r>
              <a:rPr lang="en-US" sz="1800" dirty="0" smtClean="0"/>
              <a:t>Food demanded as tribute</a:t>
            </a:r>
            <a:endParaRPr lang="en-US" sz="1800" dirty="0" smtClean="0"/>
          </a:p>
          <a:p>
            <a:pPr marL="1200150" lvl="3" indent="-342900">
              <a:buClr>
                <a:schemeClr val="tx2"/>
              </a:buClr>
              <a:buSzPct val="95000"/>
              <a:buFont typeface="Wingdings" pitchFamily="2" charset="2"/>
              <a:buChar char="¬"/>
            </a:pPr>
            <a:r>
              <a:rPr lang="en-US" sz="1800" dirty="0" smtClean="0"/>
              <a:t>Tribute – </a:t>
            </a:r>
            <a:r>
              <a:rPr lang="en-US" sz="1800" dirty="0" smtClean="0"/>
              <a:t>economic </a:t>
            </a:r>
            <a:r>
              <a:rPr lang="en-US" sz="1800" dirty="0" smtClean="0"/>
              <a:t>and political function, concentrating power and wealth in Aztec capital</a:t>
            </a:r>
          </a:p>
          <a:p>
            <a:pPr marL="742950" lvl="2" indent="-342900">
              <a:buClr>
                <a:schemeClr val="tx2"/>
              </a:buClr>
              <a:buSzPct val="95000"/>
              <a:buFont typeface="Wingdings" pitchFamily="2" charset="2"/>
              <a:buChar char="¬"/>
            </a:pPr>
            <a:r>
              <a:rPr lang="en-US" sz="1800" dirty="0" err="1" smtClean="0"/>
              <a:t>Chinampas</a:t>
            </a:r>
            <a:endParaRPr lang="en-US" sz="1800" dirty="0" smtClean="0"/>
          </a:p>
          <a:p>
            <a:pPr marL="1200150" lvl="3" indent="-342900">
              <a:buClr>
                <a:schemeClr val="tx2"/>
              </a:buClr>
              <a:buSzPct val="95000"/>
              <a:buFont typeface="Wingdings" pitchFamily="2" charset="2"/>
              <a:buChar char="¬"/>
            </a:pPr>
            <a:r>
              <a:rPr lang="en-US" sz="1800" dirty="0"/>
              <a:t>I</a:t>
            </a:r>
            <a:r>
              <a:rPr lang="en-US" sz="1800" dirty="0" smtClean="0"/>
              <a:t>ntensive </a:t>
            </a:r>
            <a:r>
              <a:rPr lang="en-US" sz="1800" dirty="0" smtClean="0"/>
              <a:t>form of agriculture utilizing floating beds and artificial </a:t>
            </a:r>
            <a:r>
              <a:rPr lang="en-US" sz="1800" dirty="0" smtClean="0"/>
              <a:t>islands</a:t>
            </a:r>
            <a:endParaRPr lang="en-US" sz="1800" dirty="0" smtClean="0"/>
          </a:p>
          <a:p>
            <a:pPr marL="1200150" lvl="3" indent="-342900">
              <a:buClr>
                <a:schemeClr val="tx2"/>
              </a:buClr>
              <a:buSzPct val="95000"/>
              <a:buFont typeface="Wingdings" pitchFamily="2" charset="2"/>
              <a:buChar char="¬"/>
            </a:pPr>
            <a:r>
              <a:rPr lang="en-US" sz="1800" dirty="0" smtClean="0"/>
              <a:t>Beds of aquatic weeds, mud, and earth </a:t>
            </a:r>
            <a:r>
              <a:rPr lang="en-US" sz="1800" dirty="0" smtClean="0"/>
              <a:t>were </a:t>
            </a:r>
            <a:r>
              <a:rPr lang="en-US" sz="1800" dirty="0" smtClean="0"/>
              <a:t>placed in frames made of cane and rooted to the lake floor</a:t>
            </a:r>
          </a:p>
          <a:p>
            <a:pPr marL="1657350" lvl="4" indent="-342900">
              <a:buClr>
                <a:schemeClr val="tx2"/>
              </a:buClr>
              <a:buSzPct val="95000"/>
              <a:buFont typeface="Wingdings" pitchFamily="2" charset="2"/>
              <a:buChar char="¬"/>
            </a:pPr>
            <a:r>
              <a:rPr lang="en-US" sz="1800" dirty="0" smtClean="0"/>
              <a:t>17 feet long, 100 to 330 feet wide</a:t>
            </a:r>
          </a:p>
          <a:p>
            <a:pPr marL="1200150" lvl="3" indent="-342900">
              <a:buClr>
                <a:schemeClr val="tx2"/>
              </a:buClr>
              <a:buSzPct val="95000"/>
              <a:buFont typeface="Wingdings" pitchFamily="2" charset="2"/>
              <a:buChar char="¬"/>
            </a:pPr>
            <a:r>
              <a:rPr lang="en-US" sz="1800" dirty="0" smtClean="0"/>
              <a:t>20,000 </a:t>
            </a:r>
            <a:r>
              <a:rPr lang="en-US" sz="1800" dirty="0" err="1" smtClean="0"/>
              <a:t>chinampas</a:t>
            </a:r>
            <a:endParaRPr lang="en-US" sz="1800" dirty="0" smtClean="0"/>
          </a:p>
          <a:p>
            <a:endParaRPr lang="en-US" sz="2400" dirty="0" smtClean="0"/>
          </a:p>
        </p:txBody>
      </p:sp>
      <p:pic>
        <p:nvPicPr>
          <p:cNvPr id="2" name="Picture 1"/>
          <p:cNvPicPr>
            <a:picLocks noChangeAspect="1"/>
          </p:cNvPicPr>
          <p:nvPr/>
        </p:nvPicPr>
        <p:blipFill>
          <a:blip r:embed="rId2"/>
          <a:stretch>
            <a:fillRect/>
          </a:stretch>
        </p:blipFill>
        <p:spPr>
          <a:xfrm>
            <a:off x="4648200" y="2514600"/>
            <a:ext cx="4343400" cy="307625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bwMode="auto">
          <a:xfrm>
            <a:off x="142009" y="457200"/>
            <a:ext cx="2819400" cy="4525963"/>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buClr>
                <a:schemeClr val="tx2"/>
              </a:buClr>
              <a:buSzPct val="95000"/>
              <a:buFont typeface="Wingdings" pitchFamily="2" charset="2"/>
              <a:buChar char="¬"/>
            </a:pPr>
            <a:r>
              <a:rPr lang="en-US" sz="1600" dirty="0" smtClean="0"/>
              <a:t>Some land </a:t>
            </a:r>
            <a:r>
              <a:rPr lang="en-US" sz="1600" dirty="0" smtClean="0"/>
              <a:t>reserved </a:t>
            </a:r>
            <a:r>
              <a:rPr lang="en-US" sz="1600" dirty="0" smtClean="0"/>
              <a:t>for </a:t>
            </a:r>
            <a:r>
              <a:rPr lang="en-US" sz="1600" dirty="0" smtClean="0"/>
              <a:t>nobility </a:t>
            </a:r>
            <a:r>
              <a:rPr lang="en-US" sz="1600" dirty="0" smtClean="0"/>
              <a:t>and worked by </a:t>
            </a:r>
            <a:r>
              <a:rPr lang="en-US" sz="1600" dirty="0" smtClean="0"/>
              <a:t>slaves from conquered people</a:t>
            </a:r>
            <a:endParaRPr lang="en-US" sz="1600" dirty="0" smtClean="0"/>
          </a:p>
          <a:p>
            <a:pPr marL="342900" lvl="1" indent="-342900">
              <a:buClr>
                <a:schemeClr val="tx2"/>
              </a:buClr>
              <a:buSzPct val="95000"/>
              <a:buFont typeface="Wingdings" pitchFamily="2" charset="2"/>
              <a:buChar char="¬"/>
            </a:pPr>
            <a:r>
              <a:rPr lang="en-US" sz="1600" dirty="0" smtClean="0"/>
              <a:t>A merchant class (</a:t>
            </a:r>
            <a:r>
              <a:rPr lang="en-US" sz="1600" dirty="0" err="1" smtClean="0"/>
              <a:t>pochteca</a:t>
            </a:r>
            <a:r>
              <a:rPr lang="en-US" sz="1600" dirty="0" smtClean="0"/>
              <a:t>) </a:t>
            </a:r>
            <a:r>
              <a:rPr lang="en-US" sz="1600" dirty="0" smtClean="0"/>
              <a:t>developed</a:t>
            </a:r>
          </a:p>
          <a:p>
            <a:pPr marL="742950" lvl="2" indent="-342900">
              <a:buClr>
                <a:schemeClr val="tx2"/>
              </a:buClr>
              <a:buSzPct val="95000"/>
              <a:buFont typeface="Wingdings" pitchFamily="2" charset="2"/>
              <a:buChar char="¬"/>
            </a:pPr>
            <a:r>
              <a:rPr lang="en-US" sz="1600" dirty="0" smtClean="0"/>
              <a:t>Specialized </a:t>
            </a:r>
            <a:r>
              <a:rPr lang="en-US" sz="1600" dirty="0" smtClean="0"/>
              <a:t>in long-distance trade in luxury items </a:t>
            </a:r>
          </a:p>
          <a:p>
            <a:pPr marL="342900" lvl="1" indent="-342900">
              <a:buClr>
                <a:schemeClr val="tx2"/>
              </a:buClr>
              <a:buSzPct val="95000"/>
              <a:buFont typeface="Wingdings" pitchFamily="2" charset="2"/>
              <a:buChar char="¬"/>
            </a:pPr>
            <a:r>
              <a:rPr lang="en-US" sz="1600" dirty="0" smtClean="0"/>
              <a:t>The </a:t>
            </a:r>
            <a:r>
              <a:rPr lang="en-US" sz="1600" dirty="0" smtClean="0"/>
              <a:t>government</a:t>
            </a:r>
            <a:endParaRPr lang="en-US" sz="1600" dirty="0" smtClean="0"/>
          </a:p>
          <a:p>
            <a:pPr marL="742950" lvl="2" indent="-342900">
              <a:buClr>
                <a:schemeClr val="tx2"/>
              </a:buClr>
              <a:buSzPct val="95000"/>
              <a:buFont typeface="Wingdings" pitchFamily="2" charset="2"/>
              <a:buChar char="¬"/>
            </a:pPr>
            <a:r>
              <a:rPr lang="en-US" sz="1600" dirty="0"/>
              <a:t>C</a:t>
            </a:r>
            <a:r>
              <a:rPr lang="en-US" sz="1600" dirty="0" smtClean="0"/>
              <a:t>ontrolled </a:t>
            </a:r>
            <a:r>
              <a:rPr lang="en-US" sz="1600" dirty="0" smtClean="0"/>
              <a:t>all trade </a:t>
            </a:r>
            <a:endParaRPr lang="en-US" sz="1600" dirty="0" smtClean="0"/>
          </a:p>
          <a:p>
            <a:pPr marL="742950" lvl="2" indent="-342900">
              <a:buClr>
                <a:schemeClr val="tx2"/>
              </a:buClr>
              <a:buSzPct val="95000"/>
              <a:buFont typeface="Wingdings" pitchFamily="2" charset="2"/>
              <a:buChar char="¬"/>
            </a:pPr>
            <a:r>
              <a:rPr lang="en-US" sz="1600" dirty="0" smtClean="0"/>
              <a:t>M</a:t>
            </a:r>
            <a:r>
              <a:rPr lang="en-US" sz="1600" dirty="0" smtClean="0"/>
              <a:t>anaged </a:t>
            </a:r>
            <a:r>
              <a:rPr lang="en-US" sz="1600" dirty="0" smtClean="0"/>
              <a:t>the collection and redistribution of </a:t>
            </a:r>
            <a:r>
              <a:rPr lang="en-US" sz="1600" dirty="0" smtClean="0"/>
              <a:t>tribute</a:t>
            </a:r>
          </a:p>
          <a:p>
            <a:pPr marL="1200150" lvl="3" indent="-342900">
              <a:buClr>
                <a:schemeClr val="tx2"/>
              </a:buClr>
              <a:buSzPct val="95000"/>
              <a:buFont typeface="Wingdings" pitchFamily="2" charset="2"/>
              <a:buChar char="¬"/>
            </a:pPr>
            <a:r>
              <a:rPr lang="en-US" sz="1600" dirty="0" smtClean="0"/>
              <a:t>Surrendered – paid less tribute</a:t>
            </a:r>
          </a:p>
          <a:p>
            <a:pPr marL="1200150" lvl="3" indent="-342900">
              <a:buClr>
                <a:schemeClr val="tx2"/>
              </a:buClr>
              <a:buSzPct val="95000"/>
              <a:buFont typeface="Wingdings" pitchFamily="2" charset="2"/>
              <a:buChar char="¬"/>
            </a:pPr>
            <a:r>
              <a:rPr lang="en-US" sz="1600" dirty="0" smtClean="0"/>
              <a:t>Tribute payments – food, slaves, and sacrificial victims</a:t>
            </a:r>
            <a:endParaRPr lang="en-US" sz="1600" dirty="0" smtClean="0"/>
          </a:p>
          <a:p>
            <a:endParaRPr lang="en-US" sz="1600" dirty="0" smtClean="0"/>
          </a:p>
        </p:txBody>
      </p:sp>
      <p:pic>
        <p:nvPicPr>
          <p:cNvPr id="2" name="Picture 1"/>
          <p:cNvPicPr>
            <a:picLocks noChangeAspect="1"/>
          </p:cNvPicPr>
          <p:nvPr/>
        </p:nvPicPr>
        <p:blipFill>
          <a:blip r:embed="rId2"/>
          <a:stretch>
            <a:fillRect/>
          </a:stretch>
        </p:blipFill>
        <p:spPr>
          <a:xfrm>
            <a:off x="2971800" y="2667000"/>
            <a:ext cx="5181600" cy="3958167"/>
          </a:xfrm>
          <a:prstGeom prst="rect">
            <a:avLst/>
          </a:prstGeom>
        </p:spPr>
      </p:pic>
      <p:pic>
        <p:nvPicPr>
          <p:cNvPr id="4" name="Picture 3"/>
          <p:cNvPicPr>
            <a:picLocks noChangeAspect="1"/>
          </p:cNvPicPr>
          <p:nvPr/>
        </p:nvPicPr>
        <p:blipFill>
          <a:blip r:embed="rId3"/>
          <a:stretch>
            <a:fillRect/>
          </a:stretch>
        </p:blipFill>
        <p:spPr>
          <a:xfrm>
            <a:off x="4114800" y="228600"/>
            <a:ext cx="2349462" cy="22479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Widening Social Gulf</a:t>
            </a:r>
            <a:endParaRPr lang="en-US" dirty="0"/>
          </a:p>
        </p:txBody>
      </p:sp>
      <p:sp>
        <p:nvSpPr>
          <p:cNvPr id="3" name="Content Placeholder 2"/>
          <p:cNvSpPr>
            <a:spLocks noGrp="1"/>
          </p:cNvSpPr>
          <p:nvPr>
            <p:ph idx="1"/>
          </p:nvPr>
        </p:nvSpPr>
        <p:spPr>
          <a:xfrm>
            <a:off x="290945" y="1828800"/>
            <a:ext cx="8839200" cy="4525963"/>
          </a:xfrm>
        </p:spPr>
        <p:txBody>
          <a:bodyPr/>
          <a:lstStyle/>
          <a:p>
            <a:r>
              <a:rPr lang="en-US" sz="2400" dirty="0" smtClean="0"/>
              <a:t>Aztecs had been divided into seven </a:t>
            </a:r>
            <a:r>
              <a:rPr lang="en-US" sz="2400" dirty="0" err="1" smtClean="0"/>
              <a:t>calpulli</a:t>
            </a:r>
            <a:r>
              <a:rPr lang="en-US" sz="2400" dirty="0" smtClean="0"/>
              <a:t>, or clans</a:t>
            </a:r>
          </a:p>
          <a:p>
            <a:pPr lvl="1"/>
            <a:r>
              <a:rPr lang="en-US" sz="2400" dirty="0" smtClean="0"/>
              <a:t>No longer only kinship groups but also residential groupings</a:t>
            </a:r>
          </a:p>
          <a:p>
            <a:pPr lvl="2"/>
            <a:r>
              <a:rPr lang="en-US" dirty="0" smtClean="0"/>
              <a:t>Neighbors, allies, and dependents</a:t>
            </a:r>
          </a:p>
          <a:p>
            <a:pPr lvl="1"/>
            <a:r>
              <a:rPr lang="en-US" sz="2400" dirty="0" smtClean="0"/>
              <a:t>Distributed land to heads of households</a:t>
            </a:r>
          </a:p>
          <a:p>
            <a:pPr lvl="1"/>
            <a:r>
              <a:rPr lang="en-US" sz="2400" dirty="0" smtClean="0"/>
              <a:t>Organized military units in times of war</a:t>
            </a:r>
          </a:p>
          <a:p>
            <a:pPr lvl="1"/>
            <a:r>
              <a:rPr lang="en-US" sz="2400" dirty="0" smtClean="0"/>
              <a:t>Maintained a temple and school</a:t>
            </a:r>
          </a:p>
          <a:p>
            <a:pPr lvl="1"/>
            <a:r>
              <a:rPr lang="en-US" sz="2400" dirty="0" smtClean="0"/>
              <a:t>Governed by councils of families heads</a:t>
            </a:r>
          </a:p>
          <a:p>
            <a:pPr lvl="2"/>
            <a:r>
              <a:rPr lang="en-US" dirty="0" smtClean="0"/>
              <a:t>Not all families were equal, nor were all </a:t>
            </a:r>
            <a:r>
              <a:rPr lang="en-US" dirty="0" err="1" smtClean="0"/>
              <a:t>calpulli</a:t>
            </a:r>
            <a:r>
              <a:rPr lang="en-US" dirty="0" smtClean="0"/>
              <a:t> equal status</a:t>
            </a:r>
          </a:p>
          <a:p>
            <a:pPr lvl="1"/>
            <a:r>
              <a:rPr lang="en-US" sz="2400" dirty="0" smtClean="0"/>
              <a:t>Every person, noble, and commoner belonged to a </a:t>
            </a:r>
            <a:r>
              <a:rPr lang="en-US" sz="2400" dirty="0" err="1" smtClean="0"/>
              <a:t>calpulli</a:t>
            </a:r>
            <a:endParaRPr lang="en-US" sz="2400" dirty="0" smtClean="0"/>
          </a:p>
          <a:p>
            <a:pPr marL="0" indent="0">
              <a:buNone/>
            </a:pPr>
            <a:endParaRPr lang="en-US" dirty="0"/>
          </a:p>
        </p:txBody>
      </p:sp>
    </p:spTree>
    <p:extLst>
      <p:ext uri="{BB962C8B-B14F-4D97-AF65-F5344CB8AC3E}">
        <p14:creationId xmlns:p14="http://schemas.microsoft.com/office/powerpoint/2010/main" val="2795534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827" y="228600"/>
            <a:ext cx="4244773" cy="4525963"/>
          </a:xfrm>
        </p:spPr>
        <p:txBody>
          <a:bodyPr/>
          <a:lstStyle/>
          <a:p>
            <a:r>
              <a:rPr lang="en-US" sz="2200" dirty="0" smtClean="0"/>
              <a:t>As the Aztec power increased, the </a:t>
            </a:r>
            <a:r>
              <a:rPr lang="en-US" sz="2200" dirty="0" err="1" smtClean="0"/>
              <a:t>calpulli</a:t>
            </a:r>
            <a:r>
              <a:rPr lang="en-US" sz="2200" dirty="0" smtClean="0"/>
              <a:t> had been transformed, and other forms of social stratification emerged</a:t>
            </a:r>
          </a:p>
          <a:p>
            <a:pPr lvl="1"/>
            <a:r>
              <a:rPr lang="en-US" sz="2200" dirty="0" smtClean="0"/>
              <a:t>Class of Nobility developed</a:t>
            </a:r>
          </a:p>
          <a:p>
            <a:pPr lvl="2"/>
            <a:r>
              <a:rPr lang="en-US" sz="2200" dirty="0" smtClean="0"/>
              <a:t>Came from privileged families in the most distinguished </a:t>
            </a:r>
            <a:r>
              <a:rPr lang="en-US" sz="2200" dirty="0" err="1" smtClean="0"/>
              <a:t>calpulli</a:t>
            </a:r>
            <a:endParaRPr lang="en-US" sz="2200" dirty="0" smtClean="0"/>
          </a:p>
          <a:p>
            <a:pPr lvl="2"/>
            <a:r>
              <a:rPr lang="en-US" sz="2200" dirty="0" smtClean="0"/>
              <a:t>Accumulated high offices, private lands, and other advantages</a:t>
            </a:r>
          </a:p>
          <a:p>
            <a:pPr lvl="2"/>
            <a:r>
              <a:rPr lang="en-US" sz="2200" dirty="0" smtClean="0"/>
              <a:t>Most born into class</a:t>
            </a:r>
          </a:p>
          <a:p>
            <a:pPr lvl="3"/>
            <a:r>
              <a:rPr lang="en-US" sz="2200" dirty="0" smtClean="0"/>
              <a:t>Some commoners might be promoted as nobles</a:t>
            </a:r>
          </a:p>
          <a:p>
            <a:pPr lvl="2"/>
            <a:r>
              <a:rPr lang="en-US" sz="2200" dirty="0" smtClean="0"/>
              <a:t>Controlled the priesthood and the military leadership</a:t>
            </a:r>
            <a:endParaRPr lang="en-US" sz="2200" dirty="0"/>
          </a:p>
        </p:txBody>
      </p:sp>
      <p:pic>
        <p:nvPicPr>
          <p:cNvPr id="4" name="Picture 3"/>
          <p:cNvPicPr>
            <a:picLocks noChangeAspect="1"/>
          </p:cNvPicPr>
          <p:nvPr/>
        </p:nvPicPr>
        <p:blipFill>
          <a:blip r:embed="rId2"/>
          <a:stretch>
            <a:fillRect/>
          </a:stretch>
        </p:blipFill>
        <p:spPr>
          <a:xfrm>
            <a:off x="4572000" y="2057400"/>
            <a:ext cx="4383220" cy="3380558"/>
          </a:xfrm>
          <a:prstGeom prst="rect">
            <a:avLst/>
          </a:prstGeom>
        </p:spPr>
      </p:pic>
    </p:spTree>
    <p:extLst>
      <p:ext uri="{BB962C8B-B14F-4D97-AF65-F5344CB8AC3E}">
        <p14:creationId xmlns:p14="http://schemas.microsoft.com/office/powerpoint/2010/main" val="3237972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2895600" cy="4525963"/>
          </a:xfrm>
        </p:spPr>
        <p:txBody>
          <a:bodyPr/>
          <a:lstStyle/>
          <a:p>
            <a:r>
              <a:rPr lang="en-US" sz="2400" dirty="0"/>
              <a:t>S</a:t>
            </a:r>
            <a:r>
              <a:rPr lang="en-US" sz="2400" dirty="0" smtClean="0"/>
              <a:t>ocial gap between the nobility and commoners increased as empire grew</a:t>
            </a:r>
          </a:p>
          <a:p>
            <a:pPr lvl="1"/>
            <a:r>
              <a:rPr lang="en-US" sz="2400" dirty="0" smtClean="0"/>
              <a:t>Social distinctions made apparent by the use of and restrictions on clothing, hairstyles, uniforms, and other symbols of rank</a:t>
            </a:r>
            <a:endParaRPr lang="en-US" sz="2400" dirty="0"/>
          </a:p>
        </p:txBody>
      </p:sp>
      <p:pic>
        <p:nvPicPr>
          <p:cNvPr id="4" name="Picture 3"/>
          <p:cNvPicPr>
            <a:picLocks noChangeAspect="1"/>
          </p:cNvPicPr>
          <p:nvPr/>
        </p:nvPicPr>
        <p:blipFill>
          <a:blip r:embed="rId2"/>
          <a:stretch>
            <a:fillRect/>
          </a:stretch>
        </p:blipFill>
        <p:spPr>
          <a:xfrm>
            <a:off x="3733800" y="0"/>
            <a:ext cx="4349853" cy="2091276"/>
          </a:xfrm>
          <a:prstGeom prst="rect">
            <a:avLst/>
          </a:prstGeom>
        </p:spPr>
      </p:pic>
      <p:pic>
        <p:nvPicPr>
          <p:cNvPr id="5" name="Picture 4"/>
          <p:cNvPicPr>
            <a:picLocks noChangeAspect="1"/>
          </p:cNvPicPr>
          <p:nvPr/>
        </p:nvPicPr>
        <p:blipFill>
          <a:blip r:embed="rId3"/>
          <a:stretch>
            <a:fillRect/>
          </a:stretch>
        </p:blipFill>
        <p:spPr>
          <a:xfrm>
            <a:off x="3262819" y="2057400"/>
            <a:ext cx="5596613" cy="2426418"/>
          </a:xfrm>
          <a:prstGeom prst="rect">
            <a:avLst/>
          </a:prstGeom>
        </p:spPr>
      </p:pic>
      <p:pic>
        <p:nvPicPr>
          <p:cNvPr id="6" name="Picture 5"/>
          <p:cNvPicPr>
            <a:picLocks noChangeAspect="1"/>
          </p:cNvPicPr>
          <p:nvPr/>
        </p:nvPicPr>
        <p:blipFill>
          <a:blip r:embed="rId4"/>
          <a:stretch>
            <a:fillRect/>
          </a:stretch>
        </p:blipFill>
        <p:spPr>
          <a:xfrm>
            <a:off x="3124200" y="4510837"/>
            <a:ext cx="5944115" cy="2347163"/>
          </a:xfrm>
          <a:prstGeom prst="rect">
            <a:avLst/>
          </a:prstGeom>
        </p:spPr>
      </p:pic>
    </p:spTree>
    <p:extLst>
      <p:ext uri="{BB962C8B-B14F-4D97-AF65-F5344CB8AC3E}">
        <p14:creationId xmlns:p14="http://schemas.microsoft.com/office/powerpoint/2010/main" val="3519167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7620000" cy="4525963"/>
          </a:xfrm>
        </p:spPr>
        <p:txBody>
          <a:bodyPr/>
          <a:lstStyle/>
          <a:p>
            <a:r>
              <a:rPr lang="en-US" dirty="0" smtClean="0"/>
              <a:t>As nobility broke free from their old </a:t>
            </a:r>
            <a:r>
              <a:rPr lang="en-US" dirty="0" err="1" smtClean="0"/>
              <a:t>calpulli</a:t>
            </a:r>
            <a:r>
              <a:rPr lang="en-US" dirty="0" smtClean="0"/>
              <a:t> and acquired private lands, a new class of workers created</a:t>
            </a:r>
          </a:p>
          <a:p>
            <a:pPr lvl="1"/>
            <a:r>
              <a:rPr lang="en-US" dirty="0" smtClean="0"/>
              <a:t>Similar to serfs</a:t>
            </a:r>
          </a:p>
          <a:p>
            <a:pPr lvl="1"/>
            <a:r>
              <a:rPr lang="en-US" dirty="0" smtClean="0"/>
              <a:t>Worked as laborers on these lands</a:t>
            </a:r>
          </a:p>
          <a:p>
            <a:pPr lvl="1"/>
            <a:r>
              <a:rPr lang="en-US" dirty="0" smtClean="0"/>
              <a:t>Did not control land and worked at the will of others</a:t>
            </a:r>
          </a:p>
          <a:p>
            <a:pPr lvl="1"/>
            <a:r>
              <a:rPr lang="en-US" dirty="0" smtClean="0"/>
              <a:t>Status was low, but still above slaves</a:t>
            </a:r>
          </a:p>
          <a:p>
            <a:pPr lvl="2"/>
            <a:r>
              <a:rPr lang="en-US" dirty="0" smtClean="0"/>
              <a:t>Slaves – war captives, criminals, or people who had sold themselves into captivity to escape hunger</a:t>
            </a:r>
            <a:endParaRPr lang="en-US" dirty="0"/>
          </a:p>
        </p:txBody>
      </p:sp>
    </p:spTree>
    <p:extLst>
      <p:ext uri="{BB962C8B-B14F-4D97-AF65-F5344CB8AC3E}">
        <p14:creationId xmlns:p14="http://schemas.microsoft.com/office/powerpoint/2010/main" val="3071225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143000"/>
          </a:xfrm>
        </p:spPr>
        <p:txBody>
          <a:bodyPr/>
          <a:lstStyle/>
          <a:p>
            <a:r>
              <a:rPr lang="en-US" dirty="0" smtClean="0"/>
              <a:t>The </a:t>
            </a:r>
            <a:r>
              <a:rPr lang="en-US" dirty="0" err="1" smtClean="0"/>
              <a:t>Olmec</a:t>
            </a:r>
            <a:r>
              <a:rPr lang="en-US" dirty="0" smtClean="0"/>
              <a:t> (1200 BCE – 200 CE)</a:t>
            </a:r>
            <a:endParaRPr lang="en-US" dirty="0"/>
          </a:p>
        </p:txBody>
      </p:sp>
      <p:sp>
        <p:nvSpPr>
          <p:cNvPr id="3" name="Content Placeholder 2"/>
          <p:cNvSpPr>
            <a:spLocks noGrp="1"/>
          </p:cNvSpPr>
          <p:nvPr>
            <p:ph idx="1"/>
          </p:nvPr>
        </p:nvSpPr>
        <p:spPr>
          <a:xfrm>
            <a:off x="0" y="1295401"/>
            <a:ext cx="5562600" cy="1447799"/>
          </a:xfrm>
        </p:spPr>
        <p:txBody>
          <a:bodyPr/>
          <a:lstStyle/>
          <a:p>
            <a:r>
              <a:rPr lang="en-US" dirty="0" smtClean="0"/>
              <a:t>Theocratic </a:t>
            </a:r>
          </a:p>
          <a:p>
            <a:r>
              <a:rPr lang="en-US" dirty="0" smtClean="0"/>
              <a:t>God center (main god- jaguar)</a:t>
            </a:r>
          </a:p>
          <a:p>
            <a:r>
              <a:rPr lang="en-US" dirty="0" smtClean="0"/>
              <a:t>Mexico’s first established civilization</a:t>
            </a:r>
          </a:p>
          <a:p>
            <a:r>
              <a:rPr lang="en-US" dirty="0" smtClean="0"/>
              <a:t>Advanced calendar</a:t>
            </a:r>
          </a:p>
          <a:p>
            <a:r>
              <a:rPr lang="en-US" dirty="0" smtClean="0"/>
              <a:t>Concept of zero</a:t>
            </a:r>
          </a:p>
          <a:p>
            <a:r>
              <a:rPr lang="en-US" dirty="0" smtClean="0"/>
              <a:t>Know little about political structure, culture, or disappearance </a:t>
            </a:r>
            <a:endParaRPr lang="en-US" dirty="0"/>
          </a:p>
        </p:txBody>
      </p:sp>
      <p:pic>
        <p:nvPicPr>
          <p:cNvPr id="79874" name="Picture 2" descr="http://apworld2012.wikispaces.com/file/view/MapOlmecInfluence.jpeg/364630766/MapOlmecInfluence.jpeg"/>
          <p:cNvPicPr>
            <a:picLocks noChangeAspect="1" noChangeArrowheads="1"/>
          </p:cNvPicPr>
          <p:nvPr/>
        </p:nvPicPr>
        <p:blipFill>
          <a:blip r:embed="rId2" cstate="print"/>
          <a:srcRect/>
          <a:stretch>
            <a:fillRect/>
          </a:stretch>
        </p:blipFill>
        <p:spPr bwMode="auto">
          <a:xfrm>
            <a:off x="4876800" y="2743200"/>
            <a:ext cx="4240696" cy="24384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267200"/>
            <a:ext cx="8229600" cy="4525963"/>
          </a:xfrm>
        </p:spPr>
        <p:txBody>
          <a:bodyPr/>
          <a:lstStyle/>
          <a:p>
            <a:r>
              <a:rPr lang="en-US" dirty="0" smtClean="0"/>
              <a:t>Scribes, artisans, and healers all were part of an intermediate group </a:t>
            </a:r>
          </a:p>
          <a:p>
            <a:pPr lvl="1"/>
            <a:r>
              <a:rPr lang="en-US" dirty="0" smtClean="0"/>
              <a:t>Especially important in the larger cities</a:t>
            </a:r>
            <a:endParaRPr lang="en-US" dirty="0"/>
          </a:p>
        </p:txBody>
      </p:sp>
      <p:pic>
        <p:nvPicPr>
          <p:cNvPr id="4" name="Picture 3"/>
          <p:cNvPicPr>
            <a:picLocks noChangeAspect="1"/>
          </p:cNvPicPr>
          <p:nvPr/>
        </p:nvPicPr>
        <p:blipFill>
          <a:blip r:embed="rId2"/>
          <a:stretch>
            <a:fillRect/>
          </a:stretch>
        </p:blipFill>
        <p:spPr>
          <a:xfrm>
            <a:off x="1371600" y="609600"/>
            <a:ext cx="4724809" cy="2767824"/>
          </a:xfrm>
          <a:prstGeom prst="rect">
            <a:avLst/>
          </a:prstGeom>
        </p:spPr>
      </p:pic>
    </p:spTree>
    <p:extLst>
      <p:ext uri="{BB962C8B-B14F-4D97-AF65-F5344CB8AC3E}">
        <p14:creationId xmlns:p14="http://schemas.microsoft.com/office/powerpoint/2010/main" val="1165140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295400"/>
            <a:ext cx="6858000" cy="51435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r>
              <a:rPr lang="en-US" sz="3600" dirty="0" smtClean="0"/>
              <a:t>Overcoming Technological Constraints</a:t>
            </a:r>
            <a:endParaRPr lang="en-US" sz="3600" dirty="0"/>
          </a:p>
        </p:txBody>
      </p:sp>
      <p:sp>
        <p:nvSpPr>
          <p:cNvPr id="3" name="Content Placeholder 2"/>
          <p:cNvSpPr>
            <a:spLocks noGrp="1"/>
          </p:cNvSpPr>
          <p:nvPr>
            <p:ph idx="1"/>
          </p:nvPr>
        </p:nvSpPr>
        <p:spPr>
          <a:xfrm>
            <a:off x="228600" y="1143000"/>
            <a:ext cx="3733800" cy="4525963"/>
          </a:xfrm>
        </p:spPr>
        <p:txBody>
          <a:bodyPr/>
          <a:lstStyle/>
          <a:p>
            <a:r>
              <a:rPr lang="en-US" sz="2400" dirty="0" smtClean="0"/>
              <a:t>Aztec women </a:t>
            </a:r>
          </a:p>
          <a:p>
            <a:pPr lvl="1"/>
            <a:r>
              <a:rPr lang="en-US" sz="2000" dirty="0" smtClean="0"/>
              <a:t>Peasant women – worked in fields, but their primary domain was the household, where child-rearing and cooking took up much time</a:t>
            </a:r>
          </a:p>
          <a:p>
            <a:pPr lvl="1"/>
            <a:r>
              <a:rPr lang="en-US" sz="2000" dirty="0" smtClean="0"/>
              <a:t>Marriages often arranged</a:t>
            </a:r>
          </a:p>
          <a:p>
            <a:pPr lvl="2"/>
            <a:r>
              <a:rPr lang="en-US" sz="1600" dirty="0" smtClean="0"/>
              <a:t>Virginity at marriage highly regarded for young women</a:t>
            </a:r>
          </a:p>
          <a:p>
            <a:pPr lvl="1"/>
            <a:r>
              <a:rPr lang="en-US" sz="2000" dirty="0" smtClean="0"/>
              <a:t>Polygamy existed among the nobility</a:t>
            </a:r>
          </a:p>
          <a:p>
            <a:pPr lvl="2"/>
            <a:r>
              <a:rPr lang="en-US" sz="1600" dirty="0" smtClean="0"/>
              <a:t>Peasants – monogamous</a:t>
            </a:r>
          </a:p>
          <a:p>
            <a:pPr lvl="1"/>
            <a:r>
              <a:rPr lang="en-US" sz="2000" dirty="0"/>
              <a:t>C</a:t>
            </a:r>
            <a:r>
              <a:rPr lang="en-US" sz="2000" dirty="0" smtClean="0"/>
              <a:t>ould inherit property</a:t>
            </a:r>
          </a:p>
          <a:p>
            <a:pPr lvl="1"/>
            <a:r>
              <a:rPr lang="en-US" sz="2000" dirty="0" smtClean="0"/>
              <a:t>Remained subordinate in political and social life</a:t>
            </a:r>
            <a:endParaRPr lang="en-US" sz="2000" dirty="0"/>
          </a:p>
        </p:txBody>
      </p:sp>
      <p:pic>
        <p:nvPicPr>
          <p:cNvPr id="4" name="Picture 3"/>
          <p:cNvPicPr>
            <a:picLocks noChangeAspect="1"/>
          </p:cNvPicPr>
          <p:nvPr/>
        </p:nvPicPr>
        <p:blipFill>
          <a:blip r:embed="rId2"/>
          <a:stretch>
            <a:fillRect/>
          </a:stretch>
        </p:blipFill>
        <p:spPr>
          <a:xfrm>
            <a:off x="3962400" y="2057400"/>
            <a:ext cx="5035025" cy="3833812"/>
          </a:xfrm>
          <a:prstGeom prst="rect">
            <a:avLst/>
          </a:prstGeom>
        </p:spPr>
      </p:pic>
    </p:spTree>
    <p:extLst>
      <p:ext uri="{BB962C8B-B14F-4D97-AF65-F5344CB8AC3E}">
        <p14:creationId xmlns:p14="http://schemas.microsoft.com/office/powerpoint/2010/main" val="42213298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114800"/>
            <a:ext cx="8229600" cy="4525963"/>
          </a:xfrm>
        </p:spPr>
        <p:txBody>
          <a:bodyPr/>
          <a:lstStyle/>
          <a:p>
            <a:r>
              <a:rPr lang="en-US" sz="2400" dirty="0" smtClean="0"/>
              <a:t>Technology of the Americas limited social development</a:t>
            </a:r>
          </a:p>
          <a:p>
            <a:pPr lvl="1"/>
            <a:r>
              <a:rPr lang="en-US" sz="2400" dirty="0" smtClean="0"/>
              <a:t>Women spent six hours a day grinding corn by hand on stone boards to prepare the household’s food</a:t>
            </a:r>
          </a:p>
          <a:p>
            <a:pPr lvl="1"/>
            <a:r>
              <a:rPr lang="en-US" sz="2400" dirty="0" smtClean="0"/>
              <a:t>Without the wheel or suitable animals for power, the Indian civilizations were unable to free women from the 40 hours a week that went into preparing basic food</a:t>
            </a:r>
            <a:endParaRPr lang="en-US" sz="2400" dirty="0"/>
          </a:p>
        </p:txBody>
      </p:sp>
      <p:pic>
        <p:nvPicPr>
          <p:cNvPr id="4" name="Picture 3"/>
          <p:cNvPicPr>
            <a:picLocks noChangeAspect="1"/>
          </p:cNvPicPr>
          <p:nvPr/>
        </p:nvPicPr>
        <p:blipFill>
          <a:blip r:embed="rId2"/>
          <a:stretch>
            <a:fillRect/>
          </a:stretch>
        </p:blipFill>
        <p:spPr>
          <a:xfrm>
            <a:off x="1676400" y="99695"/>
            <a:ext cx="5619750" cy="3634105"/>
          </a:xfrm>
          <a:prstGeom prst="rect">
            <a:avLst/>
          </a:prstGeom>
        </p:spPr>
      </p:pic>
    </p:spTree>
    <p:extLst>
      <p:ext uri="{BB962C8B-B14F-4D97-AF65-F5344CB8AC3E}">
        <p14:creationId xmlns:p14="http://schemas.microsoft.com/office/powerpoint/2010/main" val="39434052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Tribute Empire</a:t>
            </a:r>
            <a:endParaRPr lang="en-US" dirty="0"/>
          </a:p>
        </p:txBody>
      </p:sp>
      <p:sp>
        <p:nvSpPr>
          <p:cNvPr id="3" name="Content Placeholder 2"/>
          <p:cNvSpPr>
            <a:spLocks noGrp="1"/>
          </p:cNvSpPr>
          <p:nvPr>
            <p:ph idx="1"/>
          </p:nvPr>
        </p:nvSpPr>
        <p:spPr>
          <a:xfrm>
            <a:off x="152400" y="1417638"/>
            <a:ext cx="8229600" cy="4525963"/>
          </a:xfrm>
        </p:spPr>
        <p:txBody>
          <a:bodyPr/>
          <a:lstStyle/>
          <a:p>
            <a:r>
              <a:rPr lang="en-US" dirty="0" smtClean="0"/>
              <a:t>Each city-state ruled by a speaker chosen from the nobility</a:t>
            </a:r>
          </a:p>
          <a:p>
            <a:pPr lvl="1"/>
            <a:r>
              <a:rPr lang="en-US" dirty="0" smtClean="0"/>
              <a:t>Great speaker – ruler of Tenochtitlan </a:t>
            </a:r>
          </a:p>
          <a:p>
            <a:pPr lvl="2"/>
            <a:r>
              <a:rPr lang="en-US" dirty="0" smtClean="0"/>
              <a:t>The Emperor</a:t>
            </a:r>
          </a:p>
          <a:p>
            <a:pPr lvl="2"/>
            <a:r>
              <a:rPr lang="en-US" dirty="0" smtClean="0"/>
              <a:t>Great private wealth and public power</a:t>
            </a:r>
          </a:p>
          <a:p>
            <a:pPr lvl="2"/>
            <a:r>
              <a:rPr lang="en-US" dirty="0" smtClean="0"/>
              <a:t>Increasingly considered a living god</a:t>
            </a:r>
          </a:p>
          <a:p>
            <a:pPr lvl="2"/>
            <a:r>
              <a:rPr lang="en-US" dirty="0" smtClean="0"/>
              <a:t>Magnificent court </a:t>
            </a:r>
          </a:p>
          <a:p>
            <a:pPr lvl="2"/>
            <a:r>
              <a:rPr lang="en-US" dirty="0" smtClean="0"/>
              <a:t>Surrounded with elaborate </a:t>
            </a:r>
            <a:r>
              <a:rPr lang="en-US" dirty="0" err="1" smtClean="0"/>
              <a:t>riturals</a:t>
            </a:r>
            <a:endParaRPr lang="en-US" dirty="0" smtClean="0"/>
          </a:p>
          <a:p>
            <a:pPr lvl="1"/>
            <a:r>
              <a:rPr lang="en-US" dirty="0" smtClean="0"/>
              <a:t>Prime Minister</a:t>
            </a:r>
          </a:p>
          <a:p>
            <a:pPr lvl="2"/>
            <a:r>
              <a:rPr lang="en-US" dirty="0"/>
              <a:t>T</a:t>
            </a:r>
            <a:r>
              <a:rPr lang="en-US" dirty="0" smtClean="0"/>
              <a:t>remendous power</a:t>
            </a:r>
          </a:p>
          <a:p>
            <a:pPr lvl="2"/>
            <a:r>
              <a:rPr lang="en-US" dirty="0" smtClean="0"/>
              <a:t>Usually a close relative of the ruler</a:t>
            </a:r>
            <a:endParaRPr lang="en-US" dirty="0"/>
          </a:p>
        </p:txBody>
      </p:sp>
    </p:spTree>
    <p:extLst>
      <p:ext uri="{BB962C8B-B14F-4D97-AF65-F5344CB8AC3E}">
        <p14:creationId xmlns:p14="http://schemas.microsoft.com/office/powerpoint/2010/main" val="1198583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676400"/>
            <a:ext cx="8915400" cy="4525963"/>
          </a:xfrm>
        </p:spPr>
        <p:txBody>
          <a:bodyPr/>
          <a:lstStyle/>
          <a:p>
            <a:r>
              <a:rPr lang="en-US" dirty="0" smtClean="0"/>
              <a:t>During a century of Aztec expansion, a social and political transformation had taken place</a:t>
            </a:r>
          </a:p>
          <a:p>
            <a:pPr lvl="1"/>
            <a:r>
              <a:rPr lang="en-US" dirty="0" smtClean="0"/>
              <a:t>The position and nature of the old </a:t>
            </a:r>
            <a:r>
              <a:rPr lang="en-US" dirty="0" err="1" smtClean="0"/>
              <a:t>calpulli</a:t>
            </a:r>
            <a:r>
              <a:rPr lang="en-US" dirty="0" smtClean="0"/>
              <a:t> clans had changed radically</a:t>
            </a:r>
          </a:p>
          <a:p>
            <a:pPr lvl="1"/>
            <a:r>
              <a:rPr lang="en-US" dirty="0" smtClean="0"/>
              <a:t>Newly powerful nobility</a:t>
            </a:r>
          </a:p>
          <a:p>
            <a:pPr lvl="1"/>
            <a:r>
              <a:rPr lang="en-US" dirty="0" smtClean="0"/>
              <a:t>Emergence of an absolute ruler</a:t>
            </a:r>
          </a:p>
          <a:p>
            <a:pPr lvl="1"/>
            <a:r>
              <a:rPr lang="en-US" dirty="0" smtClean="0"/>
              <a:t>Local rulers were tribute collectors for Aztec overlords</a:t>
            </a:r>
          </a:p>
          <a:p>
            <a:pPr lvl="1"/>
            <a:r>
              <a:rPr lang="en-US" dirty="0" smtClean="0"/>
              <a:t>City-states left unchanged if they recognized Aztec supremacy and met obligations of labor and tribute</a:t>
            </a:r>
          </a:p>
          <a:p>
            <a:pPr lvl="2"/>
            <a:r>
              <a:rPr lang="en-US" dirty="0" smtClean="0"/>
              <a:t>Many revolts against Aztec rule or a particular tribute burden</a:t>
            </a:r>
            <a:endParaRPr lang="en-US" dirty="0"/>
          </a:p>
        </p:txBody>
      </p:sp>
    </p:spTree>
    <p:extLst>
      <p:ext uri="{BB962C8B-B14F-4D97-AF65-F5344CB8AC3E}">
        <p14:creationId xmlns:p14="http://schemas.microsoft.com/office/powerpoint/2010/main" val="1419147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Destruction of the Aztecs</a:t>
            </a:r>
          </a:p>
        </p:txBody>
      </p:sp>
      <p:sp>
        <p:nvSpPr>
          <p:cNvPr id="49155" name="Content Placeholder 2"/>
          <p:cNvSpPr>
            <a:spLocks noGrp="1"/>
          </p:cNvSpPr>
          <p:nvPr>
            <p:ph idx="1"/>
          </p:nvPr>
        </p:nvSpPr>
        <p:spPr bwMode="auto">
          <a:xfrm>
            <a:off x="152400" y="1470818"/>
            <a:ext cx="4267200" cy="4525963"/>
          </a:xfrm>
          <a:noFill/>
          <a:ln>
            <a:miter lim="800000"/>
            <a:headEnd/>
            <a:tailEnd/>
          </a:ln>
        </p:spPr>
        <p:txBody>
          <a:bodyPr vert="horz" wrap="square" lIns="91440" tIns="45720" rIns="91440" bIns="45720" numCol="1" anchor="t" anchorCtr="0" compatLnSpc="1">
            <a:prstTxWarp prst="textNoShape">
              <a:avLst/>
            </a:prstTxWarp>
          </a:bodyPr>
          <a:lstStyle/>
          <a:p>
            <a:r>
              <a:rPr lang="en-US" sz="2400" dirty="0" smtClean="0"/>
              <a:t>1519 a Spanish conquistador named Hernan Cortes landed at Veracruz</a:t>
            </a:r>
          </a:p>
          <a:p>
            <a:pPr lvl="1"/>
            <a:r>
              <a:rPr lang="en-US" sz="2400" dirty="0"/>
              <a:t>M</a:t>
            </a:r>
            <a:r>
              <a:rPr lang="en-US" sz="2400" dirty="0" smtClean="0"/>
              <a:t>ade </a:t>
            </a:r>
            <a:r>
              <a:rPr lang="en-US" sz="2400" dirty="0" smtClean="0"/>
              <a:t>alliances with city states that were tired of Aztec rule</a:t>
            </a:r>
          </a:p>
          <a:p>
            <a:pPr lvl="1"/>
            <a:r>
              <a:rPr lang="en-US" sz="2400" dirty="0" smtClean="0"/>
              <a:t>Aztec leader Montezuma offered gifts of gold and let </a:t>
            </a:r>
            <a:r>
              <a:rPr lang="en-US" sz="2400" dirty="0" smtClean="0"/>
              <a:t>Europeans</a:t>
            </a:r>
            <a:r>
              <a:rPr lang="en-US" sz="2400" dirty="0" smtClean="0"/>
              <a:t> </a:t>
            </a:r>
            <a:r>
              <a:rPr lang="en-US" sz="2400" dirty="0" smtClean="0"/>
              <a:t>stay</a:t>
            </a:r>
          </a:p>
          <a:p>
            <a:pPr lvl="1"/>
            <a:r>
              <a:rPr lang="en-US" sz="2400" dirty="0" smtClean="0"/>
              <a:t>Cortes took Montezuma hostage and a revolt began </a:t>
            </a:r>
          </a:p>
        </p:txBody>
      </p:sp>
      <p:pic>
        <p:nvPicPr>
          <p:cNvPr id="49156" name="Picture 5" descr="http://t3.gstatic.com/images?q=tbn:ANd9GcSVcAYePGzqjp792ZE8PdifcflgaJKg5OS4rEIM8Yhyl37A_TaNWw:upload.wikimedia.org/wikipedia/commons/thumb/7/7f/Cortes-Hernan-LOC.jpg/220px-Cortes-Hernan-LOC.jpg"/>
          <p:cNvPicPr>
            <a:picLocks noChangeAspect="1" noChangeArrowheads="1"/>
          </p:cNvPicPr>
          <p:nvPr/>
        </p:nvPicPr>
        <p:blipFill>
          <a:blip r:embed="rId2" cstate="print"/>
          <a:srcRect/>
          <a:stretch>
            <a:fillRect/>
          </a:stretch>
        </p:blipFill>
        <p:spPr bwMode="auto">
          <a:xfrm>
            <a:off x="6604000" y="685800"/>
            <a:ext cx="2235200" cy="2819400"/>
          </a:xfrm>
          <a:prstGeom prst="rect">
            <a:avLst/>
          </a:prstGeom>
          <a:noFill/>
          <a:ln w="9525">
            <a:noFill/>
            <a:miter lim="800000"/>
            <a:headEnd/>
            <a:tailEnd/>
          </a:ln>
        </p:spPr>
      </p:pic>
      <p:sp>
        <p:nvSpPr>
          <p:cNvPr id="49157" name="TextBox 4"/>
          <p:cNvSpPr txBox="1">
            <a:spLocks noChangeArrowheads="1"/>
          </p:cNvSpPr>
          <p:nvPr/>
        </p:nvSpPr>
        <p:spPr bwMode="auto">
          <a:xfrm>
            <a:off x="6847609" y="3505200"/>
            <a:ext cx="1981200" cy="457200"/>
          </a:xfrm>
          <a:prstGeom prst="rect">
            <a:avLst/>
          </a:prstGeom>
          <a:noFill/>
          <a:ln w="9525">
            <a:noFill/>
            <a:miter lim="800000"/>
            <a:headEnd/>
            <a:tailEnd/>
          </a:ln>
        </p:spPr>
        <p:txBody>
          <a:bodyPr>
            <a:spAutoFit/>
          </a:bodyPr>
          <a:lstStyle/>
          <a:p>
            <a:r>
              <a:rPr lang="en-US" dirty="0"/>
              <a:t>Hernan Cortes</a:t>
            </a:r>
          </a:p>
        </p:txBody>
      </p:sp>
      <p:pic>
        <p:nvPicPr>
          <p:cNvPr id="2" name="Picture 1"/>
          <p:cNvPicPr>
            <a:picLocks noChangeAspect="1"/>
          </p:cNvPicPr>
          <p:nvPr/>
        </p:nvPicPr>
        <p:blipFill>
          <a:blip r:embed="rId3"/>
          <a:stretch>
            <a:fillRect/>
          </a:stretch>
        </p:blipFill>
        <p:spPr>
          <a:xfrm>
            <a:off x="4752109" y="4114800"/>
            <a:ext cx="3261602" cy="261244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Montezuma 1466-1520</a:t>
            </a:r>
          </a:p>
        </p:txBody>
      </p:sp>
      <p:sp>
        <p:nvSpPr>
          <p:cNvPr id="50179" name="Content Placeholder 2"/>
          <p:cNvSpPr>
            <a:spLocks noGrp="1"/>
          </p:cNvSpPr>
          <p:nvPr>
            <p:ph idx="1"/>
          </p:nvPr>
        </p:nvSpPr>
        <p:spPr bwMode="auto">
          <a:xfrm>
            <a:off x="0" y="1600200"/>
            <a:ext cx="6019800" cy="4525963"/>
          </a:xfrm>
          <a:noFill/>
          <a:ln>
            <a:miter lim="800000"/>
            <a:headEnd/>
            <a:tailEnd/>
          </a:ln>
        </p:spPr>
        <p:txBody>
          <a:bodyPr vert="horz" wrap="square" lIns="91440" tIns="45720" rIns="91440" bIns="45720" numCol="1" anchor="t" anchorCtr="0" compatLnSpc="1">
            <a:prstTxWarp prst="textNoShape">
              <a:avLst/>
            </a:prstTxWarp>
          </a:bodyPr>
          <a:lstStyle/>
          <a:p>
            <a:pPr>
              <a:buFont typeface="Wingdings" pitchFamily="2" charset="2"/>
              <a:buNone/>
            </a:pPr>
            <a:r>
              <a:rPr lang="en-US" sz="2000" smtClean="0"/>
              <a:t>	Montezuma became the Aztec ruler in 1502. He was a strong leader who enlarged the Aztec Empire. One Spaniard observed, “The great Montezuma was about 40 years old of good height and well proportioned, slender but of the natural color and shade of an Indian.” At first, Montezuma believed that Hernan Cortes was a representative of Quetzalcoatl, the god who had departed from his homeland centuries before. Montezuma offered gold to the foreigners and gave them a palace to use while they were in the city. Too late he realized that Cortes and his men wanted land and treasure. The Spanish claimed that his own people, angry with his policies killed Montezuma.</a:t>
            </a:r>
          </a:p>
        </p:txBody>
      </p:sp>
      <p:pic>
        <p:nvPicPr>
          <p:cNvPr id="50180" name="Picture 2" descr="http://t1.gstatic.com/images?q=tbn:ANd9GcQwNlPr_s3Cf6788J5AqGXQGZr9XsL1S1caO0Xs0pgfFta2E3ljiQ:answers.savvy-cafe.com/wp-content/uploads/2011/05/montezuma.jpg"/>
          <p:cNvPicPr>
            <a:picLocks noChangeAspect="1" noChangeArrowheads="1"/>
          </p:cNvPicPr>
          <p:nvPr/>
        </p:nvPicPr>
        <p:blipFill>
          <a:blip r:embed="rId2" cstate="print"/>
          <a:srcRect/>
          <a:stretch>
            <a:fillRect/>
          </a:stretch>
        </p:blipFill>
        <p:spPr bwMode="auto">
          <a:xfrm>
            <a:off x="6400800" y="1752600"/>
            <a:ext cx="2354263"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bwMode="auto">
          <a:xfrm>
            <a:off x="152400" y="1219200"/>
            <a:ext cx="4191000" cy="4525963"/>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Aztecs had </a:t>
            </a:r>
            <a:r>
              <a:rPr lang="en-US" dirty="0" smtClean="0"/>
              <a:t>no immunity to new diseases of the Europeans </a:t>
            </a:r>
            <a:endParaRPr lang="en-US" dirty="0" smtClean="0"/>
          </a:p>
          <a:p>
            <a:pPr lvl="1"/>
            <a:r>
              <a:rPr lang="en-US" dirty="0" smtClean="0"/>
              <a:t>Millions died </a:t>
            </a:r>
            <a:endParaRPr lang="en-US" dirty="0"/>
          </a:p>
          <a:p>
            <a:r>
              <a:rPr lang="en-US" dirty="0" smtClean="0"/>
              <a:t>Cortes </a:t>
            </a:r>
            <a:r>
              <a:rPr lang="en-US" dirty="0" smtClean="0"/>
              <a:t>received more soldiers and destroyed the Aztec </a:t>
            </a:r>
            <a:r>
              <a:rPr lang="en-US" dirty="0" smtClean="0"/>
              <a:t>cities</a:t>
            </a:r>
            <a:endParaRPr lang="en-US" dirty="0" smtClean="0"/>
          </a:p>
        </p:txBody>
      </p:sp>
      <p:pic>
        <p:nvPicPr>
          <p:cNvPr id="2" name="Picture 1"/>
          <p:cNvPicPr>
            <a:picLocks noChangeAspect="1"/>
          </p:cNvPicPr>
          <p:nvPr/>
        </p:nvPicPr>
        <p:blipFill>
          <a:blip r:embed="rId2"/>
          <a:stretch>
            <a:fillRect/>
          </a:stretch>
        </p:blipFill>
        <p:spPr>
          <a:xfrm>
            <a:off x="4648200" y="1198418"/>
            <a:ext cx="4161906" cy="520238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of the Incas</a:t>
            </a:r>
            <a:endParaRPr lang="en-US" dirty="0"/>
          </a:p>
        </p:txBody>
      </p:sp>
      <p:sp>
        <p:nvSpPr>
          <p:cNvPr id="3" name="Content Placeholder 2"/>
          <p:cNvSpPr>
            <a:spLocks noGrp="1"/>
          </p:cNvSpPr>
          <p:nvPr>
            <p:ph idx="1"/>
          </p:nvPr>
        </p:nvSpPr>
        <p:spPr>
          <a:xfrm>
            <a:off x="152400" y="1417638"/>
            <a:ext cx="4648200" cy="4525963"/>
          </a:xfrm>
        </p:spPr>
        <p:txBody>
          <a:bodyPr/>
          <a:lstStyle/>
          <a:p>
            <a:r>
              <a:rPr lang="en-US" sz="2000" dirty="0" smtClean="0"/>
              <a:t>Inca Empire</a:t>
            </a:r>
          </a:p>
          <a:p>
            <a:pPr lvl="1"/>
            <a:r>
              <a:rPr lang="en-US" sz="2000" dirty="0" smtClean="0"/>
              <a:t>Developed around same time Aztecs were extending control over much of Mesoamerica</a:t>
            </a:r>
          </a:p>
          <a:p>
            <a:pPr lvl="1"/>
            <a:r>
              <a:rPr lang="en-US" sz="2000" dirty="0" smtClean="0"/>
              <a:t>Great imperial state</a:t>
            </a:r>
          </a:p>
          <a:p>
            <a:pPr lvl="1"/>
            <a:r>
              <a:rPr lang="en-US" sz="2000" dirty="0" smtClean="0"/>
              <a:t>Formed along Andean highlands</a:t>
            </a:r>
          </a:p>
          <a:p>
            <a:pPr lvl="1"/>
            <a:r>
              <a:rPr lang="en-US" sz="2000" dirty="0" smtClean="0"/>
              <a:t>3000 miles in extent</a:t>
            </a:r>
          </a:p>
          <a:p>
            <a:pPr lvl="1"/>
            <a:r>
              <a:rPr lang="en-US" sz="2000" dirty="0"/>
              <a:t>Highly centralized</a:t>
            </a:r>
          </a:p>
          <a:p>
            <a:pPr lvl="1"/>
            <a:r>
              <a:rPr lang="en-US" sz="2000" dirty="0"/>
              <a:t>Extensive irrigated agriculture</a:t>
            </a:r>
          </a:p>
          <a:p>
            <a:pPr lvl="1"/>
            <a:r>
              <a:rPr lang="en-US" sz="2000" dirty="0"/>
              <a:t>Notable achievements in architecture and </a:t>
            </a:r>
            <a:r>
              <a:rPr lang="en-US" sz="2000" dirty="0" err="1" smtClean="0"/>
              <a:t>metallaurgy</a:t>
            </a:r>
            <a:endParaRPr lang="en-US" sz="2000" dirty="0" smtClean="0"/>
          </a:p>
          <a:p>
            <a:pPr lvl="1"/>
            <a:r>
              <a:rPr lang="en-US" sz="2000" dirty="0" smtClean="0"/>
              <a:t>Genius for state organization and bureaucratic control over peoples of different cultures and languages</a:t>
            </a:r>
            <a:endParaRPr lang="en-US" sz="2000" dirty="0"/>
          </a:p>
        </p:txBody>
      </p:sp>
      <p:pic>
        <p:nvPicPr>
          <p:cNvPr id="4" name="Picture 3"/>
          <p:cNvPicPr>
            <a:picLocks noChangeAspect="1"/>
          </p:cNvPicPr>
          <p:nvPr/>
        </p:nvPicPr>
        <p:blipFill>
          <a:blip r:embed="rId2"/>
          <a:stretch>
            <a:fillRect/>
          </a:stretch>
        </p:blipFill>
        <p:spPr>
          <a:xfrm>
            <a:off x="5181600" y="1752600"/>
            <a:ext cx="3694536" cy="4904347"/>
          </a:xfrm>
          <a:prstGeom prst="rect">
            <a:avLst/>
          </a:prstGeom>
        </p:spPr>
      </p:pic>
    </p:spTree>
    <p:extLst>
      <p:ext uri="{BB962C8B-B14F-4D97-AF65-F5344CB8AC3E}">
        <p14:creationId xmlns:p14="http://schemas.microsoft.com/office/powerpoint/2010/main" val="3139123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Postclassic</a:t>
            </a:r>
            <a:r>
              <a:rPr lang="en-US" sz="3200" dirty="0" smtClean="0"/>
              <a:t> Mesoamerica 1000-1500 C.E.</a:t>
            </a:r>
            <a:endParaRPr lang="en-US" sz="3200" dirty="0"/>
          </a:p>
        </p:txBody>
      </p:sp>
      <p:sp>
        <p:nvSpPr>
          <p:cNvPr id="3" name="Content Placeholder 2"/>
          <p:cNvSpPr>
            <a:spLocks noGrp="1"/>
          </p:cNvSpPr>
          <p:nvPr>
            <p:ph idx="1"/>
          </p:nvPr>
        </p:nvSpPr>
        <p:spPr>
          <a:xfrm>
            <a:off x="304800" y="1422120"/>
            <a:ext cx="3505200" cy="4525963"/>
          </a:xfrm>
        </p:spPr>
        <p:txBody>
          <a:bodyPr/>
          <a:lstStyle/>
          <a:p>
            <a:r>
              <a:rPr lang="en-US" dirty="0" smtClean="0"/>
              <a:t>8</a:t>
            </a:r>
            <a:r>
              <a:rPr lang="en-US" baseline="30000" dirty="0" smtClean="0"/>
              <a:t>th</a:t>
            </a:r>
            <a:r>
              <a:rPr lang="en-US" dirty="0" smtClean="0"/>
              <a:t> century – significant political and cultural change</a:t>
            </a:r>
          </a:p>
          <a:p>
            <a:pPr lvl="1"/>
            <a:r>
              <a:rPr lang="en-US" dirty="0" smtClean="0"/>
              <a:t>Collapse of Teotihuacan in central Mexico</a:t>
            </a:r>
          </a:p>
          <a:p>
            <a:pPr lvl="1"/>
            <a:r>
              <a:rPr lang="en-US" dirty="0" smtClean="0"/>
              <a:t>Abandonment of the classical Maya cities</a:t>
            </a:r>
            <a:endParaRPr lang="en-US" dirty="0"/>
          </a:p>
        </p:txBody>
      </p:sp>
      <p:pic>
        <p:nvPicPr>
          <p:cNvPr id="5" name="Picture 4"/>
          <p:cNvPicPr>
            <a:picLocks noChangeAspect="1"/>
          </p:cNvPicPr>
          <p:nvPr/>
        </p:nvPicPr>
        <p:blipFill>
          <a:blip r:embed="rId2"/>
          <a:stretch>
            <a:fillRect/>
          </a:stretch>
        </p:blipFill>
        <p:spPr>
          <a:xfrm>
            <a:off x="4114800" y="2363788"/>
            <a:ext cx="4857750" cy="3762375"/>
          </a:xfrm>
          <a:prstGeom prst="rect">
            <a:avLst/>
          </a:prstGeom>
        </p:spPr>
      </p:pic>
    </p:spTree>
    <p:extLst>
      <p:ext uri="{BB962C8B-B14F-4D97-AF65-F5344CB8AC3E}">
        <p14:creationId xmlns:p14="http://schemas.microsoft.com/office/powerpoint/2010/main" val="2891715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89091" name="Text Box 3"/>
          <p:cNvSpPr txBox="1">
            <a:spLocks noChangeArrowheads="1"/>
          </p:cNvSpPr>
          <p:nvPr/>
        </p:nvSpPr>
        <p:spPr bwMode="auto">
          <a:xfrm>
            <a:off x="0" y="228600"/>
            <a:ext cx="7696200" cy="1373188"/>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800" b="1">
                <a:solidFill>
                  <a:srgbClr val="663300"/>
                </a:solidFill>
                <a:effectLst>
                  <a:outerShdw blurRad="38100" dist="38100" dir="2700000" algn="tl">
                    <a:srgbClr val="000000"/>
                  </a:outerShdw>
                </a:effectLst>
                <a:latin typeface="Lansbury" pitchFamily="2" charset="0"/>
              </a:rPr>
              <a:t>Cuzco: A</a:t>
            </a:r>
            <a:r>
              <a:rPr lang="en-US" sz="4400" b="1">
                <a:solidFill>
                  <a:srgbClr val="663300"/>
                </a:solidFill>
                <a:effectLst>
                  <a:outerShdw blurRad="38100" dist="38100" dir="2700000" algn="tl">
                    <a:srgbClr val="000000"/>
                  </a:outerShdw>
                </a:effectLst>
                <a:latin typeface="Lansbury" pitchFamily="2" charset="0"/>
              </a:rPr>
              <a:t>ncient Capital of the Inca</a:t>
            </a:r>
            <a:br>
              <a:rPr lang="en-US" sz="4400" b="1">
                <a:solidFill>
                  <a:srgbClr val="663300"/>
                </a:solidFill>
                <a:effectLst>
                  <a:outerShdw blurRad="38100" dist="38100" dir="2700000" algn="tl">
                    <a:srgbClr val="000000"/>
                  </a:outerShdw>
                </a:effectLst>
                <a:latin typeface="Lansbury" pitchFamily="2" charset="0"/>
              </a:rPr>
            </a:br>
            <a:r>
              <a:rPr lang="en-US" sz="3600" b="1">
                <a:solidFill>
                  <a:srgbClr val="663300"/>
                </a:solidFill>
                <a:effectLst>
                  <a:outerShdw blurRad="38100" dist="38100" dir="2700000" algn="tl">
                    <a:srgbClr val="000000"/>
                  </a:outerShdw>
                </a:effectLst>
                <a:latin typeface="Lansbury" pitchFamily="2" charset="0"/>
              </a:rPr>
              <a:t>(11,000 ft. above sea level)</a:t>
            </a:r>
            <a:endParaRPr lang="en-US" sz="3600" b="1">
              <a:effectLst>
                <a:outerShdw blurRad="38100" dist="38100" dir="2700000" algn="tl">
                  <a:srgbClr val="FFFFFF"/>
                </a:outerShdw>
              </a:effectLst>
              <a:latin typeface="Lansbury" pitchFamily="2" charset="0"/>
            </a:endParaRPr>
          </a:p>
        </p:txBody>
      </p:sp>
      <p:pic>
        <p:nvPicPr>
          <p:cNvPr id="57348" name="Picture 7" descr="wall1"/>
          <p:cNvPicPr>
            <a:picLocks noChangeAspect="1" noChangeArrowheads="1"/>
          </p:cNvPicPr>
          <p:nvPr/>
        </p:nvPicPr>
        <p:blipFill>
          <a:blip r:embed="rId3" cstate="print">
            <a:lum bright="6000" contrast="6000"/>
          </a:blip>
          <a:srcRect/>
          <a:stretch>
            <a:fillRect/>
          </a:stretch>
        </p:blipFill>
        <p:spPr bwMode="auto">
          <a:xfrm>
            <a:off x="457200" y="2362200"/>
            <a:ext cx="2855913" cy="4267200"/>
          </a:xfrm>
          <a:prstGeom prst="rect">
            <a:avLst/>
          </a:prstGeom>
          <a:noFill/>
          <a:ln w="9525">
            <a:solidFill>
              <a:schemeClr val="tx1"/>
            </a:solidFill>
            <a:miter lim="800000"/>
            <a:headEnd/>
            <a:tailEnd/>
          </a:ln>
        </p:spPr>
      </p:pic>
      <p:pic>
        <p:nvPicPr>
          <p:cNvPr id="57349" name="Picture 9" descr="wall2"/>
          <p:cNvPicPr>
            <a:picLocks noChangeAspect="1" noChangeArrowheads="1"/>
          </p:cNvPicPr>
          <p:nvPr/>
        </p:nvPicPr>
        <p:blipFill>
          <a:blip r:embed="rId4" cstate="print"/>
          <a:srcRect/>
          <a:stretch>
            <a:fillRect/>
          </a:stretch>
        </p:blipFill>
        <p:spPr bwMode="auto">
          <a:xfrm>
            <a:off x="5857875" y="2209800"/>
            <a:ext cx="3286125" cy="2124075"/>
          </a:xfrm>
          <a:prstGeom prst="rect">
            <a:avLst/>
          </a:prstGeom>
          <a:noFill/>
          <a:ln w="9525">
            <a:solidFill>
              <a:schemeClr val="tx1"/>
            </a:solidFill>
            <a:miter lim="800000"/>
            <a:headEnd/>
            <a:tailEnd/>
          </a:ln>
        </p:spPr>
      </p:pic>
      <p:pic>
        <p:nvPicPr>
          <p:cNvPr id="57350" name="Picture 11" descr="wall3"/>
          <p:cNvPicPr>
            <a:picLocks noChangeAspect="1" noChangeArrowheads="1"/>
          </p:cNvPicPr>
          <p:nvPr/>
        </p:nvPicPr>
        <p:blipFill>
          <a:blip r:embed="rId5" cstate="print"/>
          <a:srcRect/>
          <a:stretch>
            <a:fillRect/>
          </a:stretch>
        </p:blipFill>
        <p:spPr bwMode="auto">
          <a:xfrm>
            <a:off x="3733800" y="4419600"/>
            <a:ext cx="3362325" cy="22002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Inca Rise to Power</a:t>
            </a:r>
          </a:p>
        </p:txBody>
      </p:sp>
      <p:sp>
        <p:nvSpPr>
          <p:cNvPr id="58371" name="Content Placeholder 2"/>
          <p:cNvSpPr>
            <a:spLocks noGrp="1"/>
          </p:cNvSpPr>
          <p:nvPr>
            <p:ph idx="1"/>
          </p:nvPr>
        </p:nvSpPr>
        <p:spPr bwMode="auto">
          <a:xfrm>
            <a:off x="626918" y="1424565"/>
            <a:ext cx="3962400" cy="4525963"/>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buClr>
                <a:schemeClr val="tx2"/>
              </a:buClr>
              <a:buSzPct val="95000"/>
              <a:buFont typeface="Wingdings" pitchFamily="2" charset="2"/>
              <a:buChar char="¬"/>
            </a:pPr>
            <a:r>
              <a:rPr lang="en-US" sz="1800" dirty="0" smtClean="0"/>
              <a:t>The most successful group of ten clans controlled a region near </a:t>
            </a:r>
            <a:r>
              <a:rPr lang="en-US" sz="1800" dirty="0" smtClean="0"/>
              <a:t>Cuzco</a:t>
            </a:r>
            <a:endParaRPr lang="en-US" sz="1800" dirty="0" smtClean="0"/>
          </a:p>
          <a:p>
            <a:pPr marL="742950" lvl="2" indent="-342900">
              <a:buClr>
                <a:schemeClr val="tx2"/>
              </a:buClr>
              <a:buSzPct val="95000"/>
              <a:buFont typeface="Wingdings" pitchFamily="2" charset="2"/>
              <a:buChar char="¬"/>
            </a:pPr>
            <a:r>
              <a:rPr lang="en-US" sz="1800" dirty="0" smtClean="0"/>
              <a:t>By 1438 these clans, under the leadership of their ruler, or Inca, </a:t>
            </a:r>
            <a:r>
              <a:rPr lang="en-US" sz="1800" dirty="0" err="1" smtClean="0"/>
              <a:t>Pachacuti</a:t>
            </a:r>
            <a:r>
              <a:rPr lang="en-US" sz="1800" dirty="0" smtClean="0"/>
              <a:t>, were able to establish their government over much of the highland </a:t>
            </a:r>
            <a:r>
              <a:rPr lang="en-US" sz="1800" dirty="0" smtClean="0"/>
              <a:t>region</a:t>
            </a:r>
            <a:endParaRPr lang="en-US" sz="1800" dirty="0" smtClean="0"/>
          </a:p>
          <a:p>
            <a:pPr marL="342900" lvl="1" indent="-342900">
              <a:buClr>
                <a:schemeClr val="tx2"/>
              </a:buClr>
              <a:buSzPct val="95000"/>
              <a:buFont typeface="Wingdings" pitchFamily="2" charset="2"/>
              <a:buChar char="¬"/>
            </a:pPr>
            <a:r>
              <a:rPr lang="en-US" sz="1800" dirty="0" smtClean="0"/>
              <a:t>By 1527 the Inca empire stretched from what is now Colombia to Chile in the Andean </a:t>
            </a:r>
            <a:r>
              <a:rPr lang="en-US" sz="1800" dirty="0" smtClean="0"/>
              <a:t>region</a:t>
            </a:r>
          </a:p>
          <a:p>
            <a:pPr marL="742950" lvl="2" indent="-342900">
              <a:buClr>
                <a:schemeClr val="tx2"/>
              </a:buClr>
              <a:buSzPct val="95000"/>
              <a:buFont typeface="Wingdings" pitchFamily="2" charset="2"/>
              <a:buChar char="¬"/>
            </a:pPr>
            <a:r>
              <a:rPr lang="en-US" sz="1800" dirty="0" smtClean="0"/>
              <a:t>Inca armies were constantly on the march, extending control over a vast territory</a:t>
            </a:r>
            <a:endParaRPr lang="en-US" sz="1800" dirty="0" smtClean="0"/>
          </a:p>
          <a:p>
            <a:pPr marL="342900" lvl="1" indent="-342900">
              <a:buClr>
                <a:schemeClr val="tx2"/>
              </a:buClr>
              <a:buSzPct val="95000"/>
              <a:buFont typeface="Wingdings" pitchFamily="2" charset="2"/>
              <a:buChar char="¬"/>
            </a:pPr>
            <a:r>
              <a:rPr lang="en-US" sz="1800" dirty="0" smtClean="0"/>
              <a:t>Between 9 to 13 million people of different </a:t>
            </a:r>
            <a:r>
              <a:rPr lang="en-US" sz="1800" dirty="0" smtClean="0"/>
              <a:t>ethnic </a:t>
            </a:r>
            <a:r>
              <a:rPr lang="en-US" sz="1800" dirty="0" smtClean="0"/>
              <a:t>backgrounds and languages came under Inca rule</a:t>
            </a:r>
          </a:p>
          <a:p>
            <a:endParaRPr lang="en-US" sz="1800" dirty="0" smtClean="0"/>
          </a:p>
        </p:txBody>
      </p:sp>
      <p:pic>
        <p:nvPicPr>
          <p:cNvPr id="3" name="Picture 2"/>
          <p:cNvPicPr>
            <a:picLocks noChangeAspect="1"/>
          </p:cNvPicPr>
          <p:nvPr/>
        </p:nvPicPr>
        <p:blipFill>
          <a:blip r:embed="rId2"/>
          <a:stretch>
            <a:fillRect/>
          </a:stretch>
        </p:blipFill>
        <p:spPr>
          <a:xfrm>
            <a:off x="5299759" y="381000"/>
            <a:ext cx="3387041" cy="626873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Conquest and Religion</a:t>
            </a:r>
          </a:p>
        </p:txBody>
      </p:sp>
      <p:sp>
        <p:nvSpPr>
          <p:cNvPr id="60419" name="Content Placeholder 2"/>
          <p:cNvSpPr>
            <a:spLocks noGrp="1"/>
          </p:cNvSpPr>
          <p:nvPr>
            <p:ph idx="1"/>
          </p:nvPr>
        </p:nvSpPr>
        <p:spPr bwMode="auto">
          <a:xfrm>
            <a:off x="152400" y="1219200"/>
            <a:ext cx="7467600" cy="4525963"/>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buClr>
                <a:schemeClr val="tx2"/>
              </a:buClr>
              <a:buSzPct val="95000"/>
              <a:buFont typeface="Wingdings" pitchFamily="2" charset="2"/>
              <a:buChar char="¬"/>
            </a:pPr>
            <a:r>
              <a:rPr lang="en-US" sz="3200" dirty="0" smtClean="0"/>
              <a:t>The cult of ancestors</a:t>
            </a:r>
          </a:p>
          <a:p>
            <a:pPr marL="742950" lvl="2" indent="-342900">
              <a:buClr>
                <a:schemeClr val="tx2"/>
              </a:buClr>
              <a:buSzPct val="95000"/>
              <a:buFont typeface="Wingdings" pitchFamily="2" charset="2"/>
              <a:buChar char="¬"/>
            </a:pPr>
            <a:r>
              <a:rPr lang="en-US" dirty="0" smtClean="0"/>
              <a:t>Extremely important in Inca belief</a:t>
            </a:r>
          </a:p>
          <a:p>
            <a:pPr marL="742950" lvl="2" indent="-342900">
              <a:buClr>
                <a:schemeClr val="tx2"/>
              </a:buClr>
              <a:buSzPct val="95000"/>
              <a:buFont typeface="Wingdings" pitchFamily="2" charset="2"/>
              <a:buChar char="¬"/>
            </a:pPr>
            <a:r>
              <a:rPr lang="en-US" dirty="0" smtClean="0"/>
              <a:t>Deceased rulers were mummified and then treated as intermediaries with the gods</a:t>
            </a:r>
          </a:p>
          <a:p>
            <a:pPr marL="1200150" lvl="3" indent="-342900">
              <a:buClr>
                <a:schemeClr val="tx2"/>
              </a:buClr>
              <a:buSzPct val="95000"/>
              <a:buFont typeface="Wingdings" pitchFamily="2" charset="2"/>
              <a:buChar char="¬"/>
            </a:pPr>
            <a:r>
              <a:rPr lang="en-US" dirty="0" smtClean="0"/>
              <a:t>Paraded in public during festivals</a:t>
            </a:r>
          </a:p>
          <a:p>
            <a:pPr marL="1200150" lvl="3" indent="-342900">
              <a:buClr>
                <a:schemeClr val="tx2"/>
              </a:buClr>
              <a:buSzPct val="95000"/>
              <a:buFont typeface="Wingdings" pitchFamily="2" charset="2"/>
              <a:buChar char="¬"/>
            </a:pPr>
            <a:r>
              <a:rPr lang="en-US" dirty="0" smtClean="0"/>
              <a:t>Offered food and gifts</a:t>
            </a:r>
            <a:endParaRPr lang="en-US" dirty="0" smtClean="0"/>
          </a:p>
          <a:p>
            <a:endParaRPr lang="en-US" sz="2400" dirty="0" smtClean="0"/>
          </a:p>
        </p:txBody>
      </p:sp>
      <p:pic>
        <p:nvPicPr>
          <p:cNvPr id="2" name="Picture 1"/>
          <p:cNvPicPr>
            <a:picLocks noChangeAspect="1"/>
          </p:cNvPicPr>
          <p:nvPr/>
        </p:nvPicPr>
        <p:blipFill>
          <a:blip r:embed="rId2"/>
          <a:stretch>
            <a:fillRect/>
          </a:stretch>
        </p:blipFill>
        <p:spPr>
          <a:xfrm>
            <a:off x="1981200" y="3893966"/>
            <a:ext cx="4972050" cy="2795759"/>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95018"/>
            <a:ext cx="8686800" cy="4525963"/>
          </a:xfrm>
        </p:spPr>
        <p:txBody>
          <a:bodyPr/>
          <a:lstStyle/>
          <a:p>
            <a:r>
              <a:rPr lang="en-US" sz="2000" dirty="0" smtClean="0"/>
              <a:t>Split inheritance</a:t>
            </a:r>
          </a:p>
          <a:p>
            <a:pPr lvl="1"/>
            <a:r>
              <a:rPr lang="en-US" sz="2000" dirty="0" smtClean="0"/>
              <a:t>All political titles of the ruler went to his successor but all his palaces, wealth, land, and possessions remained in the hands of his male descendants</a:t>
            </a:r>
          </a:p>
          <a:p>
            <a:pPr lvl="2"/>
            <a:r>
              <a:rPr lang="en-US" sz="2000" dirty="0" smtClean="0"/>
              <a:t>Used them to support the cult of the dead Inca’s mummy for eternity</a:t>
            </a:r>
          </a:p>
          <a:p>
            <a:pPr lvl="1"/>
            <a:r>
              <a:rPr lang="en-US" sz="2000" dirty="0" smtClean="0"/>
              <a:t>Each new Inca ruler needed to secure land and wealth</a:t>
            </a:r>
          </a:p>
          <a:p>
            <a:pPr lvl="2"/>
            <a:r>
              <a:rPr lang="en-US" sz="2000" dirty="0" smtClean="0"/>
              <a:t>Created a need for expansion</a:t>
            </a:r>
            <a:endParaRPr lang="en-US" sz="2000" dirty="0"/>
          </a:p>
        </p:txBody>
      </p:sp>
      <p:pic>
        <p:nvPicPr>
          <p:cNvPr id="4" name="Picture 3"/>
          <p:cNvPicPr>
            <a:picLocks noChangeAspect="1"/>
          </p:cNvPicPr>
          <p:nvPr/>
        </p:nvPicPr>
        <p:blipFill>
          <a:blip r:embed="rId2"/>
          <a:stretch>
            <a:fillRect/>
          </a:stretch>
        </p:blipFill>
        <p:spPr>
          <a:xfrm>
            <a:off x="304800" y="457200"/>
            <a:ext cx="7163246" cy="3810000"/>
          </a:xfrm>
          <a:prstGeom prst="rect">
            <a:avLst/>
          </a:prstGeom>
        </p:spPr>
      </p:pic>
    </p:spTree>
    <p:extLst>
      <p:ext uri="{BB962C8B-B14F-4D97-AF65-F5344CB8AC3E}">
        <p14:creationId xmlns:p14="http://schemas.microsoft.com/office/powerpoint/2010/main" val="15236672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5800"/>
            <a:ext cx="3886200" cy="4525963"/>
          </a:xfrm>
        </p:spPr>
        <p:txBody>
          <a:bodyPr/>
          <a:lstStyle/>
          <a:p>
            <a:r>
              <a:rPr lang="en-US" sz="2000" dirty="0" smtClean="0"/>
              <a:t>Inca religion</a:t>
            </a:r>
          </a:p>
          <a:p>
            <a:pPr lvl="1"/>
            <a:r>
              <a:rPr lang="en-US" sz="2000" dirty="0" smtClean="0"/>
              <a:t>Held the sun to be the highest deity</a:t>
            </a:r>
          </a:p>
          <a:p>
            <a:pPr lvl="2"/>
            <a:r>
              <a:rPr lang="en-US" sz="2000" dirty="0" smtClean="0"/>
              <a:t>Similar to the Aztecs</a:t>
            </a:r>
          </a:p>
          <a:p>
            <a:pPr lvl="2"/>
            <a:r>
              <a:rPr lang="en-US" sz="2000" dirty="0" smtClean="0"/>
              <a:t>Considered the Inca (ruler) to be the sun’s representative on earth</a:t>
            </a:r>
          </a:p>
          <a:p>
            <a:pPr lvl="1"/>
            <a:r>
              <a:rPr lang="en-US" sz="2000" i="1" dirty="0" smtClean="0"/>
              <a:t>Temple of the Sun</a:t>
            </a:r>
          </a:p>
          <a:p>
            <a:pPr lvl="2"/>
            <a:r>
              <a:rPr lang="en-US" sz="2000" dirty="0" smtClean="0"/>
              <a:t>Located in Cuzco</a:t>
            </a:r>
          </a:p>
          <a:p>
            <a:pPr lvl="2"/>
            <a:r>
              <a:rPr lang="en-US" sz="2000" dirty="0" smtClean="0"/>
              <a:t>Center of state religion</a:t>
            </a:r>
          </a:p>
          <a:p>
            <a:pPr lvl="2"/>
            <a:r>
              <a:rPr lang="en-US" sz="2000" dirty="0" smtClean="0"/>
              <a:t>Confined the mummies of the past Incas</a:t>
            </a:r>
          </a:p>
          <a:p>
            <a:pPr lvl="1"/>
            <a:r>
              <a:rPr lang="en-US" sz="2000" i="1" dirty="0" err="1" smtClean="0"/>
              <a:t>Huacas</a:t>
            </a:r>
            <a:r>
              <a:rPr lang="en-US" sz="2000" dirty="0" smtClean="0"/>
              <a:t> – holy shrines</a:t>
            </a:r>
          </a:p>
          <a:p>
            <a:pPr lvl="2"/>
            <a:r>
              <a:rPr lang="en-US" sz="2000" dirty="0" smtClean="0"/>
              <a:t>Prayers offered</a:t>
            </a:r>
          </a:p>
          <a:p>
            <a:pPr lvl="2"/>
            <a:r>
              <a:rPr lang="en-US" sz="2000" dirty="0" smtClean="0"/>
              <a:t>Animals, goods, and humans sacrificed</a:t>
            </a:r>
            <a:endParaRPr lang="en-US" sz="2000" dirty="0"/>
          </a:p>
        </p:txBody>
      </p:sp>
      <p:pic>
        <p:nvPicPr>
          <p:cNvPr id="4" name="Picture 3"/>
          <p:cNvPicPr>
            <a:picLocks noChangeAspect="1"/>
          </p:cNvPicPr>
          <p:nvPr/>
        </p:nvPicPr>
        <p:blipFill>
          <a:blip r:embed="rId2"/>
          <a:stretch>
            <a:fillRect/>
          </a:stretch>
        </p:blipFill>
        <p:spPr>
          <a:xfrm>
            <a:off x="4572000" y="3707453"/>
            <a:ext cx="4009780" cy="3008619"/>
          </a:xfrm>
          <a:prstGeom prst="rect">
            <a:avLst/>
          </a:prstGeom>
        </p:spPr>
      </p:pic>
      <p:pic>
        <p:nvPicPr>
          <p:cNvPr id="5" name="Picture 4"/>
          <p:cNvPicPr>
            <a:picLocks noChangeAspect="1"/>
          </p:cNvPicPr>
          <p:nvPr/>
        </p:nvPicPr>
        <p:blipFill>
          <a:blip r:embed="rId3"/>
          <a:stretch>
            <a:fillRect/>
          </a:stretch>
        </p:blipFill>
        <p:spPr>
          <a:xfrm>
            <a:off x="3962400" y="533400"/>
            <a:ext cx="3460623" cy="2790825"/>
          </a:xfrm>
          <a:prstGeom prst="rect">
            <a:avLst/>
          </a:prstGeom>
        </p:spPr>
      </p:pic>
    </p:spTree>
    <p:extLst>
      <p:ext uri="{BB962C8B-B14F-4D97-AF65-F5344CB8AC3E}">
        <p14:creationId xmlns:p14="http://schemas.microsoft.com/office/powerpoint/2010/main" val="622282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6200"/>
            <a:ext cx="8229600" cy="1143000"/>
          </a:xfrm>
        </p:spPr>
        <p:txBody>
          <a:bodyPr/>
          <a:lstStyle/>
          <a:p>
            <a:r>
              <a:rPr lang="en-US" dirty="0" smtClean="0"/>
              <a:t>Techniques of Inca Imperial Rule</a:t>
            </a:r>
            <a:endParaRPr lang="en-US" dirty="0"/>
          </a:p>
        </p:txBody>
      </p:sp>
      <p:sp>
        <p:nvSpPr>
          <p:cNvPr id="3" name="Content Placeholder 2"/>
          <p:cNvSpPr>
            <a:spLocks noGrp="1"/>
          </p:cNvSpPr>
          <p:nvPr>
            <p:ph idx="1"/>
          </p:nvPr>
        </p:nvSpPr>
        <p:spPr>
          <a:xfrm>
            <a:off x="4572000" y="2057400"/>
            <a:ext cx="4648200" cy="4525963"/>
          </a:xfrm>
        </p:spPr>
        <p:txBody>
          <a:bodyPr/>
          <a:lstStyle/>
          <a:p>
            <a:r>
              <a:rPr lang="en-US" sz="2000" dirty="0" smtClean="0"/>
              <a:t>The empire was ruled by the Inca</a:t>
            </a:r>
          </a:p>
          <a:p>
            <a:pPr lvl="1"/>
            <a:r>
              <a:rPr lang="en-US" sz="2000" dirty="0" smtClean="0"/>
              <a:t>Considered almost a god</a:t>
            </a:r>
          </a:p>
          <a:p>
            <a:pPr lvl="1"/>
            <a:r>
              <a:rPr lang="en-US" sz="2000" dirty="0" smtClean="0"/>
              <a:t>Ruled from his court at Cuzco</a:t>
            </a:r>
          </a:p>
          <a:p>
            <a:r>
              <a:rPr lang="en-US" sz="2000" dirty="0" smtClean="0"/>
              <a:t>High priest</a:t>
            </a:r>
          </a:p>
          <a:p>
            <a:pPr lvl="1"/>
            <a:r>
              <a:rPr lang="en-US" sz="2000" dirty="0" smtClean="0"/>
              <a:t>Usually a close relative of ruler</a:t>
            </a:r>
          </a:p>
          <a:p>
            <a:r>
              <a:rPr lang="en-US" sz="2000" dirty="0" smtClean="0"/>
              <a:t>Nobles</a:t>
            </a:r>
          </a:p>
          <a:p>
            <a:pPr lvl="1"/>
            <a:r>
              <a:rPr lang="en-US" sz="2000" dirty="0" smtClean="0"/>
              <a:t>Responsible for state bureaucracy</a:t>
            </a:r>
          </a:p>
          <a:p>
            <a:r>
              <a:rPr lang="en-US" sz="2000" dirty="0" smtClean="0"/>
              <a:t>Empire divided into four provinces</a:t>
            </a:r>
          </a:p>
          <a:p>
            <a:pPr lvl="1"/>
            <a:r>
              <a:rPr lang="en-US" sz="2000" dirty="0" smtClean="0"/>
              <a:t>Each run by a governor</a:t>
            </a:r>
          </a:p>
          <a:p>
            <a:pPr lvl="1"/>
            <a:r>
              <a:rPr lang="en-US" sz="2000" dirty="0" smtClean="0"/>
              <a:t>Divided further</a:t>
            </a:r>
            <a:endParaRPr lang="en-US" sz="2000" dirty="0"/>
          </a:p>
        </p:txBody>
      </p:sp>
      <p:pic>
        <p:nvPicPr>
          <p:cNvPr id="4" name="Picture 3"/>
          <p:cNvPicPr>
            <a:picLocks noChangeAspect="1"/>
          </p:cNvPicPr>
          <p:nvPr/>
        </p:nvPicPr>
        <p:blipFill>
          <a:blip r:embed="rId2"/>
          <a:stretch>
            <a:fillRect/>
          </a:stretch>
        </p:blipFill>
        <p:spPr>
          <a:xfrm>
            <a:off x="281604" y="1752600"/>
            <a:ext cx="3871296" cy="4419983"/>
          </a:xfrm>
          <a:prstGeom prst="rect">
            <a:avLst/>
          </a:prstGeom>
        </p:spPr>
      </p:pic>
    </p:spTree>
    <p:extLst>
      <p:ext uri="{BB962C8B-B14F-4D97-AF65-F5344CB8AC3E}">
        <p14:creationId xmlns:p14="http://schemas.microsoft.com/office/powerpoint/2010/main" val="16815293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bwMode="auto">
          <a:xfrm>
            <a:off x="5562600" y="1752600"/>
            <a:ext cx="3429000" cy="4525963"/>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buClr>
                <a:schemeClr val="tx2"/>
              </a:buClr>
              <a:buSzPct val="95000"/>
              <a:buFont typeface="Wingdings" pitchFamily="2" charset="2"/>
              <a:buChar char="¬"/>
            </a:pPr>
            <a:r>
              <a:rPr lang="en-US" sz="2400" dirty="0" smtClean="0"/>
              <a:t>Local rulers, called </a:t>
            </a:r>
            <a:r>
              <a:rPr lang="en-US" sz="2400" dirty="0" err="1" smtClean="0"/>
              <a:t>curacas</a:t>
            </a:r>
            <a:endParaRPr lang="en-US" sz="2400" dirty="0" smtClean="0"/>
          </a:p>
          <a:p>
            <a:pPr marL="742950" lvl="2" indent="-342900">
              <a:buClr>
                <a:schemeClr val="tx2"/>
              </a:buClr>
              <a:buSzPct val="95000"/>
              <a:buFont typeface="Wingdings" pitchFamily="2" charset="2"/>
              <a:buChar char="¬"/>
            </a:pPr>
            <a:r>
              <a:rPr lang="en-US" dirty="0"/>
              <a:t>O</a:t>
            </a:r>
            <a:r>
              <a:rPr lang="en-US" dirty="0" smtClean="0"/>
              <a:t>ften </a:t>
            </a:r>
            <a:r>
              <a:rPr lang="en-US" dirty="0" smtClean="0"/>
              <a:t>permitted to retain power in return for securing tribute for the </a:t>
            </a:r>
            <a:r>
              <a:rPr lang="en-US" dirty="0" smtClean="0"/>
              <a:t>Incas</a:t>
            </a:r>
            <a:endParaRPr lang="en-US" dirty="0" smtClean="0"/>
          </a:p>
          <a:p>
            <a:pPr marL="742950" lvl="2" indent="-342900">
              <a:buClr>
                <a:schemeClr val="tx2"/>
              </a:buClr>
              <a:buSzPct val="95000"/>
              <a:buFont typeface="Wingdings" pitchFamily="2" charset="2"/>
              <a:buChar char="¬"/>
            </a:pPr>
            <a:r>
              <a:rPr lang="en-US" dirty="0" smtClean="0"/>
              <a:t>Exempt from paying tribute</a:t>
            </a:r>
          </a:p>
          <a:p>
            <a:pPr marL="742950" lvl="2" indent="-342900">
              <a:buClr>
                <a:schemeClr val="tx2"/>
              </a:buClr>
              <a:buSzPct val="95000"/>
              <a:buFont typeface="Wingdings" pitchFamily="2" charset="2"/>
              <a:buChar char="¬"/>
            </a:pPr>
            <a:r>
              <a:rPr lang="en-US" dirty="0" smtClean="0"/>
              <a:t>Received labor or produce from those in their control </a:t>
            </a:r>
          </a:p>
          <a:p>
            <a:endParaRPr lang="en-US" dirty="0" smtClean="0"/>
          </a:p>
        </p:txBody>
      </p:sp>
      <p:pic>
        <p:nvPicPr>
          <p:cNvPr id="1026" name="Picture 2" descr="http://year8incas.wikispaces.com/file/view/inca.gif/85962769/666x593/inc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5276427" cy="4686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3962400" cy="4525963"/>
          </a:xfrm>
        </p:spPr>
        <p:txBody>
          <a:bodyPr/>
          <a:lstStyle/>
          <a:p>
            <a:r>
              <a:rPr lang="en-US" sz="2000" dirty="0" smtClean="0"/>
              <a:t>Unifying the Inca Empire</a:t>
            </a:r>
          </a:p>
          <a:p>
            <a:pPr lvl="1"/>
            <a:r>
              <a:rPr lang="en-US" sz="2000" dirty="0" smtClean="0"/>
              <a:t>Quechua language</a:t>
            </a:r>
          </a:p>
          <a:p>
            <a:pPr lvl="1"/>
            <a:r>
              <a:rPr lang="en-US" sz="2000" dirty="0" smtClean="0"/>
              <a:t>Complex system of roads built, with bridges and causeways when needed</a:t>
            </a:r>
          </a:p>
          <a:p>
            <a:pPr lvl="1"/>
            <a:r>
              <a:rPr lang="en-US" sz="2000" dirty="0" smtClean="0"/>
              <a:t>Way stations (</a:t>
            </a:r>
            <a:r>
              <a:rPr lang="en-US" sz="2000" dirty="0" err="1" smtClean="0"/>
              <a:t>tambos</a:t>
            </a:r>
            <a:r>
              <a:rPr lang="en-US" sz="2000" dirty="0" smtClean="0"/>
              <a:t>) </a:t>
            </a:r>
          </a:p>
          <a:p>
            <a:pPr lvl="2"/>
            <a:r>
              <a:rPr lang="en-US" sz="2000" dirty="0" smtClean="0"/>
              <a:t>Placed about a day’s walk apart</a:t>
            </a:r>
          </a:p>
          <a:p>
            <a:pPr lvl="2"/>
            <a:r>
              <a:rPr lang="en-US" sz="2000" dirty="0" smtClean="0"/>
              <a:t>Served as inns, storehouses, and supply centers for Inca armies on the move</a:t>
            </a:r>
          </a:p>
          <a:p>
            <a:pPr lvl="2"/>
            <a:r>
              <a:rPr lang="en-US" sz="2000" dirty="0" smtClean="0"/>
              <a:t>Served as relay points for the system of runners who carried messages throughout the empire</a:t>
            </a:r>
          </a:p>
          <a:p>
            <a:pPr lvl="2"/>
            <a:r>
              <a:rPr lang="en-US" sz="2000" dirty="0" smtClean="0"/>
              <a:t>10,000</a:t>
            </a:r>
            <a:endParaRPr lang="en-US" sz="2000" dirty="0"/>
          </a:p>
        </p:txBody>
      </p:sp>
      <p:pic>
        <p:nvPicPr>
          <p:cNvPr id="4" name="Picture 3"/>
          <p:cNvPicPr>
            <a:picLocks noChangeAspect="1"/>
          </p:cNvPicPr>
          <p:nvPr/>
        </p:nvPicPr>
        <p:blipFill>
          <a:blip r:embed="rId2"/>
          <a:stretch>
            <a:fillRect/>
          </a:stretch>
        </p:blipFill>
        <p:spPr>
          <a:xfrm>
            <a:off x="4114800" y="152400"/>
            <a:ext cx="4680573" cy="4650179"/>
          </a:xfrm>
          <a:prstGeom prst="rect">
            <a:avLst/>
          </a:prstGeom>
        </p:spPr>
      </p:pic>
      <p:pic>
        <p:nvPicPr>
          <p:cNvPr id="5" name="Picture 4"/>
          <p:cNvPicPr>
            <a:picLocks noChangeAspect="1"/>
          </p:cNvPicPr>
          <p:nvPr/>
        </p:nvPicPr>
        <p:blipFill>
          <a:blip r:embed="rId3"/>
          <a:stretch>
            <a:fillRect/>
          </a:stretch>
        </p:blipFill>
        <p:spPr>
          <a:xfrm>
            <a:off x="5181600" y="4983163"/>
            <a:ext cx="2775573" cy="1814437"/>
          </a:xfrm>
          <a:prstGeom prst="rect">
            <a:avLst/>
          </a:prstGeom>
        </p:spPr>
      </p:pic>
    </p:spTree>
    <p:extLst>
      <p:ext uri="{BB962C8B-B14F-4D97-AF65-F5344CB8AC3E}">
        <p14:creationId xmlns:p14="http://schemas.microsoft.com/office/powerpoint/2010/main" val="1273459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8229600" cy="4525963"/>
          </a:xfrm>
        </p:spPr>
        <p:txBody>
          <a:bodyPr/>
          <a:lstStyle/>
          <a:p>
            <a:r>
              <a:rPr lang="en-US" sz="2000" dirty="0" smtClean="0"/>
              <a:t>The Inca Empire extracted land and labor from subject populations</a:t>
            </a:r>
          </a:p>
          <a:p>
            <a:pPr lvl="1"/>
            <a:r>
              <a:rPr lang="en-US" sz="2000" dirty="0" smtClean="0"/>
              <a:t>Conquered peoples</a:t>
            </a:r>
          </a:p>
          <a:p>
            <a:pPr lvl="2"/>
            <a:r>
              <a:rPr lang="en-US" sz="2000" dirty="0" smtClean="0"/>
              <a:t>Enlisted in Inca armies under Inca officers</a:t>
            </a:r>
          </a:p>
          <a:p>
            <a:pPr lvl="2"/>
            <a:r>
              <a:rPr lang="en-US" sz="2000" dirty="0" smtClean="0"/>
              <a:t>Rewarded with goods from new conquest</a:t>
            </a:r>
          </a:p>
          <a:p>
            <a:pPr lvl="2"/>
            <a:r>
              <a:rPr lang="en-US" sz="2000" dirty="0" smtClean="0"/>
              <a:t>Received access to goods not previously available to them</a:t>
            </a:r>
          </a:p>
          <a:p>
            <a:pPr lvl="2"/>
            <a:r>
              <a:rPr lang="en-US" sz="2000" dirty="0" smtClean="0"/>
              <a:t>Must be loyal and pay tribute</a:t>
            </a:r>
          </a:p>
          <a:p>
            <a:pPr lvl="2"/>
            <a:r>
              <a:rPr lang="en-US" sz="2000" dirty="0" smtClean="0"/>
              <a:t>Provided labor for large building and irrigation projects</a:t>
            </a:r>
          </a:p>
          <a:p>
            <a:pPr lvl="1"/>
            <a:r>
              <a:rPr lang="en-US" sz="2000" dirty="0" smtClean="0"/>
              <a:t>State claimed all resources and redistributed them</a:t>
            </a:r>
          </a:p>
          <a:p>
            <a:pPr lvl="2"/>
            <a:r>
              <a:rPr lang="en-US" sz="2000" dirty="0" smtClean="0"/>
              <a:t>Divided conquered areas into lands for the people, lands for the state, and lands for the sun</a:t>
            </a:r>
            <a:endParaRPr lang="en-US" sz="2000" dirty="0"/>
          </a:p>
        </p:txBody>
      </p:sp>
    </p:spTree>
    <p:extLst>
      <p:ext uri="{BB962C8B-B14F-4D97-AF65-F5344CB8AC3E}">
        <p14:creationId xmlns:p14="http://schemas.microsoft.com/office/powerpoint/2010/main" val="39315555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229600" cy="4525963"/>
          </a:xfrm>
        </p:spPr>
        <p:txBody>
          <a:bodyPr/>
          <a:lstStyle/>
          <a:p>
            <a:r>
              <a:rPr lang="en-US" dirty="0" smtClean="0"/>
              <a:t>Inca women</a:t>
            </a:r>
          </a:p>
          <a:p>
            <a:pPr lvl="1"/>
            <a:r>
              <a:rPr lang="en-US" dirty="0" smtClean="0"/>
              <a:t>Required to weave high-quality cloth for the court and for religious purposes</a:t>
            </a:r>
          </a:p>
          <a:p>
            <a:pPr lvl="1"/>
            <a:r>
              <a:rPr lang="en-US" dirty="0" smtClean="0"/>
              <a:t>Some taken as concubines for the Inca</a:t>
            </a:r>
          </a:p>
          <a:p>
            <a:pPr lvl="1"/>
            <a:r>
              <a:rPr lang="en-US" dirty="0" smtClean="0"/>
              <a:t>Some selected as servants at the temples</a:t>
            </a:r>
          </a:p>
          <a:p>
            <a:pPr lvl="1"/>
            <a:r>
              <a:rPr lang="en-US" dirty="0" smtClean="0"/>
              <a:t>Others worked in the fields, wove cloth, and cared for the household</a:t>
            </a:r>
          </a:p>
          <a:p>
            <a:pPr lvl="1"/>
            <a:r>
              <a:rPr lang="en-US" dirty="0" smtClean="0"/>
              <a:t>Emphasis on military virtues reinforced inequality of men and women</a:t>
            </a:r>
          </a:p>
          <a:p>
            <a:pPr lvl="1"/>
            <a:r>
              <a:rPr lang="en-US" dirty="0" smtClean="0"/>
              <a:t>Marriage between people of own social group</a:t>
            </a:r>
          </a:p>
          <a:p>
            <a:pPr lvl="1"/>
            <a:r>
              <a:rPr lang="en-US" dirty="0" smtClean="0"/>
              <a:t>Expected to care for children</a:t>
            </a:r>
            <a:endParaRPr lang="en-US" dirty="0"/>
          </a:p>
        </p:txBody>
      </p:sp>
    </p:spTree>
    <p:extLst>
      <p:ext uri="{BB962C8B-B14F-4D97-AF65-F5344CB8AC3E}">
        <p14:creationId xmlns:p14="http://schemas.microsoft.com/office/powerpoint/2010/main" val="3665452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457200" y="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The </a:t>
            </a:r>
            <a:r>
              <a:rPr lang="en-US" dirty="0" err="1" smtClean="0"/>
              <a:t>Toltecs</a:t>
            </a:r>
            <a:r>
              <a:rPr lang="en-US" dirty="0" smtClean="0"/>
              <a:t> (968-1150)</a:t>
            </a:r>
          </a:p>
        </p:txBody>
      </p:sp>
      <p:sp>
        <p:nvSpPr>
          <p:cNvPr id="6147" name="Content Placeholder 2"/>
          <p:cNvSpPr>
            <a:spLocks noGrp="1"/>
          </p:cNvSpPr>
          <p:nvPr>
            <p:ph idx="1"/>
          </p:nvPr>
        </p:nvSpPr>
        <p:spPr bwMode="auto">
          <a:xfrm>
            <a:off x="228600" y="685800"/>
            <a:ext cx="7315200" cy="3048000"/>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buClr>
                <a:schemeClr val="tx2"/>
              </a:buClr>
              <a:buSzPct val="95000"/>
              <a:buFont typeface="Wingdings" pitchFamily="2" charset="2"/>
              <a:buChar char="¬"/>
            </a:pPr>
            <a:r>
              <a:rPr lang="en-US" sz="1600" dirty="0" smtClean="0"/>
              <a:t>The </a:t>
            </a:r>
            <a:r>
              <a:rPr lang="en-US" sz="1600" dirty="0" err="1" smtClean="0"/>
              <a:t>Toltecs</a:t>
            </a:r>
            <a:endParaRPr lang="en-US" sz="1600" dirty="0" smtClean="0"/>
          </a:p>
          <a:p>
            <a:pPr marL="742950" lvl="2" indent="-342900">
              <a:buClr>
                <a:schemeClr val="tx2"/>
              </a:buClr>
              <a:buSzPct val="95000"/>
              <a:buFont typeface="Wingdings" pitchFamily="2" charset="2"/>
              <a:buChar char="¬"/>
            </a:pPr>
            <a:r>
              <a:rPr lang="en-US" sz="1600" dirty="0" smtClean="0"/>
              <a:t>Migrated into central Mexico from the north </a:t>
            </a:r>
            <a:endParaRPr lang="en-US" sz="1600" dirty="0"/>
          </a:p>
          <a:p>
            <a:pPr marL="742950" lvl="2" indent="-342900">
              <a:buClr>
                <a:schemeClr val="tx2"/>
              </a:buClr>
              <a:buSzPct val="95000"/>
              <a:buFont typeface="Wingdings" pitchFamily="2" charset="2"/>
              <a:buChar char="¬"/>
            </a:pPr>
            <a:r>
              <a:rPr lang="en-US" sz="1600" dirty="0"/>
              <a:t>A</a:t>
            </a:r>
            <a:r>
              <a:rPr lang="en-US" sz="1600" dirty="0" smtClean="0"/>
              <a:t>dopted a militaristic ethic from people already living in the area</a:t>
            </a:r>
          </a:p>
          <a:p>
            <a:pPr marL="742950" lvl="2" indent="-342900">
              <a:buClr>
                <a:schemeClr val="tx2"/>
              </a:buClr>
              <a:buSzPct val="95000"/>
              <a:buFont typeface="Wingdings" pitchFamily="2" charset="2"/>
              <a:buChar char="¬"/>
            </a:pPr>
            <a:r>
              <a:rPr lang="en-US" sz="1600" dirty="0"/>
              <a:t>C</a:t>
            </a:r>
            <a:r>
              <a:rPr lang="en-US" sz="1600" dirty="0" smtClean="0"/>
              <a:t>reated a large empire whose influence extended far beyond central Mexico</a:t>
            </a:r>
          </a:p>
          <a:p>
            <a:pPr marL="742950" lvl="2" indent="-342900">
              <a:buClr>
                <a:schemeClr val="tx2"/>
              </a:buClr>
              <a:buSzPct val="95000"/>
              <a:buFont typeface="Wingdings" pitchFamily="2" charset="2"/>
              <a:buChar char="¬"/>
            </a:pPr>
            <a:r>
              <a:rPr lang="en-US" sz="1600" dirty="0" smtClean="0"/>
              <a:t>Established a capital at Tula in 968 </a:t>
            </a:r>
          </a:p>
          <a:p>
            <a:pPr marL="1200150" lvl="3" indent="-342900">
              <a:buClr>
                <a:schemeClr val="tx2"/>
              </a:buClr>
              <a:buSzPct val="95000"/>
              <a:buFont typeface="Wingdings" pitchFamily="2" charset="2"/>
              <a:buChar char="¬"/>
            </a:pPr>
            <a:r>
              <a:rPr lang="en-US" sz="1600" dirty="0" smtClean="0"/>
              <a:t>Central Mexico</a:t>
            </a:r>
            <a:endParaRPr lang="en-US" sz="1600" dirty="0"/>
          </a:p>
          <a:p>
            <a:pPr marL="742950" lvl="2" indent="-342900">
              <a:buClr>
                <a:schemeClr val="tx2"/>
              </a:buClr>
              <a:buSzPct val="95000"/>
              <a:buFont typeface="Wingdings" pitchFamily="2" charset="2"/>
              <a:buChar char="¬"/>
            </a:pPr>
            <a:r>
              <a:rPr lang="en-US" sz="1600" dirty="0" smtClean="0"/>
              <a:t>Sedentary people </a:t>
            </a:r>
          </a:p>
          <a:p>
            <a:pPr marL="742950" lvl="2" indent="-342900">
              <a:buClr>
                <a:schemeClr val="tx2"/>
              </a:buClr>
              <a:buSzPct val="95000"/>
              <a:buFont typeface="Wingdings" pitchFamily="2" charset="2"/>
              <a:buChar char="¬"/>
            </a:pPr>
            <a:r>
              <a:rPr lang="en-US" sz="1600" dirty="0"/>
              <a:t>C</a:t>
            </a:r>
            <a:r>
              <a:rPr lang="en-US" sz="1600" dirty="0" smtClean="0"/>
              <a:t>ult of sacrifice and war </a:t>
            </a:r>
          </a:p>
          <a:p>
            <a:pPr marL="1200150" lvl="3" indent="-342900">
              <a:buClr>
                <a:schemeClr val="tx2"/>
              </a:buClr>
              <a:buSzPct val="95000"/>
              <a:buFont typeface="Wingdings" pitchFamily="2" charset="2"/>
              <a:buChar char="¬"/>
            </a:pPr>
            <a:r>
              <a:rPr lang="en-US" sz="1600" dirty="0"/>
              <a:t>P</a:t>
            </a:r>
            <a:r>
              <a:rPr lang="en-US" sz="1600" dirty="0" smtClean="0"/>
              <a:t>ortrayed in Toltec art</a:t>
            </a:r>
          </a:p>
          <a:p>
            <a:endParaRPr lang="en-US" dirty="0" smtClean="0"/>
          </a:p>
        </p:txBody>
      </p:sp>
      <p:pic>
        <p:nvPicPr>
          <p:cNvPr id="2" name="Picture 1"/>
          <p:cNvPicPr>
            <a:picLocks noChangeAspect="1"/>
          </p:cNvPicPr>
          <p:nvPr/>
        </p:nvPicPr>
        <p:blipFill>
          <a:blip r:embed="rId2"/>
          <a:stretch>
            <a:fillRect/>
          </a:stretch>
        </p:blipFill>
        <p:spPr>
          <a:xfrm>
            <a:off x="1752600" y="3581400"/>
            <a:ext cx="4596130" cy="303041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Inca nobles</a:t>
            </a:r>
          </a:p>
          <a:p>
            <a:pPr lvl="1"/>
            <a:r>
              <a:rPr lang="en-US" dirty="0" smtClean="0"/>
              <a:t>Greatly privileged</a:t>
            </a:r>
          </a:p>
          <a:p>
            <a:pPr lvl="1"/>
            <a:r>
              <a:rPr lang="en-US" dirty="0" smtClean="0"/>
              <a:t>Distinguished by dress and custom</a:t>
            </a:r>
          </a:p>
          <a:p>
            <a:r>
              <a:rPr lang="en-US" dirty="0" smtClean="0"/>
              <a:t>Noticeably absent in most of the Inca Empire was long distance trade</a:t>
            </a:r>
          </a:p>
          <a:p>
            <a:pPr lvl="1"/>
            <a:r>
              <a:rPr lang="en-US" dirty="0" smtClean="0"/>
              <a:t>Incas’ emphasis on self sufficiency and state regulation of production and surplus limited trade</a:t>
            </a:r>
            <a:endParaRPr lang="en-US" dirty="0"/>
          </a:p>
        </p:txBody>
      </p:sp>
    </p:spTree>
    <p:extLst>
      <p:ext uri="{BB962C8B-B14F-4D97-AF65-F5344CB8AC3E}">
        <p14:creationId xmlns:p14="http://schemas.microsoft.com/office/powerpoint/2010/main" val="28615943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103427" name="Text Box 3"/>
          <p:cNvSpPr txBox="1">
            <a:spLocks noChangeArrowheads="1"/>
          </p:cNvSpPr>
          <p:nvPr/>
        </p:nvSpPr>
        <p:spPr bwMode="auto">
          <a:xfrm>
            <a:off x="228600" y="228600"/>
            <a:ext cx="7315200" cy="823913"/>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800" b="1">
                <a:solidFill>
                  <a:srgbClr val="663300"/>
                </a:solidFill>
                <a:effectLst>
                  <a:outerShdw blurRad="38100" dist="38100" dir="2700000" algn="tl">
                    <a:srgbClr val="000000"/>
                  </a:outerShdw>
                </a:effectLst>
                <a:latin typeface="Lansbury" pitchFamily="2" charset="0"/>
              </a:rPr>
              <a:t>Machu Picchu</a:t>
            </a:r>
            <a:endParaRPr lang="en-US" sz="4800" b="1">
              <a:effectLst>
                <a:outerShdw blurRad="38100" dist="38100" dir="2700000" algn="tl">
                  <a:srgbClr val="FFFFFF"/>
                </a:outerShdw>
              </a:effectLst>
              <a:latin typeface="Lansbury" pitchFamily="2" charset="0"/>
            </a:endParaRPr>
          </a:p>
        </p:txBody>
      </p:sp>
      <p:pic>
        <p:nvPicPr>
          <p:cNvPr id="65540" name="Picture 4" descr="mp_from_huayna_picchu"/>
          <p:cNvPicPr>
            <a:picLocks noChangeAspect="1" noChangeArrowheads="1"/>
          </p:cNvPicPr>
          <p:nvPr/>
        </p:nvPicPr>
        <p:blipFill>
          <a:blip r:embed="rId3" cstate="print">
            <a:lum contrast="6000"/>
          </a:blip>
          <a:srcRect/>
          <a:stretch>
            <a:fillRect/>
          </a:stretch>
        </p:blipFill>
        <p:spPr bwMode="auto">
          <a:xfrm>
            <a:off x="228600" y="1600200"/>
            <a:ext cx="8686800" cy="5257800"/>
          </a:xfrm>
          <a:prstGeom prst="rect">
            <a:avLst/>
          </a:prstGeom>
          <a:noFill/>
          <a:ln w="9525">
            <a:solidFill>
              <a:srgbClr val="663300"/>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 Cultural Achievements</a:t>
            </a:r>
            <a:endParaRPr lang="en-US" dirty="0"/>
          </a:p>
        </p:txBody>
      </p:sp>
      <p:sp>
        <p:nvSpPr>
          <p:cNvPr id="3" name="Content Placeholder 2"/>
          <p:cNvSpPr>
            <a:spLocks noGrp="1"/>
          </p:cNvSpPr>
          <p:nvPr>
            <p:ph idx="1"/>
          </p:nvPr>
        </p:nvSpPr>
        <p:spPr>
          <a:xfrm>
            <a:off x="381000" y="1143000"/>
            <a:ext cx="3200400" cy="4525963"/>
          </a:xfrm>
        </p:spPr>
        <p:txBody>
          <a:bodyPr/>
          <a:lstStyle/>
          <a:p>
            <a:r>
              <a:rPr lang="en-US" sz="2000" dirty="0" smtClean="0"/>
              <a:t>Beautiful pottery and cloth were produced in specialized workshops</a:t>
            </a:r>
          </a:p>
          <a:p>
            <a:r>
              <a:rPr lang="en-US" sz="2000" dirty="0" smtClean="0"/>
              <a:t>Metalworking among most advanced in Americas</a:t>
            </a:r>
          </a:p>
          <a:p>
            <a:pPr lvl="1"/>
            <a:r>
              <a:rPr lang="en-US" sz="2000" dirty="0"/>
              <a:t>A</a:t>
            </a:r>
            <a:r>
              <a:rPr lang="en-US" sz="2000" dirty="0" smtClean="0"/>
              <a:t>rtisans </a:t>
            </a:r>
            <a:r>
              <a:rPr lang="en-US" sz="2000" dirty="0" smtClean="0"/>
              <a:t>worked gold and silver </a:t>
            </a:r>
          </a:p>
          <a:p>
            <a:pPr lvl="1"/>
            <a:r>
              <a:rPr lang="en-US" sz="2000" dirty="0" smtClean="0"/>
              <a:t>Used copper and some bronze for weapons and tools</a:t>
            </a:r>
          </a:p>
          <a:p>
            <a:r>
              <a:rPr lang="en-US" sz="2000" dirty="0" err="1" smtClean="0"/>
              <a:t>Quipu</a:t>
            </a:r>
            <a:r>
              <a:rPr lang="en-US" sz="2000" dirty="0" smtClean="0"/>
              <a:t> – took census and financial records</a:t>
            </a:r>
          </a:p>
          <a:p>
            <a:r>
              <a:rPr lang="en-US" sz="2000" dirty="0" smtClean="0"/>
              <a:t>Water </a:t>
            </a:r>
            <a:r>
              <a:rPr lang="en-US" sz="2000" dirty="0" smtClean="0"/>
              <a:t>management</a:t>
            </a:r>
          </a:p>
          <a:p>
            <a:r>
              <a:rPr lang="en-US" sz="2000" dirty="0" smtClean="0"/>
              <a:t>Extensive road system</a:t>
            </a:r>
            <a:endParaRPr lang="en-US" sz="2000" dirty="0" smtClean="0"/>
          </a:p>
          <a:p>
            <a:r>
              <a:rPr lang="en-US" sz="2000" dirty="0" smtClean="0"/>
              <a:t>Agricultural terraces</a:t>
            </a:r>
            <a:endParaRPr lang="en-US" sz="2000" dirty="0"/>
          </a:p>
        </p:txBody>
      </p:sp>
      <p:pic>
        <p:nvPicPr>
          <p:cNvPr id="4" name="Picture 3"/>
          <p:cNvPicPr>
            <a:picLocks noChangeAspect="1"/>
          </p:cNvPicPr>
          <p:nvPr/>
        </p:nvPicPr>
        <p:blipFill>
          <a:blip r:embed="rId2"/>
          <a:stretch>
            <a:fillRect/>
          </a:stretch>
        </p:blipFill>
        <p:spPr>
          <a:xfrm>
            <a:off x="3636818" y="1143000"/>
            <a:ext cx="2591025" cy="2859272"/>
          </a:xfrm>
          <a:prstGeom prst="rect">
            <a:avLst/>
          </a:prstGeom>
        </p:spPr>
      </p:pic>
      <p:pic>
        <p:nvPicPr>
          <p:cNvPr id="5" name="Picture 4"/>
          <p:cNvPicPr>
            <a:picLocks noChangeAspect="1"/>
          </p:cNvPicPr>
          <p:nvPr/>
        </p:nvPicPr>
        <p:blipFill>
          <a:blip r:embed="rId3"/>
          <a:stretch>
            <a:fillRect/>
          </a:stretch>
        </p:blipFill>
        <p:spPr>
          <a:xfrm>
            <a:off x="7050987" y="666031"/>
            <a:ext cx="1670449" cy="2676376"/>
          </a:xfrm>
          <a:prstGeom prst="rect">
            <a:avLst/>
          </a:prstGeom>
        </p:spPr>
      </p:pic>
      <p:pic>
        <p:nvPicPr>
          <p:cNvPr id="6" name="Picture 5"/>
          <p:cNvPicPr>
            <a:picLocks noChangeAspect="1"/>
          </p:cNvPicPr>
          <p:nvPr/>
        </p:nvPicPr>
        <p:blipFill>
          <a:blip r:embed="rId4"/>
          <a:stretch>
            <a:fillRect/>
          </a:stretch>
        </p:blipFill>
        <p:spPr>
          <a:xfrm>
            <a:off x="4332939" y="4123989"/>
            <a:ext cx="3553272" cy="2667192"/>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98307" name="Text Box 3"/>
          <p:cNvSpPr txBox="1">
            <a:spLocks noChangeArrowheads="1"/>
          </p:cNvSpPr>
          <p:nvPr/>
        </p:nvSpPr>
        <p:spPr bwMode="auto">
          <a:xfrm>
            <a:off x="0" y="228600"/>
            <a:ext cx="7696200" cy="2287588"/>
          </a:xfrm>
          <a:prstGeom prst="rect">
            <a:avLst/>
          </a:prstGeom>
          <a:noFill/>
          <a:ln w="12700">
            <a:noFill/>
            <a:miter lim="800000"/>
            <a:headEnd type="none" w="sm" len="sm"/>
            <a:tailEnd type="none" w="sm" len="sm"/>
          </a:ln>
          <a:effectLst/>
        </p:spPr>
        <p:txBody>
          <a:bodyPr>
            <a:spAutoFit/>
          </a:bodyPr>
          <a:lstStyle/>
          <a:p>
            <a:pPr algn="r">
              <a:spcBef>
                <a:spcPct val="50000"/>
              </a:spcBef>
              <a:defRPr/>
            </a:pPr>
            <a:r>
              <a:rPr lang="en-US" sz="4800" b="1">
                <a:solidFill>
                  <a:srgbClr val="663300"/>
                </a:solidFill>
                <a:effectLst>
                  <a:outerShdw blurRad="38100" dist="38100" dir="2700000" algn="tl">
                    <a:srgbClr val="000000"/>
                  </a:outerShdw>
                </a:effectLst>
                <a:latin typeface="Lansbury" pitchFamily="2" charset="0"/>
              </a:rPr>
              <a:t>Over 100 Different Types of Potatoes Cultivated </a:t>
            </a:r>
            <a:br>
              <a:rPr lang="en-US" sz="4800" b="1">
                <a:solidFill>
                  <a:srgbClr val="663300"/>
                </a:solidFill>
                <a:effectLst>
                  <a:outerShdw blurRad="38100" dist="38100" dir="2700000" algn="tl">
                    <a:srgbClr val="000000"/>
                  </a:outerShdw>
                </a:effectLst>
                <a:latin typeface="Lansbury" pitchFamily="2" charset="0"/>
              </a:rPr>
            </a:br>
            <a:r>
              <a:rPr lang="en-US" sz="4800" b="1">
                <a:solidFill>
                  <a:srgbClr val="663300"/>
                </a:solidFill>
                <a:effectLst>
                  <a:outerShdw blurRad="38100" dist="38100" dir="2700000" algn="tl">
                    <a:srgbClr val="000000"/>
                  </a:outerShdw>
                </a:effectLst>
                <a:latin typeface="Lansbury" pitchFamily="2" charset="0"/>
              </a:rPr>
              <a:t>by the Incans</a:t>
            </a:r>
          </a:p>
        </p:txBody>
      </p:sp>
      <p:pic>
        <p:nvPicPr>
          <p:cNvPr id="71684" name="Picture 5" descr="potatoes"/>
          <p:cNvPicPr>
            <a:picLocks noChangeAspect="1" noChangeArrowheads="1"/>
          </p:cNvPicPr>
          <p:nvPr/>
        </p:nvPicPr>
        <p:blipFill>
          <a:blip r:embed="rId3" cstate="print">
            <a:lum contrast="6000"/>
          </a:blip>
          <a:srcRect/>
          <a:stretch>
            <a:fillRect/>
          </a:stretch>
        </p:blipFill>
        <p:spPr bwMode="auto">
          <a:xfrm>
            <a:off x="0" y="1905000"/>
            <a:ext cx="4648200" cy="2659063"/>
          </a:xfrm>
          <a:prstGeom prst="rect">
            <a:avLst/>
          </a:prstGeom>
          <a:noFill/>
          <a:ln w="9525">
            <a:solidFill>
              <a:srgbClr val="663300"/>
            </a:solidFill>
            <a:miter lim="800000"/>
            <a:headEnd/>
            <a:tailEnd/>
          </a:ln>
        </p:spPr>
      </p:pic>
      <p:pic>
        <p:nvPicPr>
          <p:cNvPr id="71685" name="Picture 6" descr="ulluco"/>
          <p:cNvPicPr>
            <a:picLocks noChangeAspect="1" noChangeArrowheads="1"/>
          </p:cNvPicPr>
          <p:nvPr/>
        </p:nvPicPr>
        <p:blipFill>
          <a:blip r:embed="rId4" cstate="print">
            <a:lum contrast="6000"/>
          </a:blip>
          <a:srcRect/>
          <a:stretch>
            <a:fillRect/>
          </a:stretch>
        </p:blipFill>
        <p:spPr bwMode="auto">
          <a:xfrm>
            <a:off x="4267200" y="4259263"/>
            <a:ext cx="4572000" cy="259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9" descr="dot_clear"/>
          <p:cNvPicPr>
            <a:picLocks noChangeAspect="1" noChangeArrowheads="1"/>
          </p:cNvPicPr>
          <p:nvPr/>
        </p:nvPicPr>
        <p:blipFill>
          <a:blip r:embed="rId2"/>
          <a:srcRect/>
          <a:stretch>
            <a:fillRect/>
          </a:stretch>
        </p:blipFill>
        <p:spPr bwMode="auto">
          <a:xfrm>
            <a:off x="-844550" y="1476375"/>
            <a:ext cx="381000" cy="9525"/>
          </a:xfrm>
          <a:prstGeom prst="rect">
            <a:avLst/>
          </a:prstGeom>
          <a:noFill/>
          <a:ln w="9525">
            <a:noFill/>
            <a:miter lim="800000"/>
            <a:headEnd/>
            <a:tailEnd/>
          </a:ln>
        </p:spPr>
      </p:pic>
      <p:sp>
        <p:nvSpPr>
          <p:cNvPr id="77834" name="Text Box 10"/>
          <p:cNvSpPr txBox="1">
            <a:spLocks noChangeArrowheads="1"/>
          </p:cNvSpPr>
          <p:nvPr/>
        </p:nvSpPr>
        <p:spPr bwMode="auto">
          <a:xfrm>
            <a:off x="457200" y="76200"/>
            <a:ext cx="6629400" cy="914400"/>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5400" b="1">
                <a:solidFill>
                  <a:srgbClr val="663300"/>
                </a:solidFill>
                <a:effectLst>
                  <a:outerShdw blurRad="38100" dist="38100" dir="2700000" algn="tl">
                    <a:srgbClr val="000000"/>
                  </a:outerShdw>
                </a:effectLst>
                <a:latin typeface="Lansbury" pitchFamily="2" charset="0"/>
              </a:rPr>
              <a:t>Machu Picchu</a:t>
            </a:r>
          </a:p>
        </p:txBody>
      </p:sp>
      <p:pic>
        <p:nvPicPr>
          <p:cNvPr id="67588" name="Picture 13" descr="Machu Picchu-1"/>
          <p:cNvPicPr>
            <a:picLocks noChangeAspect="1" noChangeArrowheads="1"/>
          </p:cNvPicPr>
          <p:nvPr/>
        </p:nvPicPr>
        <p:blipFill>
          <a:blip r:embed="rId3" cstate="print">
            <a:lum contrast="6000"/>
          </a:blip>
          <a:srcRect/>
          <a:stretch>
            <a:fillRect/>
          </a:stretch>
        </p:blipFill>
        <p:spPr bwMode="auto">
          <a:xfrm>
            <a:off x="228600" y="1047750"/>
            <a:ext cx="7239000" cy="5429250"/>
          </a:xfrm>
          <a:prstGeom prst="rect">
            <a:avLst/>
          </a:prstGeom>
          <a:noFill/>
          <a:ln w="9525">
            <a:solidFill>
              <a:srgbClr val="663300"/>
            </a:solid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bwMode="auto">
          <a:xfrm>
            <a:off x="152400" y="-21125"/>
            <a:ext cx="8229600" cy="4572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t>Comparing Inca vs. Aztec</a:t>
            </a:r>
          </a:p>
        </p:txBody>
      </p:sp>
      <p:sp>
        <p:nvSpPr>
          <p:cNvPr id="74755" name="Content Placeholder 2"/>
          <p:cNvSpPr>
            <a:spLocks noGrp="1"/>
          </p:cNvSpPr>
          <p:nvPr>
            <p:ph idx="1"/>
          </p:nvPr>
        </p:nvSpPr>
        <p:spPr bwMode="auto">
          <a:xfrm>
            <a:off x="-381000" y="685800"/>
            <a:ext cx="8991600" cy="5257800"/>
          </a:xfrm>
          <a:noFill/>
          <a:ln>
            <a:miter lim="800000"/>
            <a:headEnd/>
            <a:tailEnd/>
          </a:ln>
        </p:spPr>
        <p:txBody>
          <a:bodyPr vert="horz" wrap="square" lIns="91440" tIns="45720" rIns="91440" bIns="45720" numCol="1" anchor="t" anchorCtr="0" compatLnSpc="1">
            <a:prstTxWarp prst="textNoShape">
              <a:avLst/>
            </a:prstTxWarp>
          </a:bodyPr>
          <a:lstStyle/>
          <a:p>
            <a:pPr lvl="1"/>
            <a:r>
              <a:rPr lang="en-US" sz="1800" dirty="0" smtClean="0"/>
              <a:t>Both the Incas and the Aztecs </a:t>
            </a:r>
          </a:p>
          <a:p>
            <a:pPr lvl="2"/>
            <a:r>
              <a:rPr lang="en-US" sz="1800" dirty="0" smtClean="0"/>
              <a:t>represented the imperial stage of political development</a:t>
            </a:r>
            <a:endParaRPr lang="en-US" sz="1800" dirty="0"/>
          </a:p>
          <a:p>
            <a:pPr lvl="2"/>
            <a:r>
              <a:rPr lang="en-US" sz="1800" dirty="0" smtClean="0"/>
              <a:t>Tribute states</a:t>
            </a:r>
          </a:p>
          <a:p>
            <a:pPr lvl="2"/>
            <a:r>
              <a:rPr lang="en-US" sz="1800" dirty="0" smtClean="0"/>
              <a:t>intensive agricultural systems (</a:t>
            </a:r>
            <a:r>
              <a:rPr lang="en-US" sz="1800" dirty="0" err="1" smtClean="0"/>
              <a:t>chinampas</a:t>
            </a:r>
            <a:r>
              <a:rPr lang="en-US" sz="1800" dirty="0" smtClean="0"/>
              <a:t>, terrace farming)</a:t>
            </a:r>
          </a:p>
          <a:p>
            <a:pPr lvl="2"/>
            <a:r>
              <a:rPr lang="en-US" sz="1800" dirty="0" smtClean="0"/>
              <a:t>the nobility served as the administrative bureaucracy</a:t>
            </a:r>
          </a:p>
          <a:p>
            <a:pPr lvl="2"/>
            <a:r>
              <a:rPr lang="en-US" sz="1800" dirty="0" smtClean="0"/>
              <a:t>allowed the continued existence of local governments subject to the payment of tribute</a:t>
            </a:r>
          </a:p>
          <a:p>
            <a:pPr lvl="2"/>
            <a:r>
              <a:rPr lang="en-US" sz="1800" dirty="0" smtClean="0"/>
              <a:t>Religion (sun God)</a:t>
            </a:r>
          </a:p>
          <a:p>
            <a:pPr lvl="2"/>
            <a:r>
              <a:rPr lang="en-US" sz="1800" dirty="0" smtClean="0"/>
              <a:t>Social structure (supreme ruler, nobles)</a:t>
            </a:r>
          </a:p>
          <a:p>
            <a:pPr lvl="2"/>
            <a:r>
              <a:rPr lang="en-US" sz="1800" dirty="0" smtClean="0"/>
              <a:t>Technological skill</a:t>
            </a:r>
          </a:p>
          <a:p>
            <a:pPr lvl="2"/>
            <a:r>
              <a:rPr lang="en-US" sz="1800" dirty="0" smtClean="0"/>
              <a:t>Elaborate culture</a:t>
            </a:r>
          </a:p>
          <a:p>
            <a:pPr lvl="2"/>
            <a:r>
              <a:rPr lang="en-US" sz="1800" dirty="0" smtClean="0"/>
              <a:t>Large cities (urban centers)</a:t>
            </a:r>
          </a:p>
          <a:p>
            <a:pPr lvl="2"/>
            <a:r>
              <a:rPr lang="en-US" sz="1800" dirty="0" smtClean="0"/>
              <a:t>Built on traditions on predecessors</a:t>
            </a:r>
          </a:p>
          <a:p>
            <a:pPr lvl="1"/>
            <a:r>
              <a:rPr lang="en-US" sz="1800" dirty="0" smtClean="0"/>
              <a:t>Differences</a:t>
            </a:r>
          </a:p>
          <a:p>
            <a:pPr lvl="2"/>
            <a:r>
              <a:rPr lang="en-US" sz="1800" dirty="0" smtClean="0"/>
              <a:t>Aztecs – developed market, merchants; Incas – undeveloped market, lacked merchants</a:t>
            </a:r>
          </a:p>
          <a:p>
            <a:pPr lvl="2"/>
            <a:r>
              <a:rPr lang="en-US" sz="1800" dirty="0" smtClean="0"/>
              <a:t>Aztecs – leave local cultures alone as long as they paid tribute; Incas – included local cultures into Empire</a:t>
            </a:r>
          </a:p>
          <a:p>
            <a:pPr lvl="2"/>
            <a:r>
              <a:rPr lang="en-US" sz="1800" dirty="0" smtClean="0"/>
              <a:t>Aztecs – writing system; Incas – lack writing system (</a:t>
            </a:r>
            <a:r>
              <a:rPr lang="en-US" sz="1800" dirty="0" err="1" smtClean="0"/>
              <a:t>quipu</a:t>
            </a:r>
            <a:r>
              <a:rPr lang="en-US" sz="1800" dirty="0" smtClean="0"/>
              <a:t> – recordkeeping)</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Destruction of the Inca</a:t>
            </a:r>
          </a:p>
        </p:txBody>
      </p:sp>
      <p:sp>
        <p:nvSpPr>
          <p:cNvPr id="75779" name="Content Placeholder 2"/>
          <p:cNvSpPr>
            <a:spLocks noGrp="1"/>
          </p:cNvSpPr>
          <p:nvPr>
            <p:ph idx="1"/>
          </p:nvPr>
        </p:nvSpPr>
        <p:spPr bwMode="auto">
          <a:xfrm>
            <a:off x="152400" y="1219200"/>
            <a:ext cx="6705600" cy="4525963"/>
          </a:xfrm>
          <a:noFill/>
          <a:ln>
            <a:miter lim="800000"/>
            <a:headEnd/>
            <a:tailEnd/>
          </a:ln>
        </p:spPr>
        <p:txBody>
          <a:bodyPr vert="horz" wrap="square" lIns="91440" tIns="45720" rIns="91440" bIns="45720" numCol="1" anchor="t" anchorCtr="0" compatLnSpc="1">
            <a:prstTxWarp prst="textNoShape">
              <a:avLst/>
            </a:prstTxWarp>
          </a:bodyPr>
          <a:lstStyle/>
          <a:p>
            <a:r>
              <a:rPr lang="en-US" smtClean="0"/>
              <a:t>1531 Francisco Pizarro landed in S. America and brought steel weapons, gunpowder and horses</a:t>
            </a:r>
          </a:p>
          <a:p>
            <a:pPr lvl="1"/>
            <a:r>
              <a:rPr lang="en-US" smtClean="0"/>
              <a:t>The Inca had seen NONE of these</a:t>
            </a:r>
          </a:p>
          <a:p>
            <a:pPr>
              <a:buFont typeface="Wingdings" pitchFamily="2" charset="2"/>
              <a:buNone/>
            </a:pPr>
            <a:endParaRPr lang="en-US" smtClean="0"/>
          </a:p>
          <a:p>
            <a:r>
              <a:rPr lang="en-US" smtClean="0"/>
              <a:t>Experienced an epidemic of smallpox  and like the Aztecs died of disease</a:t>
            </a:r>
          </a:p>
        </p:txBody>
      </p:sp>
      <p:pic>
        <p:nvPicPr>
          <p:cNvPr id="75780" name="Picture 2" descr="http://t1.gstatic.com/images?q=tbn:ANd9GcRh2I0KYelmGqt0oaJiP7q-jI_GLDSikTWk0lduBqZOrgNNexBU:www.francisco-pizarro.com/images/retrato.jpg"/>
          <p:cNvPicPr>
            <a:picLocks noChangeAspect="1" noChangeArrowheads="1"/>
          </p:cNvPicPr>
          <p:nvPr/>
        </p:nvPicPr>
        <p:blipFill>
          <a:blip r:embed="rId2" cstate="print"/>
          <a:srcRect/>
          <a:stretch>
            <a:fillRect/>
          </a:stretch>
        </p:blipFill>
        <p:spPr bwMode="auto">
          <a:xfrm>
            <a:off x="7000875" y="3886200"/>
            <a:ext cx="2143125" cy="2143125"/>
          </a:xfrm>
          <a:prstGeom prst="rect">
            <a:avLst/>
          </a:prstGeom>
          <a:noFill/>
          <a:ln w="9525">
            <a:noFill/>
            <a:miter lim="800000"/>
            <a:headEnd/>
            <a:tailEnd/>
          </a:ln>
        </p:spPr>
      </p:pic>
      <p:sp>
        <p:nvSpPr>
          <p:cNvPr id="75781" name="TextBox 4"/>
          <p:cNvSpPr txBox="1">
            <a:spLocks noChangeArrowheads="1"/>
          </p:cNvSpPr>
          <p:nvPr/>
        </p:nvSpPr>
        <p:spPr bwMode="auto">
          <a:xfrm>
            <a:off x="7010400" y="6248400"/>
            <a:ext cx="2133600" cy="369888"/>
          </a:xfrm>
          <a:prstGeom prst="rect">
            <a:avLst/>
          </a:prstGeom>
          <a:noFill/>
          <a:ln w="9525">
            <a:noFill/>
            <a:miter lim="800000"/>
            <a:headEnd/>
            <a:tailEnd/>
          </a:ln>
        </p:spPr>
        <p:txBody>
          <a:bodyPr>
            <a:spAutoFit/>
          </a:bodyPr>
          <a:lstStyle/>
          <a:p>
            <a:r>
              <a:rPr lang="en-US" sz="1800"/>
              <a:t>Francisco Pizarro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Toltec Heritage</a:t>
            </a:r>
            <a:endParaRPr lang="en-US" dirty="0"/>
          </a:p>
        </p:txBody>
      </p:sp>
      <p:sp>
        <p:nvSpPr>
          <p:cNvPr id="3" name="Content Placeholder 2"/>
          <p:cNvSpPr>
            <a:spLocks noGrp="1"/>
          </p:cNvSpPr>
          <p:nvPr>
            <p:ph idx="1"/>
          </p:nvPr>
        </p:nvSpPr>
        <p:spPr>
          <a:xfrm>
            <a:off x="-26894" y="1143000"/>
            <a:ext cx="5360894" cy="4525963"/>
          </a:xfrm>
        </p:spPr>
        <p:txBody>
          <a:bodyPr/>
          <a:lstStyle/>
          <a:p>
            <a:r>
              <a:rPr lang="en-US" sz="2200" dirty="0" err="1" smtClean="0"/>
              <a:t>Topiltzin</a:t>
            </a:r>
            <a:endParaRPr lang="en-US" sz="2200" dirty="0" smtClean="0"/>
          </a:p>
          <a:p>
            <a:pPr lvl="1"/>
            <a:r>
              <a:rPr lang="en-US" sz="2200" dirty="0" smtClean="0"/>
              <a:t>Toltec leader and apparently a priest dedicated to the god Quetzalcoatl (the Feathered Serpent)</a:t>
            </a:r>
          </a:p>
          <a:p>
            <a:pPr lvl="1"/>
            <a:r>
              <a:rPr lang="en-US" sz="2200" dirty="0" smtClean="0"/>
              <a:t>Confused with the god himself</a:t>
            </a:r>
          </a:p>
          <a:p>
            <a:pPr lvl="1"/>
            <a:r>
              <a:rPr lang="en-US" sz="2200" dirty="0" smtClean="0"/>
              <a:t>Involved in a struggle for priestly or political power with another group</a:t>
            </a:r>
          </a:p>
          <a:p>
            <a:pPr lvl="1"/>
            <a:r>
              <a:rPr lang="en-US" sz="2200" dirty="0" smtClean="0"/>
              <a:t>He and his followers went into exile, promising to return to claim his throne</a:t>
            </a:r>
          </a:p>
          <a:p>
            <a:pPr lvl="2"/>
            <a:r>
              <a:rPr lang="en-US" sz="2200" dirty="0" smtClean="0"/>
              <a:t>Sailed to Yucatan</a:t>
            </a:r>
          </a:p>
          <a:p>
            <a:pPr lvl="1"/>
            <a:r>
              <a:rPr lang="en-US" sz="2200" dirty="0" smtClean="0"/>
              <a:t>Legend of </a:t>
            </a:r>
            <a:r>
              <a:rPr lang="en-US" sz="2200" dirty="0" err="1" smtClean="0"/>
              <a:t>Topiltzin</a:t>
            </a:r>
            <a:r>
              <a:rPr lang="en-US" sz="2200" dirty="0" smtClean="0"/>
              <a:t>-Quetzalcoatl</a:t>
            </a:r>
          </a:p>
          <a:p>
            <a:pPr lvl="2"/>
            <a:r>
              <a:rPr lang="en-US" sz="2200" dirty="0" smtClean="0"/>
              <a:t>Well known by Aztecs and may have influenced their response when the Europeans arrived</a:t>
            </a:r>
            <a:endParaRPr lang="en-US" sz="2200" dirty="0"/>
          </a:p>
        </p:txBody>
      </p:sp>
      <p:pic>
        <p:nvPicPr>
          <p:cNvPr id="4" name="Picture 3"/>
          <p:cNvPicPr>
            <a:picLocks noChangeAspect="1"/>
          </p:cNvPicPr>
          <p:nvPr/>
        </p:nvPicPr>
        <p:blipFill>
          <a:blip r:embed="rId2"/>
          <a:stretch>
            <a:fillRect/>
          </a:stretch>
        </p:blipFill>
        <p:spPr>
          <a:xfrm>
            <a:off x="5408892" y="2286000"/>
            <a:ext cx="3601757" cy="4255807"/>
          </a:xfrm>
          <a:prstGeom prst="rect">
            <a:avLst/>
          </a:prstGeom>
        </p:spPr>
      </p:pic>
    </p:spTree>
    <p:extLst>
      <p:ext uri="{BB962C8B-B14F-4D97-AF65-F5344CB8AC3E}">
        <p14:creationId xmlns:p14="http://schemas.microsoft.com/office/powerpoint/2010/main" val="3190433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76" y="152400"/>
            <a:ext cx="3321424" cy="4525963"/>
          </a:xfrm>
        </p:spPr>
        <p:txBody>
          <a:bodyPr/>
          <a:lstStyle/>
          <a:p>
            <a:r>
              <a:rPr lang="en-US" sz="2000" dirty="0" smtClean="0"/>
              <a:t>The </a:t>
            </a:r>
            <a:r>
              <a:rPr lang="en-US" sz="2000" dirty="0" err="1" smtClean="0"/>
              <a:t>Toltecs</a:t>
            </a:r>
            <a:endParaRPr lang="en-US" sz="2000" dirty="0" smtClean="0"/>
          </a:p>
          <a:p>
            <a:pPr lvl="1"/>
            <a:r>
              <a:rPr lang="en-US" sz="2000" dirty="0" smtClean="0"/>
              <a:t>Created an empire that extended over much of central Mexico</a:t>
            </a:r>
          </a:p>
          <a:p>
            <a:pPr lvl="1"/>
            <a:r>
              <a:rPr lang="en-US" sz="2000" dirty="0" smtClean="0"/>
              <a:t>Capital – Tula</a:t>
            </a:r>
          </a:p>
          <a:p>
            <a:pPr lvl="1"/>
            <a:r>
              <a:rPr lang="en-US" sz="2000" dirty="0" smtClean="0"/>
              <a:t>1000 C.E. – </a:t>
            </a:r>
            <a:r>
              <a:rPr lang="en-US" sz="2000" dirty="0" err="1" smtClean="0"/>
              <a:t>Chichen</a:t>
            </a:r>
            <a:r>
              <a:rPr lang="en-US" sz="2000" dirty="0" smtClean="0"/>
              <a:t> Itza in Yucatan conquered by Toltec warriors</a:t>
            </a:r>
          </a:p>
          <a:p>
            <a:pPr lvl="2"/>
            <a:r>
              <a:rPr lang="en-US" sz="2000" dirty="0" smtClean="0"/>
              <a:t>Ruled for a long time by central Mexican dynasties or by Maya rulers under Toltec influence</a:t>
            </a:r>
          </a:p>
          <a:p>
            <a:pPr lvl="1"/>
            <a:r>
              <a:rPr lang="en-US" sz="2000" dirty="0" smtClean="0"/>
              <a:t>1150 – Toltec Empire collapse</a:t>
            </a:r>
          </a:p>
          <a:p>
            <a:pPr lvl="2"/>
            <a:r>
              <a:rPr lang="en-US" sz="2000" dirty="0" smtClean="0"/>
              <a:t>Destroyed by nomadic invaders from the north</a:t>
            </a:r>
            <a:endParaRPr lang="en-US" sz="2000" dirty="0"/>
          </a:p>
        </p:txBody>
      </p:sp>
      <p:pic>
        <p:nvPicPr>
          <p:cNvPr id="5" name="Picture 4"/>
          <p:cNvPicPr>
            <a:picLocks noChangeAspect="1"/>
          </p:cNvPicPr>
          <p:nvPr/>
        </p:nvPicPr>
        <p:blipFill>
          <a:blip r:embed="rId2"/>
          <a:stretch>
            <a:fillRect/>
          </a:stretch>
        </p:blipFill>
        <p:spPr>
          <a:xfrm>
            <a:off x="3581400" y="1752600"/>
            <a:ext cx="5414375" cy="4343400"/>
          </a:xfrm>
          <a:prstGeom prst="rect">
            <a:avLst/>
          </a:prstGeom>
        </p:spPr>
      </p:pic>
    </p:spTree>
    <p:extLst>
      <p:ext uri="{BB962C8B-B14F-4D97-AF65-F5344CB8AC3E}">
        <p14:creationId xmlns:p14="http://schemas.microsoft.com/office/powerpoint/2010/main" val="39591870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map27"/>
          <p:cNvPicPr>
            <a:picLocks noChangeAspect="1" noChangeArrowheads="1"/>
          </p:cNvPicPr>
          <p:nvPr/>
        </p:nvPicPr>
        <p:blipFill>
          <a:blip r:embed="rId2" cstate="print"/>
          <a:srcRect b="3307"/>
          <a:stretch>
            <a:fillRect/>
          </a:stretch>
        </p:blipFill>
        <p:spPr bwMode="auto">
          <a:xfrm>
            <a:off x="152400" y="1295400"/>
            <a:ext cx="7391400" cy="5105400"/>
          </a:xfrm>
          <a:prstGeom prst="rect">
            <a:avLst/>
          </a:prstGeom>
          <a:noFill/>
          <a:ln w="9525">
            <a:solidFill>
              <a:schemeClr val="tx1"/>
            </a:solidFill>
            <a:miter lim="800000"/>
            <a:headEnd/>
            <a:tailEnd/>
          </a:ln>
        </p:spPr>
      </p:pic>
      <p:sp>
        <p:nvSpPr>
          <p:cNvPr id="68620" name="Text Box 12"/>
          <p:cNvSpPr txBox="1">
            <a:spLocks noChangeArrowheads="1"/>
          </p:cNvSpPr>
          <p:nvPr/>
        </p:nvSpPr>
        <p:spPr bwMode="auto">
          <a:xfrm>
            <a:off x="914400" y="288925"/>
            <a:ext cx="6019800" cy="823913"/>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800" b="1">
                <a:solidFill>
                  <a:srgbClr val="663300"/>
                </a:solidFill>
                <a:effectLst>
                  <a:outerShdw blurRad="38100" dist="38100" dir="2700000" algn="tl">
                    <a:srgbClr val="000000"/>
                  </a:outerShdw>
                </a:effectLst>
                <a:latin typeface="Lansbury" pitchFamily="2" charset="0"/>
              </a:rPr>
              <a:t>Lands of the Mayans</a:t>
            </a:r>
          </a:p>
        </p:txBody>
      </p:sp>
      <p:sp>
        <p:nvSpPr>
          <p:cNvPr id="68621" name="Text Box 13"/>
          <p:cNvSpPr txBox="1">
            <a:spLocks noChangeArrowheads="1"/>
          </p:cNvSpPr>
          <p:nvPr/>
        </p:nvSpPr>
        <p:spPr bwMode="auto">
          <a:xfrm>
            <a:off x="5562600" y="2743200"/>
            <a:ext cx="2057400" cy="822325"/>
          </a:xfrm>
          <a:prstGeom prst="rect">
            <a:avLst/>
          </a:prstGeom>
          <a:noFill/>
          <a:ln w="12700">
            <a:noFill/>
            <a:miter lim="800000"/>
            <a:headEnd type="none" w="sm" len="sm"/>
            <a:tailEnd type="none" w="sm" len="sm"/>
          </a:ln>
          <a:effectLst>
            <a:outerShdw dist="45791" dir="3378596" algn="ctr" rotWithShape="0">
              <a:schemeClr val="tx1"/>
            </a:outerShdw>
          </a:effectLst>
        </p:spPr>
        <p:txBody>
          <a:bodyPr>
            <a:spAutoFit/>
          </a:bodyPr>
          <a:lstStyle/>
          <a:p>
            <a:pPr algn="ctr">
              <a:spcBef>
                <a:spcPct val="50000"/>
              </a:spcBef>
              <a:defRPr/>
            </a:pPr>
            <a:r>
              <a:rPr lang="en-US" b="1">
                <a:solidFill>
                  <a:schemeClr val="bg2"/>
                </a:solidFill>
                <a:effectLst>
                  <a:outerShdw blurRad="38100" dist="38100" dir="2700000" algn="tl">
                    <a:srgbClr val="000000"/>
                  </a:outerShdw>
                </a:effectLst>
                <a:latin typeface="Comic Sans MS" pitchFamily="66" charset="0"/>
              </a:rPr>
              <a:t>The Yucatan Peninsula</a:t>
            </a:r>
          </a:p>
        </p:txBody>
      </p:sp>
      <p:sp>
        <p:nvSpPr>
          <p:cNvPr id="10245" name="Line 14"/>
          <p:cNvSpPr>
            <a:spLocks noChangeShapeType="1"/>
          </p:cNvSpPr>
          <p:nvPr/>
        </p:nvSpPr>
        <p:spPr bwMode="auto">
          <a:xfrm flipH="1" flipV="1">
            <a:off x="5257800" y="2971800"/>
            <a:ext cx="609600" cy="304800"/>
          </a:xfrm>
          <a:prstGeom prst="line">
            <a:avLst/>
          </a:prstGeom>
          <a:noFill/>
          <a:ln w="28575">
            <a:solidFill>
              <a:schemeClr val="bg2"/>
            </a:solidFill>
            <a:round/>
            <a:headEnd type="none" w="sm" len="sm"/>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unny Days">
  <a:themeElements>
    <a:clrScheme name="Sunny Days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fontScheme name="Sunny Days">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Sunny Days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Sunny Days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Sunny Days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Sunny Days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Sunny Days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Office\Templates\Design Templates 97\Sunny Days.pot</Template>
  <TotalTime>7546</TotalTime>
  <Words>2583</Words>
  <Application>Microsoft Office PowerPoint</Application>
  <PresentationFormat>On-screen Show (4:3)</PresentationFormat>
  <Paragraphs>353</Paragraphs>
  <Slides>66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Wingdings</vt:lpstr>
      <vt:lpstr>Times New Roman</vt:lpstr>
      <vt:lpstr>Bauhaus 93</vt:lpstr>
      <vt:lpstr>Comic Sans MS</vt:lpstr>
      <vt:lpstr>Lansbury</vt:lpstr>
      <vt:lpstr>Arial</vt:lpstr>
      <vt:lpstr>Sunny Days</vt:lpstr>
      <vt:lpstr>PowerPoint Presentation</vt:lpstr>
      <vt:lpstr>PowerPoint Presentation</vt:lpstr>
      <vt:lpstr>Introduction</vt:lpstr>
      <vt:lpstr>The Olmec (1200 BCE – 200 CE)</vt:lpstr>
      <vt:lpstr>Postclassic Mesoamerica 1000-1500 C.E.</vt:lpstr>
      <vt:lpstr>The Toltecs (968-1150)</vt:lpstr>
      <vt:lpstr>Toltec Heritage</vt:lpstr>
      <vt:lpstr>PowerPoint Presentation</vt:lpstr>
      <vt:lpstr>PowerPoint Presentation</vt:lpstr>
      <vt:lpstr>The Maya</vt:lpstr>
      <vt:lpstr>PowerPoint Presentation</vt:lpstr>
      <vt:lpstr>PowerPoint Presentation</vt:lpstr>
      <vt:lpstr>Maya – Political &amp; Social Structure</vt:lpstr>
      <vt:lpstr>PowerPoint Presentation</vt:lpstr>
      <vt:lpstr>PowerPoint Presentation</vt:lpstr>
      <vt:lpstr>Maya - Writings</vt:lpstr>
      <vt:lpstr>PowerPoint Presentation</vt:lpstr>
      <vt:lpstr>Maya - Calendar</vt:lpstr>
      <vt:lpstr>PowerPoint Presentation</vt:lpstr>
      <vt:lpstr>PowerPoint Presentation</vt:lpstr>
      <vt:lpstr>PowerPoint Presentation</vt:lpstr>
      <vt:lpstr>Aztec Rise to Power</vt:lpstr>
      <vt:lpstr>PowerPoint Presentation</vt:lpstr>
      <vt:lpstr>PowerPoint Presentation</vt:lpstr>
      <vt:lpstr>Aztec – Social Contract</vt:lpstr>
      <vt:lpstr>PowerPoint Presentation</vt:lpstr>
      <vt:lpstr>Religion and the Ideology of Conquest</vt:lpstr>
      <vt:lpstr>PowerPoint Presentation</vt:lpstr>
      <vt:lpstr>PowerPoint Presentation</vt:lpstr>
      <vt:lpstr>PowerPoint Presentation</vt:lpstr>
      <vt:lpstr>PowerPoint Presentation</vt:lpstr>
      <vt:lpstr>Tenochtitlan: The Foundation of Heaven</vt:lpstr>
      <vt:lpstr>PowerPoint Presentation</vt:lpstr>
      <vt:lpstr>Feeding the People</vt:lpstr>
      <vt:lpstr>PowerPoint Presentation</vt:lpstr>
      <vt:lpstr>Widening Social Gulf</vt:lpstr>
      <vt:lpstr>PowerPoint Presentation</vt:lpstr>
      <vt:lpstr>PowerPoint Presentation</vt:lpstr>
      <vt:lpstr>PowerPoint Presentation</vt:lpstr>
      <vt:lpstr>PowerPoint Presentation</vt:lpstr>
      <vt:lpstr>PowerPoint Presentation</vt:lpstr>
      <vt:lpstr>Overcoming Technological Constraints</vt:lpstr>
      <vt:lpstr>PowerPoint Presentation</vt:lpstr>
      <vt:lpstr>A Tribute Empire</vt:lpstr>
      <vt:lpstr>PowerPoint Presentation</vt:lpstr>
      <vt:lpstr>Destruction of the Aztecs</vt:lpstr>
      <vt:lpstr>Montezuma 1466-1520</vt:lpstr>
      <vt:lpstr>PowerPoint Presentation</vt:lpstr>
      <vt:lpstr>World of the Incas</vt:lpstr>
      <vt:lpstr>PowerPoint Presentation</vt:lpstr>
      <vt:lpstr>Inca Rise to Power</vt:lpstr>
      <vt:lpstr>Conquest and Religion</vt:lpstr>
      <vt:lpstr>PowerPoint Presentation</vt:lpstr>
      <vt:lpstr>PowerPoint Presentation</vt:lpstr>
      <vt:lpstr>Techniques of Inca Imperial Rule</vt:lpstr>
      <vt:lpstr>PowerPoint Presentation</vt:lpstr>
      <vt:lpstr>PowerPoint Presentation</vt:lpstr>
      <vt:lpstr>PowerPoint Presentation</vt:lpstr>
      <vt:lpstr>PowerPoint Presentation</vt:lpstr>
      <vt:lpstr>PowerPoint Presentation</vt:lpstr>
      <vt:lpstr>PowerPoint Presentation</vt:lpstr>
      <vt:lpstr>Inca Cultural Achievements</vt:lpstr>
      <vt:lpstr>PowerPoint Presentation</vt:lpstr>
      <vt:lpstr>PowerPoint Presentation</vt:lpstr>
      <vt:lpstr>Comparing Inca vs. Aztec</vt:lpstr>
      <vt:lpstr>Destruction of the Inca</vt:lpstr>
    </vt:vector>
  </TitlesOfParts>
  <Company>Horace Greekey 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Pre-Columbian Civilizations in the Americas</dc:title>
  <dc:creator>Susan M. Pojer</dc:creator>
  <cp:lastModifiedBy>Jordan Meiners</cp:lastModifiedBy>
  <cp:revision>256</cp:revision>
  <dcterms:created xsi:type="dcterms:W3CDTF">2002-01-28T18:30:51Z</dcterms:created>
  <dcterms:modified xsi:type="dcterms:W3CDTF">2015-02-09T02:05:52Z</dcterms:modified>
</cp:coreProperties>
</file>