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55"/>
  </p:notesMasterIdLst>
  <p:handoutMasterIdLst>
    <p:handoutMasterId r:id="rId56"/>
  </p:handoutMasterIdLst>
  <p:sldIdLst>
    <p:sldId id="256" r:id="rId2"/>
    <p:sldId id="258" r:id="rId3"/>
    <p:sldId id="265" r:id="rId4"/>
    <p:sldId id="310" r:id="rId5"/>
    <p:sldId id="335" r:id="rId6"/>
    <p:sldId id="259" r:id="rId7"/>
    <p:sldId id="266" r:id="rId8"/>
    <p:sldId id="267" r:id="rId9"/>
    <p:sldId id="260" r:id="rId10"/>
    <p:sldId id="340" r:id="rId11"/>
    <p:sldId id="270" r:id="rId12"/>
    <p:sldId id="271" r:id="rId13"/>
    <p:sldId id="336" r:id="rId14"/>
    <p:sldId id="337" r:id="rId15"/>
    <p:sldId id="273" r:id="rId16"/>
    <p:sldId id="311" r:id="rId17"/>
    <p:sldId id="278" r:id="rId18"/>
    <p:sldId id="279" r:id="rId19"/>
    <p:sldId id="330" r:id="rId20"/>
    <p:sldId id="341" r:id="rId21"/>
    <p:sldId id="284" r:id="rId22"/>
    <p:sldId id="312" r:id="rId23"/>
    <p:sldId id="281" r:id="rId24"/>
    <p:sldId id="285" r:id="rId25"/>
    <p:sldId id="313" r:id="rId26"/>
    <p:sldId id="287" r:id="rId27"/>
    <p:sldId id="342" r:id="rId28"/>
    <p:sldId id="314" r:id="rId29"/>
    <p:sldId id="338" r:id="rId30"/>
    <p:sldId id="288" r:id="rId31"/>
    <p:sldId id="290" r:id="rId32"/>
    <p:sldId id="339" r:id="rId33"/>
    <p:sldId id="299" r:id="rId34"/>
    <p:sldId id="316" r:id="rId35"/>
    <p:sldId id="317" r:id="rId36"/>
    <p:sldId id="318" r:id="rId37"/>
    <p:sldId id="319" r:id="rId38"/>
    <p:sldId id="320" r:id="rId39"/>
    <p:sldId id="300" r:id="rId40"/>
    <p:sldId id="321" r:id="rId41"/>
    <p:sldId id="322" r:id="rId42"/>
    <p:sldId id="282" r:id="rId43"/>
    <p:sldId id="298" r:id="rId44"/>
    <p:sldId id="323" r:id="rId45"/>
    <p:sldId id="301" r:id="rId46"/>
    <p:sldId id="302" r:id="rId47"/>
    <p:sldId id="303" r:id="rId48"/>
    <p:sldId id="324" r:id="rId49"/>
    <p:sldId id="307" r:id="rId50"/>
    <p:sldId id="325" r:id="rId51"/>
    <p:sldId id="326" r:id="rId52"/>
    <p:sldId id="327" r:id="rId53"/>
    <p:sldId id="308" r:id="rId54"/>
  </p:sldIdLst>
  <p:sldSz cx="9144000" cy="6858000" type="screen4x3"/>
  <p:notesSz cx="6858000" cy="92154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7" d="100"/>
          <a:sy n="107" d="100"/>
        </p:scale>
        <p:origin x="114" y="258"/>
      </p:cViewPr>
      <p:guideLst>
        <p:guide orient="horz" pos="2160"/>
        <p:guide pos="2880"/>
      </p:guideLst>
    </p:cSldViewPr>
  </p:slideViewPr>
  <p:notesTextViewPr>
    <p:cViewPr>
      <p:scale>
        <a:sx n="1" d="1"/>
        <a:sy n="1" d="1"/>
      </p:scale>
      <p:origin x="0" y="0"/>
    </p:cViewPr>
  </p:notesTextViewPr>
  <p:sorterViewPr>
    <p:cViewPr>
      <p:scale>
        <a:sx n="100" d="100"/>
        <a:sy n="100" d="100"/>
      </p:scale>
      <p:origin x="0" y="130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0772"/>
          </a:xfrm>
          <a:prstGeom prst="rect">
            <a:avLst/>
          </a:prstGeom>
        </p:spPr>
        <p:txBody>
          <a:bodyPr vert="horz" lIns="91835" tIns="45918" rIns="91835" bIns="45918"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0772"/>
          </a:xfrm>
          <a:prstGeom prst="rect">
            <a:avLst/>
          </a:prstGeom>
        </p:spPr>
        <p:txBody>
          <a:bodyPr vert="horz" lIns="91835" tIns="45918" rIns="91835" bIns="45918" rtlCol="0"/>
          <a:lstStyle>
            <a:lvl1pPr algn="r">
              <a:defRPr sz="1200"/>
            </a:lvl1pPr>
          </a:lstStyle>
          <a:p>
            <a:fld id="{5CC28F5B-3477-4A4C-9992-FA7F0DB5D7BA}" type="datetimeFigureOut">
              <a:rPr lang="en-US" smtClean="0"/>
              <a:t>2/27/2015</a:t>
            </a:fld>
            <a:endParaRPr lang="en-US"/>
          </a:p>
        </p:txBody>
      </p:sp>
      <p:sp>
        <p:nvSpPr>
          <p:cNvPr id="4" name="Footer Placeholder 3"/>
          <p:cNvSpPr>
            <a:spLocks noGrp="1"/>
          </p:cNvSpPr>
          <p:nvPr>
            <p:ph type="ftr" sz="quarter" idx="2"/>
          </p:nvPr>
        </p:nvSpPr>
        <p:spPr>
          <a:xfrm>
            <a:off x="0" y="8753067"/>
            <a:ext cx="2971800" cy="460772"/>
          </a:xfrm>
          <a:prstGeom prst="rect">
            <a:avLst/>
          </a:prstGeom>
        </p:spPr>
        <p:txBody>
          <a:bodyPr vert="horz" lIns="91835" tIns="45918" rIns="91835" bIns="45918"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753067"/>
            <a:ext cx="2971800" cy="460772"/>
          </a:xfrm>
          <a:prstGeom prst="rect">
            <a:avLst/>
          </a:prstGeom>
        </p:spPr>
        <p:txBody>
          <a:bodyPr vert="horz" lIns="91835" tIns="45918" rIns="91835" bIns="45918" rtlCol="0" anchor="b"/>
          <a:lstStyle>
            <a:lvl1pPr algn="r">
              <a:defRPr sz="1200"/>
            </a:lvl1pPr>
          </a:lstStyle>
          <a:p>
            <a:fld id="{02776D43-6FD6-4C9A-BB8D-27E8DD2E7CB9}" type="slidenum">
              <a:rPr lang="en-US" smtClean="0"/>
              <a:t>‹#›</a:t>
            </a:fld>
            <a:endParaRPr lang="en-US"/>
          </a:p>
        </p:txBody>
      </p:sp>
    </p:spTree>
    <p:extLst>
      <p:ext uri="{BB962C8B-B14F-4D97-AF65-F5344CB8AC3E}">
        <p14:creationId xmlns:p14="http://schemas.microsoft.com/office/powerpoint/2010/main" val="15304892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0772"/>
          </a:xfrm>
          <a:prstGeom prst="rect">
            <a:avLst/>
          </a:prstGeom>
        </p:spPr>
        <p:txBody>
          <a:bodyPr vert="horz" lIns="91835" tIns="45918" rIns="91835" bIns="45918" rtlCol="0"/>
          <a:lstStyle>
            <a:lvl1pPr algn="l">
              <a:defRPr sz="1200"/>
            </a:lvl1pPr>
          </a:lstStyle>
          <a:p>
            <a:endParaRPr lang="en-US"/>
          </a:p>
        </p:txBody>
      </p:sp>
      <p:sp>
        <p:nvSpPr>
          <p:cNvPr id="3" name="Date Placeholder 2"/>
          <p:cNvSpPr>
            <a:spLocks noGrp="1"/>
          </p:cNvSpPr>
          <p:nvPr>
            <p:ph type="dt" idx="1"/>
          </p:nvPr>
        </p:nvSpPr>
        <p:spPr>
          <a:xfrm>
            <a:off x="3884613" y="0"/>
            <a:ext cx="2971800" cy="460772"/>
          </a:xfrm>
          <a:prstGeom prst="rect">
            <a:avLst/>
          </a:prstGeom>
        </p:spPr>
        <p:txBody>
          <a:bodyPr vert="horz" lIns="91835" tIns="45918" rIns="91835" bIns="45918" rtlCol="0"/>
          <a:lstStyle>
            <a:lvl1pPr algn="r">
              <a:defRPr sz="1200"/>
            </a:lvl1pPr>
          </a:lstStyle>
          <a:p>
            <a:fld id="{63EF85B4-645F-4F62-9CF6-5B403F44EA7B}" type="datetimeFigureOut">
              <a:rPr lang="en-US" smtClean="0"/>
              <a:pPr/>
              <a:t>2/27/2015</a:t>
            </a:fld>
            <a:endParaRPr lang="en-US"/>
          </a:p>
        </p:txBody>
      </p:sp>
      <p:sp>
        <p:nvSpPr>
          <p:cNvPr id="4" name="Slide Image Placeholder 3"/>
          <p:cNvSpPr>
            <a:spLocks noGrp="1" noRot="1" noChangeAspect="1"/>
          </p:cNvSpPr>
          <p:nvPr>
            <p:ph type="sldImg" idx="2"/>
          </p:nvPr>
        </p:nvSpPr>
        <p:spPr>
          <a:xfrm>
            <a:off x="1125538" y="690563"/>
            <a:ext cx="4606925" cy="3455987"/>
          </a:xfrm>
          <a:prstGeom prst="rect">
            <a:avLst/>
          </a:prstGeom>
          <a:noFill/>
          <a:ln w="12700">
            <a:solidFill>
              <a:prstClr val="black"/>
            </a:solidFill>
          </a:ln>
        </p:spPr>
        <p:txBody>
          <a:bodyPr vert="horz" lIns="91835" tIns="45918" rIns="91835" bIns="45918" rtlCol="0" anchor="ctr"/>
          <a:lstStyle/>
          <a:p>
            <a:endParaRPr lang="en-US"/>
          </a:p>
        </p:txBody>
      </p:sp>
      <p:sp>
        <p:nvSpPr>
          <p:cNvPr id="5" name="Notes Placeholder 4"/>
          <p:cNvSpPr>
            <a:spLocks noGrp="1"/>
          </p:cNvSpPr>
          <p:nvPr>
            <p:ph type="body" sz="quarter" idx="3"/>
          </p:nvPr>
        </p:nvSpPr>
        <p:spPr>
          <a:xfrm>
            <a:off x="685800" y="4377333"/>
            <a:ext cx="5486400" cy="4146947"/>
          </a:xfrm>
          <a:prstGeom prst="rect">
            <a:avLst/>
          </a:prstGeom>
        </p:spPr>
        <p:txBody>
          <a:bodyPr vert="horz" lIns="91835" tIns="45918" rIns="91835" bIns="4591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53067"/>
            <a:ext cx="2971800" cy="460772"/>
          </a:xfrm>
          <a:prstGeom prst="rect">
            <a:avLst/>
          </a:prstGeom>
        </p:spPr>
        <p:txBody>
          <a:bodyPr vert="horz" lIns="91835" tIns="45918" rIns="91835" bIns="45918"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753067"/>
            <a:ext cx="2971800" cy="460772"/>
          </a:xfrm>
          <a:prstGeom prst="rect">
            <a:avLst/>
          </a:prstGeom>
        </p:spPr>
        <p:txBody>
          <a:bodyPr vert="horz" lIns="91835" tIns="45918" rIns="91835" bIns="45918" rtlCol="0" anchor="b"/>
          <a:lstStyle>
            <a:lvl1pPr algn="r">
              <a:defRPr sz="1200"/>
            </a:lvl1pPr>
          </a:lstStyle>
          <a:p>
            <a:fld id="{C1A05231-C387-41A9-A6D2-F6CBCCB9EADC}" type="slidenum">
              <a:rPr lang="en-US" smtClean="0"/>
              <a:pPr/>
              <a:t>‹#›</a:t>
            </a:fld>
            <a:endParaRPr lang="en-US"/>
          </a:p>
        </p:txBody>
      </p:sp>
    </p:spTree>
    <p:extLst>
      <p:ext uri="{BB962C8B-B14F-4D97-AF65-F5344CB8AC3E}">
        <p14:creationId xmlns:p14="http://schemas.microsoft.com/office/powerpoint/2010/main" val="2187271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6164" indent="-286986" eaLnBrk="0" hangingPunct="0">
              <a:defRPr>
                <a:solidFill>
                  <a:schemeClr val="tx1"/>
                </a:solidFill>
                <a:latin typeface="Arial" pitchFamily="34" charset="0"/>
              </a:defRPr>
            </a:lvl2pPr>
            <a:lvl3pPr marL="1147945" indent="-229589" eaLnBrk="0" hangingPunct="0">
              <a:defRPr>
                <a:solidFill>
                  <a:schemeClr val="tx1"/>
                </a:solidFill>
                <a:latin typeface="Arial" pitchFamily="34" charset="0"/>
              </a:defRPr>
            </a:lvl3pPr>
            <a:lvl4pPr marL="1607123" indent="-229589" eaLnBrk="0" hangingPunct="0">
              <a:defRPr>
                <a:solidFill>
                  <a:schemeClr val="tx1"/>
                </a:solidFill>
                <a:latin typeface="Arial" pitchFamily="34" charset="0"/>
              </a:defRPr>
            </a:lvl4pPr>
            <a:lvl5pPr marL="2066302" indent="-229589" eaLnBrk="0" hangingPunct="0">
              <a:defRPr>
                <a:solidFill>
                  <a:schemeClr val="tx1"/>
                </a:solidFill>
                <a:latin typeface="Arial" pitchFamily="34" charset="0"/>
              </a:defRPr>
            </a:lvl5pPr>
            <a:lvl6pPr marL="2525479" indent="-229589" eaLnBrk="0" fontAlgn="base" hangingPunct="0">
              <a:spcBef>
                <a:spcPct val="0"/>
              </a:spcBef>
              <a:spcAft>
                <a:spcPct val="0"/>
              </a:spcAft>
              <a:defRPr>
                <a:solidFill>
                  <a:schemeClr val="tx1"/>
                </a:solidFill>
                <a:latin typeface="Arial" pitchFamily="34" charset="0"/>
              </a:defRPr>
            </a:lvl6pPr>
            <a:lvl7pPr marL="2984657" indent="-229589" eaLnBrk="0" fontAlgn="base" hangingPunct="0">
              <a:spcBef>
                <a:spcPct val="0"/>
              </a:spcBef>
              <a:spcAft>
                <a:spcPct val="0"/>
              </a:spcAft>
              <a:defRPr>
                <a:solidFill>
                  <a:schemeClr val="tx1"/>
                </a:solidFill>
                <a:latin typeface="Arial" pitchFamily="34" charset="0"/>
              </a:defRPr>
            </a:lvl7pPr>
            <a:lvl8pPr marL="3443835" indent="-229589" eaLnBrk="0" fontAlgn="base" hangingPunct="0">
              <a:spcBef>
                <a:spcPct val="0"/>
              </a:spcBef>
              <a:spcAft>
                <a:spcPct val="0"/>
              </a:spcAft>
              <a:defRPr>
                <a:solidFill>
                  <a:schemeClr val="tx1"/>
                </a:solidFill>
                <a:latin typeface="Arial" pitchFamily="34" charset="0"/>
              </a:defRPr>
            </a:lvl8pPr>
            <a:lvl9pPr marL="3903013" indent="-229589" eaLnBrk="0" fontAlgn="base" hangingPunct="0">
              <a:spcBef>
                <a:spcPct val="0"/>
              </a:spcBef>
              <a:spcAft>
                <a:spcPct val="0"/>
              </a:spcAft>
              <a:defRPr>
                <a:solidFill>
                  <a:schemeClr val="tx1"/>
                </a:solidFill>
                <a:latin typeface="Arial" pitchFamily="34" charset="0"/>
              </a:defRPr>
            </a:lvl9pPr>
          </a:lstStyle>
          <a:p>
            <a:pPr eaLnBrk="1" hangingPunct="1"/>
            <a:fld id="{6431D6D5-9412-4DE4-BC0D-051852179BDB}" type="slidenum">
              <a:rPr lang="en-US" smtClean="0"/>
              <a:pPr eaLnBrk="1" hangingPunct="1"/>
              <a:t>3</a:t>
            </a:fld>
            <a:endParaRPr lang="en-US" smtClean="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1765327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6164" indent="-286986" eaLnBrk="0" hangingPunct="0">
              <a:defRPr>
                <a:solidFill>
                  <a:schemeClr val="tx1"/>
                </a:solidFill>
                <a:latin typeface="Arial" pitchFamily="34" charset="0"/>
              </a:defRPr>
            </a:lvl2pPr>
            <a:lvl3pPr marL="1147945" indent="-229589" eaLnBrk="0" hangingPunct="0">
              <a:defRPr>
                <a:solidFill>
                  <a:schemeClr val="tx1"/>
                </a:solidFill>
                <a:latin typeface="Arial" pitchFamily="34" charset="0"/>
              </a:defRPr>
            </a:lvl3pPr>
            <a:lvl4pPr marL="1607123" indent="-229589" eaLnBrk="0" hangingPunct="0">
              <a:defRPr>
                <a:solidFill>
                  <a:schemeClr val="tx1"/>
                </a:solidFill>
                <a:latin typeface="Arial" pitchFamily="34" charset="0"/>
              </a:defRPr>
            </a:lvl4pPr>
            <a:lvl5pPr marL="2066302" indent="-229589" eaLnBrk="0" hangingPunct="0">
              <a:defRPr>
                <a:solidFill>
                  <a:schemeClr val="tx1"/>
                </a:solidFill>
                <a:latin typeface="Arial" pitchFamily="34" charset="0"/>
              </a:defRPr>
            </a:lvl5pPr>
            <a:lvl6pPr marL="2525479" indent="-229589" eaLnBrk="0" fontAlgn="base" hangingPunct="0">
              <a:spcBef>
                <a:spcPct val="0"/>
              </a:spcBef>
              <a:spcAft>
                <a:spcPct val="0"/>
              </a:spcAft>
              <a:defRPr>
                <a:solidFill>
                  <a:schemeClr val="tx1"/>
                </a:solidFill>
                <a:latin typeface="Arial" pitchFamily="34" charset="0"/>
              </a:defRPr>
            </a:lvl6pPr>
            <a:lvl7pPr marL="2984657" indent="-229589" eaLnBrk="0" fontAlgn="base" hangingPunct="0">
              <a:spcBef>
                <a:spcPct val="0"/>
              </a:spcBef>
              <a:spcAft>
                <a:spcPct val="0"/>
              </a:spcAft>
              <a:defRPr>
                <a:solidFill>
                  <a:schemeClr val="tx1"/>
                </a:solidFill>
                <a:latin typeface="Arial" pitchFamily="34" charset="0"/>
              </a:defRPr>
            </a:lvl7pPr>
            <a:lvl8pPr marL="3443835" indent="-229589" eaLnBrk="0" fontAlgn="base" hangingPunct="0">
              <a:spcBef>
                <a:spcPct val="0"/>
              </a:spcBef>
              <a:spcAft>
                <a:spcPct val="0"/>
              </a:spcAft>
              <a:defRPr>
                <a:solidFill>
                  <a:schemeClr val="tx1"/>
                </a:solidFill>
                <a:latin typeface="Arial" pitchFamily="34" charset="0"/>
              </a:defRPr>
            </a:lvl8pPr>
            <a:lvl9pPr marL="3903013" indent="-229589" eaLnBrk="0" fontAlgn="base" hangingPunct="0">
              <a:spcBef>
                <a:spcPct val="0"/>
              </a:spcBef>
              <a:spcAft>
                <a:spcPct val="0"/>
              </a:spcAft>
              <a:defRPr>
                <a:solidFill>
                  <a:schemeClr val="tx1"/>
                </a:solidFill>
                <a:latin typeface="Arial" pitchFamily="34" charset="0"/>
              </a:defRPr>
            </a:lvl9pPr>
          </a:lstStyle>
          <a:p>
            <a:pPr eaLnBrk="1" hangingPunct="1"/>
            <a:fld id="{8577DE32-77B9-4043-A00B-738D147D7998}" type="slidenum">
              <a:rPr lang="en-US" smtClean="0"/>
              <a:pPr eaLnBrk="1" hangingPunct="1"/>
              <a:t>7</a:t>
            </a:fld>
            <a:endParaRPr lang="en-US"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3882055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6164" indent="-286986" eaLnBrk="0" hangingPunct="0">
              <a:defRPr>
                <a:solidFill>
                  <a:schemeClr val="tx1"/>
                </a:solidFill>
                <a:latin typeface="Arial" pitchFamily="34" charset="0"/>
              </a:defRPr>
            </a:lvl2pPr>
            <a:lvl3pPr marL="1147945" indent="-229589" eaLnBrk="0" hangingPunct="0">
              <a:defRPr>
                <a:solidFill>
                  <a:schemeClr val="tx1"/>
                </a:solidFill>
                <a:latin typeface="Arial" pitchFamily="34" charset="0"/>
              </a:defRPr>
            </a:lvl3pPr>
            <a:lvl4pPr marL="1607123" indent="-229589" eaLnBrk="0" hangingPunct="0">
              <a:defRPr>
                <a:solidFill>
                  <a:schemeClr val="tx1"/>
                </a:solidFill>
                <a:latin typeface="Arial" pitchFamily="34" charset="0"/>
              </a:defRPr>
            </a:lvl4pPr>
            <a:lvl5pPr marL="2066302" indent="-229589" eaLnBrk="0" hangingPunct="0">
              <a:defRPr>
                <a:solidFill>
                  <a:schemeClr val="tx1"/>
                </a:solidFill>
                <a:latin typeface="Arial" pitchFamily="34" charset="0"/>
              </a:defRPr>
            </a:lvl5pPr>
            <a:lvl6pPr marL="2525479" indent="-229589" eaLnBrk="0" fontAlgn="base" hangingPunct="0">
              <a:spcBef>
                <a:spcPct val="0"/>
              </a:spcBef>
              <a:spcAft>
                <a:spcPct val="0"/>
              </a:spcAft>
              <a:defRPr>
                <a:solidFill>
                  <a:schemeClr val="tx1"/>
                </a:solidFill>
                <a:latin typeface="Arial" pitchFamily="34" charset="0"/>
              </a:defRPr>
            </a:lvl6pPr>
            <a:lvl7pPr marL="2984657" indent="-229589" eaLnBrk="0" fontAlgn="base" hangingPunct="0">
              <a:spcBef>
                <a:spcPct val="0"/>
              </a:spcBef>
              <a:spcAft>
                <a:spcPct val="0"/>
              </a:spcAft>
              <a:defRPr>
                <a:solidFill>
                  <a:schemeClr val="tx1"/>
                </a:solidFill>
                <a:latin typeface="Arial" pitchFamily="34" charset="0"/>
              </a:defRPr>
            </a:lvl7pPr>
            <a:lvl8pPr marL="3443835" indent="-229589" eaLnBrk="0" fontAlgn="base" hangingPunct="0">
              <a:spcBef>
                <a:spcPct val="0"/>
              </a:spcBef>
              <a:spcAft>
                <a:spcPct val="0"/>
              </a:spcAft>
              <a:defRPr>
                <a:solidFill>
                  <a:schemeClr val="tx1"/>
                </a:solidFill>
                <a:latin typeface="Arial" pitchFamily="34" charset="0"/>
              </a:defRPr>
            </a:lvl8pPr>
            <a:lvl9pPr marL="3903013" indent="-229589" eaLnBrk="0" fontAlgn="base" hangingPunct="0">
              <a:spcBef>
                <a:spcPct val="0"/>
              </a:spcBef>
              <a:spcAft>
                <a:spcPct val="0"/>
              </a:spcAft>
              <a:defRPr>
                <a:solidFill>
                  <a:schemeClr val="tx1"/>
                </a:solidFill>
                <a:latin typeface="Arial" pitchFamily="34" charset="0"/>
              </a:defRPr>
            </a:lvl9pPr>
          </a:lstStyle>
          <a:p>
            <a:pPr eaLnBrk="1" hangingPunct="1"/>
            <a:fld id="{A4AEB775-C647-47E2-AB1E-55790B7D658C}" type="slidenum">
              <a:rPr lang="en-US" smtClean="0"/>
              <a:pPr eaLnBrk="1" hangingPunct="1"/>
              <a:t>8</a:t>
            </a:fld>
            <a:endParaRPr lang="en-US" smtClean="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1435245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6164" indent="-286986" eaLnBrk="0" hangingPunct="0">
              <a:defRPr>
                <a:solidFill>
                  <a:schemeClr val="tx1"/>
                </a:solidFill>
                <a:latin typeface="Arial" pitchFamily="34" charset="0"/>
              </a:defRPr>
            </a:lvl2pPr>
            <a:lvl3pPr marL="1147945" indent="-229589" eaLnBrk="0" hangingPunct="0">
              <a:defRPr>
                <a:solidFill>
                  <a:schemeClr val="tx1"/>
                </a:solidFill>
                <a:latin typeface="Arial" pitchFamily="34" charset="0"/>
              </a:defRPr>
            </a:lvl3pPr>
            <a:lvl4pPr marL="1607123" indent="-229589" eaLnBrk="0" hangingPunct="0">
              <a:defRPr>
                <a:solidFill>
                  <a:schemeClr val="tx1"/>
                </a:solidFill>
                <a:latin typeface="Arial" pitchFamily="34" charset="0"/>
              </a:defRPr>
            </a:lvl4pPr>
            <a:lvl5pPr marL="2066302" indent="-229589" eaLnBrk="0" hangingPunct="0">
              <a:defRPr>
                <a:solidFill>
                  <a:schemeClr val="tx1"/>
                </a:solidFill>
                <a:latin typeface="Arial" pitchFamily="34" charset="0"/>
              </a:defRPr>
            </a:lvl5pPr>
            <a:lvl6pPr marL="2525479" indent="-229589" eaLnBrk="0" fontAlgn="base" hangingPunct="0">
              <a:spcBef>
                <a:spcPct val="0"/>
              </a:spcBef>
              <a:spcAft>
                <a:spcPct val="0"/>
              </a:spcAft>
              <a:defRPr>
                <a:solidFill>
                  <a:schemeClr val="tx1"/>
                </a:solidFill>
                <a:latin typeface="Arial" pitchFamily="34" charset="0"/>
              </a:defRPr>
            </a:lvl6pPr>
            <a:lvl7pPr marL="2984657" indent="-229589" eaLnBrk="0" fontAlgn="base" hangingPunct="0">
              <a:spcBef>
                <a:spcPct val="0"/>
              </a:spcBef>
              <a:spcAft>
                <a:spcPct val="0"/>
              </a:spcAft>
              <a:defRPr>
                <a:solidFill>
                  <a:schemeClr val="tx1"/>
                </a:solidFill>
                <a:latin typeface="Arial" pitchFamily="34" charset="0"/>
              </a:defRPr>
            </a:lvl7pPr>
            <a:lvl8pPr marL="3443835" indent="-229589" eaLnBrk="0" fontAlgn="base" hangingPunct="0">
              <a:spcBef>
                <a:spcPct val="0"/>
              </a:spcBef>
              <a:spcAft>
                <a:spcPct val="0"/>
              </a:spcAft>
              <a:defRPr>
                <a:solidFill>
                  <a:schemeClr val="tx1"/>
                </a:solidFill>
                <a:latin typeface="Arial" pitchFamily="34" charset="0"/>
              </a:defRPr>
            </a:lvl8pPr>
            <a:lvl9pPr marL="3903013" indent="-229589" eaLnBrk="0" fontAlgn="base" hangingPunct="0">
              <a:spcBef>
                <a:spcPct val="0"/>
              </a:spcBef>
              <a:spcAft>
                <a:spcPct val="0"/>
              </a:spcAft>
              <a:defRPr>
                <a:solidFill>
                  <a:schemeClr val="tx1"/>
                </a:solidFill>
                <a:latin typeface="Arial" pitchFamily="34" charset="0"/>
              </a:defRPr>
            </a:lvl9pPr>
          </a:lstStyle>
          <a:p>
            <a:pPr eaLnBrk="1" hangingPunct="1"/>
            <a:fld id="{E5A0C3C4-0908-4E19-AA5C-17E06E5DD8E5}" type="slidenum">
              <a:rPr lang="en-US" smtClean="0"/>
              <a:pPr eaLnBrk="1" hangingPunct="1"/>
              <a:t>17</a:t>
            </a:fld>
            <a:endParaRPr lang="en-US" smtClean="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2703191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6164" indent="-286986" eaLnBrk="0" hangingPunct="0">
              <a:defRPr>
                <a:solidFill>
                  <a:schemeClr val="tx1"/>
                </a:solidFill>
                <a:latin typeface="Arial" charset="0"/>
              </a:defRPr>
            </a:lvl2pPr>
            <a:lvl3pPr marL="1147945" indent="-229589" eaLnBrk="0" hangingPunct="0">
              <a:defRPr>
                <a:solidFill>
                  <a:schemeClr val="tx1"/>
                </a:solidFill>
                <a:latin typeface="Arial" charset="0"/>
              </a:defRPr>
            </a:lvl3pPr>
            <a:lvl4pPr marL="1607123" indent="-229589" eaLnBrk="0" hangingPunct="0">
              <a:defRPr>
                <a:solidFill>
                  <a:schemeClr val="tx1"/>
                </a:solidFill>
                <a:latin typeface="Arial" charset="0"/>
              </a:defRPr>
            </a:lvl4pPr>
            <a:lvl5pPr marL="2066302" indent="-229589" eaLnBrk="0" hangingPunct="0">
              <a:defRPr>
                <a:solidFill>
                  <a:schemeClr val="tx1"/>
                </a:solidFill>
                <a:latin typeface="Arial" charset="0"/>
              </a:defRPr>
            </a:lvl5pPr>
            <a:lvl6pPr marL="2525479" indent="-229589" eaLnBrk="0" fontAlgn="base" hangingPunct="0">
              <a:spcBef>
                <a:spcPct val="0"/>
              </a:spcBef>
              <a:spcAft>
                <a:spcPct val="0"/>
              </a:spcAft>
              <a:defRPr>
                <a:solidFill>
                  <a:schemeClr val="tx1"/>
                </a:solidFill>
                <a:latin typeface="Arial" charset="0"/>
              </a:defRPr>
            </a:lvl6pPr>
            <a:lvl7pPr marL="2984657" indent="-229589" eaLnBrk="0" fontAlgn="base" hangingPunct="0">
              <a:spcBef>
                <a:spcPct val="0"/>
              </a:spcBef>
              <a:spcAft>
                <a:spcPct val="0"/>
              </a:spcAft>
              <a:defRPr>
                <a:solidFill>
                  <a:schemeClr val="tx1"/>
                </a:solidFill>
                <a:latin typeface="Arial" charset="0"/>
              </a:defRPr>
            </a:lvl7pPr>
            <a:lvl8pPr marL="3443835" indent="-229589" eaLnBrk="0" fontAlgn="base" hangingPunct="0">
              <a:spcBef>
                <a:spcPct val="0"/>
              </a:spcBef>
              <a:spcAft>
                <a:spcPct val="0"/>
              </a:spcAft>
              <a:defRPr>
                <a:solidFill>
                  <a:schemeClr val="tx1"/>
                </a:solidFill>
                <a:latin typeface="Arial" charset="0"/>
              </a:defRPr>
            </a:lvl8pPr>
            <a:lvl9pPr marL="3903013" indent="-229589" eaLnBrk="0" fontAlgn="base" hangingPunct="0">
              <a:spcBef>
                <a:spcPct val="0"/>
              </a:spcBef>
              <a:spcAft>
                <a:spcPct val="0"/>
              </a:spcAft>
              <a:defRPr>
                <a:solidFill>
                  <a:schemeClr val="tx1"/>
                </a:solidFill>
                <a:latin typeface="Arial" charset="0"/>
              </a:defRPr>
            </a:lvl9pPr>
          </a:lstStyle>
          <a:p>
            <a:pPr eaLnBrk="1" hangingPunct="1"/>
            <a:fld id="{B50CB125-74AF-4907-B0A0-AE8989C09DE2}" type="slidenum">
              <a:rPr lang="en-US" smtClean="0"/>
              <a:pPr eaLnBrk="1" hangingPunct="1"/>
              <a:t>31</a:t>
            </a:fld>
            <a:endParaRPr lang="en-US"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251368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6164" indent="-286986" eaLnBrk="0" hangingPunct="0">
              <a:defRPr>
                <a:solidFill>
                  <a:schemeClr val="tx1"/>
                </a:solidFill>
                <a:latin typeface="Arial" charset="0"/>
              </a:defRPr>
            </a:lvl2pPr>
            <a:lvl3pPr marL="1147945" indent="-229589" eaLnBrk="0" hangingPunct="0">
              <a:defRPr>
                <a:solidFill>
                  <a:schemeClr val="tx1"/>
                </a:solidFill>
                <a:latin typeface="Arial" charset="0"/>
              </a:defRPr>
            </a:lvl3pPr>
            <a:lvl4pPr marL="1607123" indent="-229589" eaLnBrk="0" hangingPunct="0">
              <a:defRPr>
                <a:solidFill>
                  <a:schemeClr val="tx1"/>
                </a:solidFill>
                <a:latin typeface="Arial" charset="0"/>
              </a:defRPr>
            </a:lvl4pPr>
            <a:lvl5pPr marL="2066302" indent="-229589" eaLnBrk="0" hangingPunct="0">
              <a:defRPr>
                <a:solidFill>
                  <a:schemeClr val="tx1"/>
                </a:solidFill>
                <a:latin typeface="Arial" charset="0"/>
              </a:defRPr>
            </a:lvl5pPr>
            <a:lvl6pPr marL="2525479" indent="-229589" eaLnBrk="0" fontAlgn="base" hangingPunct="0">
              <a:spcBef>
                <a:spcPct val="0"/>
              </a:spcBef>
              <a:spcAft>
                <a:spcPct val="0"/>
              </a:spcAft>
              <a:defRPr>
                <a:solidFill>
                  <a:schemeClr val="tx1"/>
                </a:solidFill>
                <a:latin typeface="Arial" charset="0"/>
              </a:defRPr>
            </a:lvl6pPr>
            <a:lvl7pPr marL="2984657" indent="-229589" eaLnBrk="0" fontAlgn="base" hangingPunct="0">
              <a:spcBef>
                <a:spcPct val="0"/>
              </a:spcBef>
              <a:spcAft>
                <a:spcPct val="0"/>
              </a:spcAft>
              <a:defRPr>
                <a:solidFill>
                  <a:schemeClr val="tx1"/>
                </a:solidFill>
                <a:latin typeface="Arial" charset="0"/>
              </a:defRPr>
            </a:lvl7pPr>
            <a:lvl8pPr marL="3443835" indent="-229589" eaLnBrk="0" fontAlgn="base" hangingPunct="0">
              <a:spcBef>
                <a:spcPct val="0"/>
              </a:spcBef>
              <a:spcAft>
                <a:spcPct val="0"/>
              </a:spcAft>
              <a:defRPr>
                <a:solidFill>
                  <a:schemeClr val="tx1"/>
                </a:solidFill>
                <a:latin typeface="Arial" charset="0"/>
              </a:defRPr>
            </a:lvl8pPr>
            <a:lvl9pPr marL="3903013" indent="-229589" eaLnBrk="0" fontAlgn="base" hangingPunct="0">
              <a:spcBef>
                <a:spcPct val="0"/>
              </a:spcBef>
              <a:spcAft>
                <a:spcPct val="0"/>
              </a:spcAft>
              <a:defRPr>
                <a:solidFill>
                  <a:schemeClr val="tx1"/>
                </a:solidFill>
                <a:latin typeface="Arial" charset="0"/>
              </a:defRPr>
            </a:lvl9pPr>
          </a:lstStyle>
          <a:p>
            <a:pPr eaLnBrk="1" hangingPunct="1"/>
            <a:fld id="{C44AA66C-3FC3-4E28-BB97-04C2C538085E}" type="slidenum">
              <a:rPr lang="en-US" smtClean="0"/>
              <a:pPr eaLnBrk="1" hangingPunct="1"/>
              <a:t>43</a:t>
            </a:fld>
            <a:endParaRPr lang="en-US" smtClean="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7188452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1406020"/>
            <a:ext cx="6172199" cy="2251579"/>
          </a:xfrm>
        </p:spPr>
        <p:txBody>
          <a:bodyPr lIns="0" rIns="0" anchor="t">
            <a:noAutofit/>
          </a:bodyPr>
          <a:lstStyle>
            <a:lvl1pPr>
              <a:defRPr sz="6600"/>
            </a:lvl1pPr>
          </a:lstStyle>
          <a:p>
            <a:r>
              <a:rPr lang="en-US" smtClean="0"/>
              <a:t>Click to edit Master title style</a:t>
            </a:r>
            <a:endParaRPr lang="en-US" dirty="0"/>
          </a:p>
        </p:txBody>
      </p:sp>
      <p:sp>
        <p:nvSpPr>
          <p:cNvPr id="3" name="Subtitle 2"/>
          <p:cNvSpPr>
            <a:spLocks noGrp="1"/>
          </p:cNvSpPr>
          <p:nvPr>
            <p:ph type="subTitle" idx="1"/>
          </p:nvPr>
        </p:nvSpPr>
        <p:spPr>
          <a:xfrm>
            <a:off x="1066800" y="3905864"/>
            <a:ext cx="6172200" cy="1123336"/>
          </a:xfrm>
        </p:spPr>
        <p:txBody>
          <a:bodyPr>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43D41436-DC20-4063-A978-5839DDAAB4FC}" type="datetimeFigureOut">
              <a:rPr lang="en-US" smtClean="0"/>
              <a:pPr/>
              <a:t>2/27/2015</a:t>
            </a:fld>
            <a:endParaRPr lang="en-US"/>
          </a:p>
        </p:txBody>
      </p:sp>
      <p:sp>
        <p:nvSpPr>
          <p:cNvPr id="8" name="Slide Number Placeholder 7"/>
          <p:cNvSpPr>
            <a:spLocks noGrp="1"/>
          </p:cNvSpPr>
          <p:nvPr>
            <p:ph type="sldNum" sz="quarter" idx="11"/>
          </p:nvPr>
        </p:nvSpPr>
        <p:spPr/>
        <p:txBody>
          <a:bodyPr/>
          <a:lstStyle/>
          <a:p>
            <a:fld id="{50D803D3-B8A7-4175-98F8-3DCDFBDADAB7}" type="slidenum">
              <a:rPr lang="en-US" smtClean="0"/>
              <a:pPr/>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454400" y="1554480"/>
            <a:ext cx="4222308" cy="388620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3D41436-DC20-4063-A978-5839DDAAB4FC}" type="datetimeFigureOut">
              <a:rPr lang="en-US" smtClean="0"/>
              <a:pPr/>
              <a:t>2/27/2015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D803D3-B8A7-4175-98F8-3DCDFBDADAB7}"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9848" y="1554480"/>
            <a:ext cx="2075688" cy="38862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456432" y="1554480"/>
            <a:ext cx="4224528" cy="3886200"/>
          </a:xfrm>
        </p:spPr>
        <p:txBody>
          <a:bodyPr vert="eaVert"/>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D41436-DC20-4063-A978-5839DDAAB4FC}" type="datetimeFigureOut">
              <a:rPr lang="en-US" smtClean="0"/>
              <a:pPr/>
              <a:t>2/27/2015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D803D3-B8A7-4175-98F8-3DCDFBDADAB7}"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Content Placeholder 7"/>
          <p:cNvSpPr>
            <a:spLocks noGrp="1"/>
          </p:cNvSpPr>
          <p:nvPr>
            <p:ph sz="quarter" idx="13"/>
          </p:nvPr>
        </p:nvSpPr>
        <p:spPr>
          <a:xfrm>
            <a:off x="3456432" y="1545336"/>
            <a:ext cx="4224528"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Date Placeholder 8"/>
          <p:cNvSpPr>
            <a:spLocks noGrp="1"/>
          </p:cNvSpPr>
          <p:nvPr>
            <p:ph type="dt" sz="half" idx="14"/>
          </p:nvPr>
        </p:nvSpPr>
        <p:spPr/>
        <p:txBody>
          <a:bodyPr/>
          <a:lstStyle/>
          <a:p>
            <a:fld id="{43D41436-DC20-4063-A978-5839DDAAB4FC}" type="datetimeFigureOut">
              <a:rPr lang="en-US" smtClean="0"/>
              <a:pPr/>
              <a:t>2/27/2015</a:t>
            </a:fld>
            <a:endParaRPr lang="en-US"/>
          </a:p>
        </p:txBody>
      </p:sp>
      <p:sp>
        <p:nvSpPr>
          <p:cNvPr id="10" name="Slide Number Placeholder 9"/>
          <p:cNvSpPr>
            <a:spLocks noGrp="1"/>
          </p:cNvSpPr>
          <p:nvPr>
            <p:ph type="sldNum" sz="quarter" idx="15"/>
          </p:nvPr>
        </p:nvSpPr>
        <p:spPr/>
        <p:txBody>
          <a:bodyPr/>
          <a:lstStyle/>
          <a:p>
            <a:fld id="{50D803D3-B8A7-4175-98F8-3DCDFBDADAB7}" type="slidenum">
              <a:rPr lang="en-US" smtClean="0"/>
              <a:pPr/>
              <a:t>‹#›</a:t>
            </a:fld>
            <a:endParaRPr lang="en-US"/>
          </a:p>
        </p:txBody>
      </p:sp>
      <p:sp>
        <p:nvSpPr>
          <p:cNvPr id="11" name="Footer Placeholder 10"/>
          <p:cNvSpPr>
            <a:spLocks noGrp="1"/>
          </p:cNvSpPr>
          <p:nvPr>
            <p:ph type="ftr" sz="quarter" idx="16"/>
          </p:nvPr>
        </p:nvSpPr>
        <p:spPr/>
        <p:txBody>
          <a:bodyPr/>
          <a:lstStyle/>
          <a:p>
            <a:endParaRPr lang="en-US"/>
          </a:p>
        </p:txBody>
      </p:sp>
      <p:sp>
        <p:nvSpPr>
          <p:cNvPr id="12" name="Title 11"/>
          <p:cNvSpPr>
            <a:spLocks noGrp="1"/>
          </p:cNvSpPr>
          <p:nvPr>
            <p:ph type="title"/>
          </p:nvPr>
        </p:nvSpPr>
        <p:spPr/>
        <p:txBody>
          <a:body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9848" y="1472184"/>
            <a:ext cx="6172200" cy="2130552"/>
          </a:xfrm>
        </p:spPr>
        <p:txBody>
          <a:bodyPr anchor="t">
            <a:noAutofit/>
          </a:bodyPr>
          <a:lstStyle>
            <a:lvl1pPr algn="l">
              <a:defRPr sz="48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1069848" y="3886200"/>
            <a:ext cx="6172200" cy="914400"/>
          </a:xfrm>
        </p:spPr>
        <p:txBody>
          <a:bodyPr anchor="t">
            <a:normAutofit/>
          </a:bodyPr>
          <a:lstStyle>
            <a:lvl1pPr marL="0" indent="0">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43D41436-DC20-4063-A978-5839DDAAB4FC}" type="datetimeFigureOut">
              <a:rPr lang="en-US" smtClean="0"/>
              <a:pPr/>
              <a:t>2/27/2015</a:t>
            </a:fld>
            <a:endParaRPr lang="en-US"/>
          </a:p>
        </p:txBody>
      </p:sp>
      <p:sp>
        <p:nvSpPr>
          <p:cNvPr id="8" name="Slide Number Placeholder 7"/>
          <p:cNvSpPr>
            <a:spLocks noGrp="1"/>
          </p:cNvSpPr>
          <p:nvPr>
            <p:ph type="sldNum" sz="quarter" idx="11"/>
          </p:nvPr>
        </p:nvSpPr>
        <p:spPr/>
        <p:txBody>
          <a:bodyPr/>
          <a:lstStyle/>
          <a:p>
            <a:fld id="{50D803D3-B8A7-4175-98F8-3DCDFBDADAB7}" type="slidenum">
              <a:rPr lang="en-US" smtClean="0"/>
              <a:pPr/>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93776" y="609600"/>
            <a:ext cx="3616325" cy="10668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486998" y="1915859"/>
            <a:ext cx="3646966" cy="2881426"/>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6754" y="1915881"/>
            <a:ext cx="3639311" cy="2881398"/>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8"/>
          <p:cNvSpPr>
            <a:spLocks noGrp="1"/>
          </p:cNvSpPr>
          <p:nvPr>
            <p:ph type="dt" sz="half" idx="10"/>
          </p:nvPr>
        </p:nvSpPr>
        <p:spPr/>
        <p:txBody>
          <a:bodyPr/>
          <a:lstStyle/>
          <a:p>
            <a:fld id="{43D41436-DC20-4063-A978-5839DDAAB4FC}" type="datetimeFigureOut">
              <a:rPr lang="en-US" smtClean="0"/>
              <a:pPr/>
              <a:t>2/27/2015</a:t>
            </a:fld>
            <a:endParaRPr lang="en-US"/>
          </a:p>
        </p:txBody>
      </p:sp>
      <p:sp>
        <p:nvSpPr>
          <p:cNvPr id="10" name="Slide Number Placeholder 9"/>
          <p:cNvSpPr>
            <a:spLocks noGrp="1"/>
          </p:cNvSpPr>
          <p:nvPr>
            <p:ph type="sldNum" sz="quarter" idx="11"/>
          </p:nvPr>
        </p:nvSpPr>
        <p:spPr/>
        <p:txBody>
          <a:bodyPr/>
          <a:lstStyle/>
          <a:p>
            <a:fld id="{50D803D3-B8A7-4175-98F8-3DCDFBDADAB7}" type="slidenum">
              <a:rPr lang="en-US" smtClean="0"/>
              <a:pPr/>
              <a:t>‹#›</a:t>
            </a:fld>
            <a:endParaRPr lang="en-US"/>
          </a:p>
        </p:txBody>
      </p:sp>
      <p:sp>
        <p:nvSpPr>
          <p:cNvPr id="11" name="Footer Placeholder 10"/>
          <p:cNvSpPr>
            <a:spLocks noGrp="1"/>
          </p:cNvSpPr>
          <p:nvPr>
            <p:ph type="ftr" sz="quarter" idx="12"/>
          </p:nvPr>
        </p:nvSpPr>
        <p:spPr>
          <a:xfrm>
            <a:off x="493776" y="6356350"/>
            <a:ext cx="5102352" cy="365125"/>
          </a:xfrm>
        </p:spPr>
        <p:txBody>
          <a:bodyPr/>
          <a:lstStyle/>
          <a:p>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3776" y="609600"/>
            <a:ext cx="3615734" cy="1066799"/>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95301" y="1916113"/>
            <a:ext cx="3638550" cy="646112"/>
          </a:xfrm>
        </p:spPr>
        <p:txBody>
          <a:bodyPr anchor="t">
            <a:norm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860676"/>
            <a:ext cx="3638550" cy="2882899"/>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92625" y="1916113"/>
            <a:ext cx="3660775" cy="646112"/>
          </a:xfrm>
        </p:spPr>
        <p:txBody>
          <a:bodyPr anchor="t">
            <a:norm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92626" y="2860676"/>
            <a:ext cx="3651250" cy="2882900"/>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Date Placeholder 9"/>
          <p:cNvSpPr>
            <a:spLocks noGrp="1"/>
          </p:cNvSpPr>
          <p:nvPr>
            <p:ph type="dt" sz="half" idx="10"/>
          </p:nvPr>
        </p:nvSpPr>
        <p:spPr/>
        <p:txBody>
          <a:bodyPr/>
          <a:lstStyle/>
          <a:p>
            <a:fld id="{43D41436-DC20-4063-A978-5839DDAAB4FC}" type="datetimeFigureOut">
              <a:rPr lang="en-US" smtClean="0"/>
              <a:pPr/>
              <a:t>2/27/2015</a:t>
            </a:fld>
            <a:endParaRPr lang="en-US"/>
          </a:p>
        </p:txBody>
      </p:sp>
      <p:sp>
        <p:nvSpPr>
          <p:cNvPr id="11" name="Slide Number Placeholder 10"/>
          <p:cNvSpPr>
            <a:spLocks noGrp="1"/>
          </p:cNvSpPr>
          <p:nvPr>
            <p:ph type="sldNum" sz="quarter" idx="11"/>
          </p:nvPr>
        </p:nvSpPr>
        <p:spPr/>
        <p:txBody>
          <a:bodyPr/>
          <a:lstStyle/>
          <a:p>
            <a:fld id="{50D803D3-B8A7-4175-98F8-3DCDFBDADAB7}" type="slidenum">
              <a:rPr lang="en-US" smtClean="0"/>
              <a:pPr/>
              <a:t>‹#›</a:t>
            </a:fld>
            <a:endParaRPr lang="en-US"/>
          </a:p>
        </p:txBody>
      </p:sp>
      <p:sp>
        <p:nvSpPr>
          <p:cNvPr id="12" name="Footer Placeholder 11"/>
          <p:cNvSpPr>
            <a:spLocks noGrp="1"/>
          </p:cNvSpPr>
          <p:nvPr>
            <p:ph type="ftr" sz="quarter" idx="12"/>
          </p:nvPr>
        </p:nvSpPr>
        <p:spPr>
          <a:xfrm>
            <a:off x="493776" y="6356350"/>
            <a:ext cx="5102352" cy="365125"/>
          </a:xfrm>
        </p:spPr>
        <p:txBody>
          <a:bodyPr/>
          <a:lstStyle/>
          <a:p>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162800" y="1551543"/>
            <a:ext cx="1828800" cy="365125"/>
          </a:xfrm>
        </p:spPr>
        <p:txBody>
          <a:bodyPr/>
          <a:lstStyle/>
          <a:p>
            <a:fld id="{43D41436-DC20-4063-A978-5839DDAAB4FC}" type="datetimeFigureOut">
              <a:rPr lang="en-US" smtClean="0"/>
              <a:pPr/>
              <a:t>2/27/2015</a:t>
            </a:fld>
            <a:endParaRPr lang="en-US"/>
          </a:p>
        </p:txBody>
      </p:sp>
      <p:sp>
        <p:nvSpPr>
          <p:cNvPr id="5" name="Title 4"/>
          <p:cNvSpPr>
            <a:spLocks noGrp="1"/>
          </p:cNvSpPr>
          <p:nvPr>
            <p:ph type="title"/>
          </p:nvPr>
        </p:nvSpPr>
        <p:spPr/>
        <p:txBody>
          <a:bodyPr/>
          <a:lstStyle/>
          <a:p>
            <a:r>
              <a:rPr lang="en-US" smtClean="0"/>
              <a:t>Click to edit Master title style</a:t>
            </a:r>
            <a:endParaRPr lang="en-US" dirty="0"/>
          </a:p>
        </p:txBody>
      </p:sp>
      <p:sp>
        <p:nvSpPr>
          <p:cNvPr id="4" name="Slide Number Placeholder 3"/>
          <p:cNvSpPr>
            <a:spLocks noGrp="1"/>
          </p:cNvSpPr>
          <p:nvPr>
            <p:ph type="sldNum" sz="quarter" idx="11"/>
          </p:nvPr>
        </p:nvSpPr>
        <p:spPr/>
        <p:txBody>
          <a:bodyPr/>
          <a:lstStyle/>
          <a:p>
            <a:fld id="{50D803D3-B8A7-4175-98F8-3DCDFBDADAB7}" type="slidenum">
              <a:rPr lang="en-US" smtClean="0"/>
              <a:pPr/>
              <a:t>‹#›</a:t>
            </a:fld>
            <a:endParaRPr lang="en-US"/>
          </a:p>
        </p:txBody>
      </p:sp>
      <p:sp>
        <p:nvSpPr>
          <p:cNvPr id="6" name="Footer Placeholder 5"/>
          <p:cNvSpPr>
            <a:spLocks noGrp="1"/>
          </p:cNvSpPr>
          <p:nvPr>
            <p:ph type="ftr" sz="quarter" idx="12"/>
          </p:nvPr>
        </p:nvSpPr>
        <p:spPr/>
        <p:txBody>
          <a:bodyPr/>
          <a:lstStyle/>
          <a:p>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D41436-DC20-4063-A978-5839DDAAB4FC}" type="datetimeFigureOut">
              <a:rPr lang="en-US" smtClean="0"/>
              <a:pPr/>
              <a:t>2/27/2015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D803D3-B8A7-4175-98F8-3DCDFBDADAB7}"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489450" y="1920876"/>
            <a:ext cx="3654425" cy="2889249"/>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493776" y="606425"/>
            <a:ext cx="3629025" cy="1041400"/>
          </a:xfrm>
        </p:spPr>
        <p:txBody>
          <a:bodyPr anchor="t">
            <a:normAutofit/>
          </a:bodyPr>
          <a:lstStyle>
            <a:lvl1pPr algn="l">
              <a:defRPr sz="18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495300" y="1920875"/>
            <a:ext cx="3629025" cy="1812925"/>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43D41436-DC20-4063-A978-5839DDAAB4FC}" type="datetimeFigureOut">
              <a:rPr lang="en-US" smtClean="0"/>
              <a:pPr/>
              <a:t>2/27/2015</a:t>
            </a:fld>
            <a:endParaRPr lang="en-US"/>
          </a:p>
        </p:txBody>
      </p:sp>
      <p:sp>
        <p:nvSpPr>
          <p:cNvPr id="9" name="Slide Number Placeholder 8"/>
          <p:cNvSpPr>
            <a:spLocks noGrp="1"/>
          </p:cNvSpPr>
          <p:nvPr>
            <p:ph type="sldNum" sz="quarter" idx="11"/>
          </p:nvPr>
        </p:nvSpPr>
        <p:spPr/>
        <p:txBody>
          <a:bodyPr/>
          <a:lstStyle/>
          <a:p>
            <a:fld id="{50D803D3-B8A7-4175-98F8-3DCDFBDADAB7}" type="slidenum">
              <a:rPr lang="en-US" smtClean="0"/>
              <a:pPr/>
              <a:t>‹#›</a:t>
            </a:fld>
            <a:endParaRPr lang="en-US"/>
          </a:p>
        </p:txBody>
      </p:sp>
      <p:sp>
        <p:nvSpPr>
          <p:cNvPr id="10" name="Footer Placeholder 9"/>
          <p:cNvSpPr>
            <a:spLocks noGrp="1"/>
          </p:cNvSpPr>
          <p:nvPr>
            <p:ph type="ftr" sz="quarter" idx="12"/>
          </p:nvPr>
        </p:nvSpPr>
        <p:spPr>
          <a:xfrm>
            <a:off x="493776" y="6356350"/>
            <a:ext cx="5102352" cy="365125"/>
          </a:xfrm>
        </p:spPr>
        <p:txBody>
          <a:bodyPr/>
          <a:lstStyle/>
          <a:p>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3776" y="600074"/>
            <a:ext cx="2074862" cy="1981201"/>
          </a:xfrm>
          <a:ln>
            <a:noFill/>
          </a:ln>
        </p:spPr>
        <p:txBody>
          <a:bodyPr anchor="t">
            <a:normAutofit/>
          </a:bodyPr>
          <a:lstStyle>
            <a:lvl1pPr algn="l">
              <a:defRPr sz="1800" b="0"/>
            </a:lvl1pPr>
          </a:lstStyle>
          <a:p>
            <a:r>
              <a:rPr lang="en-US" smtClean="0"/>
              <a:t>Click to edit Master title style</a:t>
            </a:r>
            <a:endParaRPr lang="en-US" dirty="0"/>
          </a:p>
        </p:txBody>
      </p:sp>
      <p:sp>
        <p:nvSpPr>
          <p:cNvPr id="3" name="Picture Placeholder 2"/>
          <p:cNvSpPr>
            <a:spLocks noGrp="1"/>
          </p:cNvSpPr>
          <p:nvPr>
            <p:ph type="pic" idx="1"/>
          </p:nvPr>
        </p:nvSpPr>
        <p:spPr>
          <a:xfrm>
            <a:off x="2963862" y="1650999"/>
            <a:ext cx="5627687" cy="422076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2963862" y="614363"/>
            <a:ext cx="3741738" cy="909637"/>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43D41436-DC20-4063-A978-5839DDAAB4FC}" type="datetimeFigureOut">
              <a:rPr lang="en-US" smtClean="0"/>
              <a:pPr/>
              <a:t>2/27/2015</a:t>
            </a:fld>
            <a:endParaRPr lang="en-US"/>
          </a:p>
        </p:txBody>
      </p:sp>
      <p:sp>
        <p:nvSpPr>
          <p:cNvPr id="9" name="Slide Number Placeholder 8"/>
          <p:cNvSpPr>
            <a:spLocks noGrp="1"/>
          </p:cNvSpPr>
          <p:nvPr>
            <p:ph type="sldNum" sz="quarter" idx="11"/>
          </p:nvPr>
        </p:nvSpPr>
        <p:spPr/>
        <p:txBody>
          <a:bodyPr/>
          <a:lstStyle/>
          <a:p>
            <a:fld id="{50D803D3-B8A7-4175-98F8-3DCDFBDADAB7}" type="slidenum">
              <a:rPr lang="en-US" smtClean="0"/>
              <a:pPr/>
              <a:t>‹#›</a:t>
            </a:fld>
            <a:endParaRPr lang="en-US"/>
          </a:p>
        </p:txBody>
      </p:sp>
      <p:sp>
        <p:nvSpPr>
          <p:cNvPr id="10" name="Footer Placeholder 9"/>
          <p:cNvSpPr>
            <a:spLocks noGrp="1"/>
          </p:cNvSpPr>
          <p:nvPr>
            <p:ph type="ftr" sz="quarter" idx="12"/>
          </p:nvPr>
        </p:nvSpPr>
        <p:spPr>
          <a:xfrm>
            <a:off x="493776" y="6356350"/>
            <a:ext cx="5102352" cy="365125"/>
          </a:xfrm>
        </p:spPr>
        <p:txBody>
          <a:bodyPr/>
          <a:lstStyle/>
          <a:p>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1554480"/>
            <a:ext cx="2073348" cy="1979466"/>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454400" y="1547036"/>
            <a:ext cx="4222308" cy="388620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162800" y="189468"/>
            <a:ext cx="1828800" cy="365125"/>
          </a:xfrm>
          <a:prstGeom prst="rect">
            <a:avLst/>
          </a:prstGeom>
        </p:spPr>
        <p:txBody>
          <a:bodyPr vert="horz" lIns="91440" tIns="45720" rIns="91440" bIns="45720" rtlCol="0" anchor="t"/>
          <a:lstStyle>
            <a:lvl1pPr algn="l">
              <a:defRPr sz="1200">
                <a:solidFill>
                  <a:schemeClr val="tx1">
                    <a:tint val="75000"/>
                  </a:schemeClr>
                </a:solidFill>
              </a:defRPr>
            </a:lvl1pPr>
          </a:lstStyle>
          <a:p>
            <a:fld id="{43D41436-DC20-4063-A978-5839DDAAB4FC}" type="datetimeFigureOut">
              <a:rPr lang="en-US" smtClean="0"/>
              <a:pPr/>
              <a:t>2/27/2015</a:t>
            </a:fld>
            <a:endParaRPr lang="en-US"/>
          </a:p>
        </p:txBody>
      </p:sp>
      <p:sp>
        <p:nvSpPr>
          <p:cNvPr id="5" name="Footer Placeholder 4"/>
          <p:cNvSpPr>
            <a:spLocks noGrp="1"/>
          </p:cNvSpPr>
          <p:nvPr>
            <p:ph type="ftr" sz="quarter" idx="3"/>
          </p:nvPr>
        </p:nvSpPr>
        <p:spPr>
          <a:xfrm>
            <a:off x="1069848" y="6356350"/>
            <a:ext cx="5102352" cy="365125"/>
          </a:xfrm>
          <a:prstGeom prst="rect">
            <a:avLst/>
          </a:prstGeom>
        </p:spPr>
        <p:txBody>
          <a:bodyPr vert="horz" lIns="91440" tIns="45720" rIns="91440" bIns="45720" rtlCol="0" anchor="t"/>
          <a:lstStyle>
            <a:lvl1pPr algn="l">
              <a:defRPr sz="1200">
                <a:solidFill>
                  <a:schemeClr val="tx1"/>
                </a:solidFill>
              </a:defRPr>
            </a:lvl1pPr>
          </a:lstStyle>
          <a:p>
            <a:endParaRPr lang="en-US"/>
          </a:p>
        </p:txBody>
      </p:sp>
      <p:sp>
        <p:nvSpPr>
          <p:cNvPr id="6" name="Slide Number Placeholder 5"/>
          <p:cNvSpPr>
            <a:spLocks noGrp="1"/>
          </p:cNvSpPr>
          <p:nvPr>
            <p:ph type="sldNum" sz="quarter" idx="4"/>
          </p:nvPr>
        </p:nvSpPr>
        <p:spPr>
          <a:xfrm>
            <a:off x="7159752" y="6356350"/>
            <a:ext cx="1137684" cy="365125"/>
          </a:xfrm>
          <a:prstGeom prst="rect">
            <a:avLst/>
          </a:prstGeom>
        </p:spPr>
        <p:txBody>
          <a:bodyPr vert="horz" lIns="91440" tIns="45720" rIns="91440" bIns="45720" rtlCol="0" anchor="t"/>
          <a:lstStyle>
            <a:lvl1pPr algn="l">
              <a:defRPr sz="1200">
                <a:solidFill>
                  <a:schemeClr val="tx1">
                    <a:tint val="75000"/>
                  </a:schemeClr>
                </a:solidFill>
              </a:defRPr>
            </a:lvl1pPr>
          </a:lstStyle>
          <a:p>
            <a:fld id="{50D803D3-B8A7-4175-98F8-3DCDFBDADAB7}"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par>
    </p:tnLst>
  </p:timing>
  <p:txStyles>
    <p:titleStyle>
      <a:lvl1pPr algn="l" defTabSz="914400" rtl="0" eaLnBrk="1" latinLnBrk="0" hangingPunct="1">
        <a:spcBef>
          <a:spcPct val="0"/>
        </a:spcBef>
        <a:buNone/>
        <a:defRPr sz="1800"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hyperlink" Target="http://en.wikipedia.org/wiki/Rubber_tree" TargetMode="External"/><Relationship Id="rId3" Type="http://schemas.openxmlformats.org/officeDocument/2006/relationships/hyperlink" Target="http://en.wikipedia.org/wiki/New_World" TargetMode="External"/><Relationship Id="rId7" Type="http://schemas.openxmlformats.org/officeDocument/2006/relationships/hyperlink" Target="http://en.wikipedia.org/wiki/Vanilla" TargetMode="External"/><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hyperlink" Target="http://en.wikipedia.org/wiki/Potato" TargetMode="External"/><Relationship Id="rId5" Type="http://schemas.openxmlformats.org/officeDocument/2006/relationships/hyperlink" Target="http://en.wikipedia.org/wiki/Tomato" TargetMode="External"/><Relationship Id="rId10" Type="http://schemas.openxmlformats.org/officeDocument/2006/relationships/hyperlink" Target="http://en.wikipedia.org/wiki/Tobacco" TargetMode="External"/><Relationship Id="rId4" Type="http://schemas.openxmlformats.org/officeDocument/2006/relationships/hyperlink" Target="http://en.wikipedia.org/wiki/Maize" TargetMode="External"/><Relationship Id="rId9" Type="http://schemas.openxmlformats.org/officeDocument/2006/relationships/hyperlink" Target="http://en.wikipedia.org/wiki/Theobroma_cacao"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www.worldsquash.org/images/squash/africa.gif" TargetMode="External"/><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en.wikipedia.org/wiki/File:Compass_thumbnail.jpg" TargetMode="External"/><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5400" y="304800"/>
            <a:ext cx="7117180" cy="1470025"/>
          </a:xfrm>
        </p:spPr>
        <p:txBody>
          <a:bodyPr/>
          <a:lstStyle/>
          <a:p>
            <a:r>
              <a:rPr lang="en-US" dirty="0" smtClean="0"/>
              <a:t>Chapter 17	</a:t>
            </a:r>
            <a:endParaRPr lang="en-US" dirty="0"/>
          </a:p>
        </p:txBody>
      </p:sp>
      <p:sp>
        <p:nvSpPr>
          <p:cNvPr id="3" name="Subtitle 2"/>
          <p:cNvSpPr>
            <a:spLocks noGrp="1"/>
          </p:cNvSpPr>
          <p:nvPr>
            <p:ph type="subTitle" idx="1"/>
          </p:nvPr>
        </p:nvSpPr>
        <p:spPr>
          <a:xfrm>
            <a:off x="913397" y="1295400"/>
            <a:ext cx="7117180" cy="2743200"/>
          </a:xfrm>
        </p:spPr>
        <p:txBody>
          <a:bodyPr>
            <a:noAutofit/>
          </a:bodyPr>
          <a:lstStyle/>
          <a:p>
            <a:r>
              <a:rPr lang="en-US" sz="4000" dirty="0" smtClean="0">
                <a:solidFill>
                  <a:schemeClr val="bg1"/>
                </a:solidFill>
              </a:rPr>
              <a:t>The WEST AND THE WORLD</a:t>
            </a:r>
          </a:p>
          <a:p>
            <a:endParaRPr lang="en-US" sz="4000" dirty="0" smtClean="0">
              <a:solidFill>
                <a:schemeClr val="bg1"/>
              </a:solidFill>
            </a:endParaRPr>
          </a:p>
          <a:p>
            <a:pPr algn="ctr"/>
            <a:r>
              <a:rPr lang="en-US" sz="5400" b="1" dirty="0" smtClean="0">
                <a:solidFill>
                  <a:srgbClr val="FFFF00"/>
                </a:solidFill>
              </a:rPr>
              <a:t>GOLD, GLORY and GOD!</a:t>
            </a:r>
            <a:endParaRPr lang="en-US" sz="5400" b="1" dirty="0">
              <a:solidFill>
                <a:srgbClr val="FFFF00"/>
              </a:solidFill>
            </a:endParaRPr>
          </a:p>
        </p:txBody>
      </p:sp>
      <p:pic>
        <p:nvPicPr>
          <p:cNvPr id="3074" name="Picture 2" descr="http://library.thinkquest.org/J0110360/Images/scarra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3810000"/>
            <a:ext cx="3457575" cy="2847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0632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04800" y="1371600"/>
            <a:ext cx="3276600" cy="3886200"/>
          </a:xfrm>
        </p:spPr>
        <p:txBody>
          <a:bodyPr/>
          <a:lstStyle/>
          <a:p>
            <a:pPr marL="342900" lvl="1" indent="-342900"/>
            <a:r>
              <a:rPr lang="en-US" dirty="0" smtClean="0"/>
              <a:t>Vasco de Gama</a:t>
            </a:r>
          </a:p>
          <a:p>
            <a:pPr marL="742950" lvl="2" indent="-342900"/>
            <a:r>
              <a:rPr lang="en-US" dirty="0" smtClean="0"/>
              <a:t>succeeded </a:t>
            </a:r>
            <a:r>
              <a:rPr lang="en-US" dirty="0"/>
              <a:t>in sailing around the Cape of Good Hope at Africa's southern tip</a:t>
            </a:r>
          </a:p>
          <a:p>
            <a:pPr marL="742950" lvl="2" indent="-342900"/>
            <a:r>
              <a:rPr lang="en-US" dirty="0" smtClean="0"/>
              <a:t>1498 - The </a:t>
            </a:r>
            <a:r>
              <a:rPr lang="en-US" dirty="0"/>
              <a:t>first Portuguese captain to successfully reach India </a:t>
            </a:r>
            <a:endParaRPr lang="en-US" dirty="0" smtClean="0"/>
          </a:p>
          <a:p>
            <a:pPr marL="1200150" lvl="3" indent="-342900"/>
            <a:r>
              <a:rPr lang="en-US" dirty="0" smtClean="0"/>
              <a:t>Would give Europeans more access to luxury cloths and spice</a:t>
            </a:r>
            <a:endParaRPr lang="en-US" dirty="0"/>
          </a:p>
          <a:p>
            <a:endParaRPr lang="en-US" dirty="0"/>
          </a:p>
        </p:txBody>
      </p:sp>
      <p:pic>
        <p:nvPicPr>
          <p:cNvPr id="4" name="Picture 3"/>
          <p:cNvPicPr>
            <a:picLocks noChangeAspect="1"/>
          </p:cNvPicPr>
          <p:nvPr/>
        </p:nvPicPr>
        <p:blipFill>
          <a:blip r:embed="rId2"/>
          <a:stretch>
            <a:fillRect/>
          </a:stretch>
        </p:blipFill>
        <p:spPr>
          <a:xfrm>
            <a:off x="3962400" y="933450"/>
            <a:ext cx="4762500" cy="4762500"/>
          </a:xfrm>
          <a:prstGeom prst="rect">
            <a:avLst/>
          </a:prstGeom>
        </p:spPr>
      </p:pic>
    </p:spTree>
    <p:extLst>
      <p:ext uri="{BB962C8B-B14F-4D97-AF65-F5344CB8AC3E}">
        <p14:creationId xmlns:p14="http://schemas.microsoft.com/office/powerpoint/2010/main" val="39413116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129138" y="304800"/>
            <a:ext cx="3223662" cy="6553200"/>
          </a:xfrm>
        </p:spPr>
        <p:txBody>
          <a:bodyPr>
            <a:normAutofit fontScale="92500" lnSpcReduction="20000"/>
          </a:bodyPr>
          <a:lstStyle/>
          <a:p>
            <a:pPr marL="274320" lvl="1" indent="-274320">
              <a:buFont typeface="Arial" pitchFamily="34" charset="0"/>
              <a:buChar char="•"/>
            </a:pPr>
            <a:r>
              <a:rPr lang="en-US" sz="2800" dirty="0" smtClean="0"/>
              <a:t>Forts</a:t>
            </a:r>
          </a:p>
          <a:p>
            <a:pPr marL="674370" lvl="2" indent="-274320"/>
            <a:r>
              <a:rPr lang="en-US" sz="2800" dirty="0" smtClean="0"/>
              <a:t>Set up by Portuguese on the coasts of Africa and India</a:t>
            </a:r>
          </a:p>
          <a:p>
            <a:pPr marL="674370" lvl="2" indent="-274320"/>
            <a:r>
              <a:rPr lang="en-US" sz="2800" dirty="0"/>
              <a:t>P</a:t>
            </a:r>
            <a:r>
              <a:rPr lang="en-US" sz="2800" dirty="0" smtClean="0"/>
              <a:t>rotect </a:t>
            </a:r>
            <a:r>
              <a:rPr lang="en-US" sz="2800" dirty="0"/>
              <a:t>their commercial </a:t>
            </a:r>
            <a:r>
              <a:rPr lang="en-US" sz="2800" dirty="0" smtClean="0"/>
              <a:t>interests</a:t>
            </a:r>
            <a:endParaRPr lang="en-US" sz="2800" dirty="0"/>
          </a:p>
          <a:p>
            <a:pPr marL="674370" lvl="2" indent="-274320"/>
            <a:r>
              <a:rPr lang="en-US" sz="2800" dirty="0"/>
              <a:t>F</a:t>
            </a:r>
            <a:r>
              <a:rPr lang="en-US" sz="2800" dirty="0" smtClean="0"/>
              <a:t>oreshadowing of Portuguese colonies</a:t>
            </a:r>
          </a:p>
          <a:p>
            <a:pPr marL="274320" lvl="1" indent="-274320">
              <a:buFont typeface="Arial" pitchFamily="34" charset="0"/>
              <a:buChar char="•"/>
            </a:pPr>
            <a:r>
              <a:rPr lang="en-US" sz="2800" dirty="0" smtClean="0"/>
              <a:t>1514</a:t>
            </a:r>
            <a:r>
              <a:rPr lang="en-US" sz="2800" dirty="0"/>
              <a:t>-</a:t>
            </a:r>
            <a:r>
              <a:rPr lang="en-US" sz="2800" dirty="0" smtClean="0"/>
              <a:t> </a:t>
            </a:r>
            <a:r>
              <a:rPr lang="en-US" sz="2800" dirty="0"/>
              <a:t>the Portuguese had reached as far as the islands of Indonesia </a:t>
            </a:r>
            <a:r>
              <a:rPr lang="en-US" sz="2800" dirty="0" smtClean="0"/>
              <a:t>(center for spices) and China</a:t>
            </a:r>
          </a:p>
          <a:p>
            <a:pPr marL="274320" lvl="1" indent="-274320">
              <a:buFont typeface="Arial" pitchFamily="34" charset="0"/>
              <a:buChar char="•"/>
            </a:pPr>
            <a:r>
              <a:rPr lang="en-US" sz="2800" dirty="0" smtClean="0"/>
              <a:t>1542 – Expedition reaches Japan</a:t>
            </a:r>
            <a:endParaRPr lang="en-US" sz="2800" dirty="0"/>
          </a:p>
          <a:p>
            <a:endParaRPr lang="en-US" sz="2800" dirty="0"/>
          </a:p>
        </p:txBody>
      </p:sp>
      <p:sp>
        <p:nvSpPr>
          <p:cNvPr id="59394" name="AutoShape 2" descr="Map showing the locations of the nine UNESCO world heritage sites relating to the European colonisation of Afric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9396" name="Picture 4" descr="Map showing the locations of the nine UNESCO world heritage sites relating to the European colonisation of Africa"/>
          <p:cNvPicPr>
            <a:picLocks noChangeAspect="1" noChangeArrowheads="1"/>
          </p:cNvPicPr>
          <p:nvPr/>
        </p:nvPicPr>
        <p:blipFill>
          <a:blip r:embed="rId2" cstate="print"/>
          <a:srcRect/>
          <a:stretch>
            <a:fillRect/>
          </a:stretch>
        </p:blipFill>
        <p:spPr bwMode="auto">
          <a:xfrm>
            <a:off x="3962400" y="1219200"/>
            <a:ext cx="4183063" cy="4724400"/>
          </a:xfrm>
          <a:prstGeom prst="rect">
            <a:avLst/>
          </a:prstGeom>
          <a:noFill/>
        </p:spPr>
      </p:pic>
    </p:spTree>
    <p:extLst>
      <p:ext uri="{BB962C8B-B14F-4D97-AF65-F5344CB8AC3E}">
        <p14:creationId xmlns:p14="http://schemas.microsoft.com/office/powerpoint/2010/main" val="14485145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228599" y="1066800"/>
            <a:ext cx="6781801" cy="4931664"/>
          </a:xfrm>
        </p:spPr>
        <p:txBody>
          <a:bodyPr>
            <a:normAutofit/>
          </a:bodyPr>
          <a:lstStyle/>
          <a:p>
            <a:pPr marL="274320" lvl="1" indent="-274320">
              <a:buFont typeface="Arial" pitchFamily="34" charset="0"/>
              <a:buChar char="•"/>
            </a:pPr>
            <a:r>
              <a:rPr lang="en-US" sz="2000" dirty="0" smtClean="0"/>
              <a:t>Spain</a:t>
            </a:r>
          </a:p>
          <a:p>
            <a:pPr marL="674370" lvl="2" indent="-274320"/>
            <a:r>
              <a:rPr lang="en-US" sz="2000" dirty="0" smtClean="0"/>
              <a:t>1492 - </a:t>
            </a:r>
            <a:r>
              <a:rPr lang="en-US" sz="2000" dirty="0"/>
              <a:t>F</a:t>
            </a:r>
            <a:r>
              <a:rPr lang="en-US" sz="2000" dirty="0" smtClean="0"/>
              <a:t>reed from Muslim rule </a:t>
            </a:r>
          </a:p>
          <a:p>
            <a:pPr marL="674370" lvl="2" indent="-274320"/>
            <a:r>
              <a:rPr lang="en-US" sz="2000" dirty="0" smtClean="0"/>
              <a:t>Desire to convert others to Christianity </a:t>
            </a:r>
            <a:endParaRPr lang="en-US" sz="2000" dirty="0"/>
          </a:p>
          <a:p>
            <a:pPr marL="674370" lvl="2" indent="-274320"/>
            <a:r>
              <a:rPr lang="en-US" sz="2000" dirty="0" smtClean="0"/>
              <a:t>Interested in riches</a:t>
            </a:r>
          </a:p>
          <a:p>
            <a:pPr marL="674370" lvl="2" indent="-274320"/>
            <a:r>
              <a:rPr lang="en-US" sz="2000" dirty="0" smtClean="0"/>
              <a:t>1492 – first expedition of Christopher Columbus</a:t>
            </a:r>
          </a:p>
          <a:p>
            <a:pPr marL="1131570" lvl="3" indent="-274320"/>
            <a:r>
              <a:rPr lang="en-US" sz="2000" dirty="0" smtClean="0"/>
              <a:t>Supported by the newly united Spanish Monarchy</a:t>
            </a:r>
          </a:p>
          <a:p>
            <a:pPr marL="1131570" lvl="3" indent="-274320"/>
            <a:r>
              <a:rPr lang="en-US" sz="2000" dirty="0" smtClean="0"/>
              <a:t>Set sail for a westward route to India</a:t>
            </a:r>
          </a:p>
          <a:p>
            <a:pPr marL="1131570" lvl="3" indent="-274320"/>
            <a:r>
              <a:rPr lang="en-US" sz="2000" dirty="0" smtClean="0"/>
              <a:t>led </a:t>
            </a:r>
            <a:r>
              <a:rPr lang="en-US" sz="2000" dirty="0"/>
              <a:t>to the </a:t>
            </a:r>
            <a:r>
              <a:rPr lang="en-US" sz="2000" dirty="0" smtClean="0"/>
              <a:t>“discovery” </a:t>
            </a:r>
            <a:r>
              <a:rPr lang="en-US" sz="2000" dirty="0"/>
              <a:t>of the </a:t>
            </a:r>
            <a:r>
              <a:rPr lang="en-US" sz="2000" dirty="0" smtClean="0"/>
              <a:t>Americas (New World)</a:t>
            </a:r>
          </a:p>
          <a:p>
            <a:endParaRPr lang="en-US" sz="3600" dirty="0"/>
          </a:p>
        </p:txBody>
      </p:sp>
      <p:sp>
        <p:nvSpPr>
          <p:cNvPr id="3" name="Title 2"/>
          <p:cNvSpPr>
            <a:spLocks noGrp="1"/>
          </p:cNvSpPr>
          <p:nvPr>
            <p:ph type="title"/>
          </p:nvPr>
        </p:nvSpPr>
        <p:spPr>
          <a:xfrm>
            <a:off x="2819400" y="64537"/>
            <a:ext cx="8077200" cy="1219200"/>
          </a:xfrm>
        </p:spPr>
        <p:txBody>
          <a:bodyPr>
            <a:normAutofit/>
          </a:bodyPr>
          <a:lstStyle/>
          <a:p>
            <a:r>
              <a:rPr lang="en-US" sz="5400" dirty="0" smtClean="0"/>
              <a:t>SPAIN</a:t>
            </a:r>
            <a:endParaRPr lang="en-US" sz="5400" dirty="0"/>
          </a:p>
        </p:txBody>
      </p:sp>
      <p:pic>
        <p:nvPicPr>
          <p:cNvPr id="1026" name="Picture 2" descr="http://t3.gstatic.com/images?q=tbn:ANd9GcTeA2OLl4uFHSQ3MVWZlDsp7opxDWRR5vf7b18YB-rQFp-3ixhrKA:salsa.democracyinaction.org/o/2507/images/NinaPintaSanta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4419600"/>
            <a:ext cx="3352800" cy="199324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6521149" y="457200"/>
            <a:ext cx="1605762" cy="2345943"/>
          </a:xfrm>
          <a:prstGeom prst="rect">
            <a:avLst/>
          </a:prstGeom>
        </p:spPr>
      </p:pic>
      <p:pic>
        <p:nvPicPr>
          <p:cNvPr id="5" name="Picture 4"/>
          <p:cNvPicPr>
            <a:picLocks noChangeAspect="1"/>
          </p:cNvPicPr>
          <p:nvPr/>
        </p:nvPicPr>
        <p:blipFill>
          <a:blip r:embed="rId4"/>
          <a:stretch>
            <a:fillRect/>
          </a:stretch>
        </p:blipFill>
        <p:spPr>
          <a:xfrm>
            <a:off x="6400800" y="4115739"/>
            <a:ext cx="2416424" cy="2528184"/>
          </a:xfrm>
          <a:prstGeom prst="rect">
            <a:avLst/>
          </a:prstGeom>
        </p:spPr>
      </p:pic>
    </p:spTree>
    <p:extLst>
      <p:ext uri="{BB962C8B-B14F-4D97-AF65-F5344CB8AC3E}">
        <p14:creationId xmlns:p14="http://schemas.microsoft.com/office/powerpoint/2010/main" val="39181656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533400" y="228600"/>
            <a:ext cx="7528560" cy="3886200"/>
          </a:xfrm>
        </p:spPr>
        <p:txBody>
          <a:bodyPr/>
          <a:lstStyle/>
          <a:p>
            <a:pPr marL="274320" lvl="1" indent="-274320">
              <a:buFont typeface="Arial" pitchFamily="34" charset="0"/>
              <a:buChar char="•"/>
            </a:pPr>
            <a:r>
              <a:rPr lang="en-US" sz="2000" i="0" dirty="0"/>
              <a:t>1519 </a:t>
            </a:r>
            <a:r>
              <a:rPr lang="en-US" sz="2000" i="0" dirty="0" smtClean="0"/>
              <a:t>– Spanish expedition under Ferdinand </a:t>
            </a:r>
            <a:r>
              <a:rPr lang="en-US" sz="2000" i="0" dirty="0"/>
              <a:t>Magellan </a:t>
            </a:r>
            <a:endParaRPr lang="en-US" sz="2000" i="0" dirty="0" smtClean="0"/>
          </a:p>
          <a:p>
            <a:pPr marL="674370" lvl="2" indent="-274320"/>
            <a:r>
              <a:rPr lang="en-US" sz="2000" i="0" dirty="0"/>
              <a:t>S</a:t>
            </a:r>
            <a:r>
              <a:rPr lang="en-US" sz="2000" i="0" dirty="0" smtClean="0"/>
              <a:t>ailed </a:t>
            </a:r>
            <a:r>
              <a:rPr lang="en-US" sz="2000" i="0" dirty="0"/>
              <a:t>around the tip of South America into the </a:t>
            </a:r>
            <a:r>
              <a:rPr lang="en-US" sz="2000" i="0" dirty="0" smtClean="0"/>
              <a:t>Pacific</a:t>
            </a:r>
          </a:p>
          <a:p>
            <a:pPr marL="674370" lvl="2" indent="-274320"/>
            <a:r>
              <a:rPr lang="en-US" sz="2000" i="0" dirty="0" smtClean="0"/>
              <a:t>1521 – reached Indonesian islands</a:t>
            </a:r>
          </a:p>
          <a:p>
            <a:pPr marL="674370" lvl="2" indent="-274320"/>
            <a:r>
              <a:rPr lang="en-US" sz="2000" i="0" dirty="0" smtClean="0"/>
              <a:t>First trip around the world</a:t>
            </a:r>
          </a:p>
          <a:p>
            <a:pPr marL="674370" lvl="2" indent="-274320"/>
            <a:r>
              <a:rPr lang="en-US" sz="2000" i="0" dirty="0" smtClean="0"/>
              <a:t>Claimed the Philippines</a:t>
            </a:r>
          </a:p>
          <a:p>
            <a:pPr marL="1131570" lvl="3" indent="-274320"/>
            <a:r>
              <a:rPr lang="en-US" sz="2000" i="0" dirty="0" smtClean="0"/>
              <a:t>Held until 1898</a:t>
            </a:r>
            <a:endParaRPr lang="en-US" sz="2000" i="0" dirty="0"/>
          </a:p>
          <a:p>
            <a:endParaRPr lang="en-US" dirty="0"/>
          </a:p>
        </p:txBody>
      </p:sp>
      <p:pic>
        <p:nvPicPr>
          <p:cNvPr id="4" name="Picture 3"/>
          <p:cNvPicPr>
            <a:picLocks noChangeAspect="1"/>
          </p:cNvPicPr>
          <p:nvPr/>
        </p:nvPicPr>
        <p:blipFill>
          <a:blip r:embed="rId2"/>
          <a:stretch>
            <a:fillRect/>
          </a:stretch>
        </p:blipFill>
        <p:spPr>
          <a:xfrm>
            <a:off x="3535590" y="2438314"/>
            <a:ext cx="2072820" cy="1981372"/>
          </a:xfrm>
          <a:prstGeom prst="rect">
            <a:avLst/>
          </a:prstGeom>
        </p:spPr>
      </p:pic>
      <p:pic>
        <p:nvPicPr>
          <p:cNvPr id="5" name="Picture 4"/>
          <p:cNvPicPr>
            <a:picLocks noChangeAspect="1"/>
          </p:cNvPicPr>
          <p:nvPr/>
        </p:nvPicPr>
        <p:blipFill>
          <a:blip r:embed="rId3"/>
          <a:stretch>
            <a:fillRect/>
          </a:stretch>
        </p:blipFill>
        <p:spPr>
          <a:xfrm>
            <a:off x="1181100" y="2590800"/>
            <a:ext cx="6781800" cy="3846767"/>
          </a:xfrm>
          <a:prstGeom prst="rect">
            <a:avLst/>
          </a:prstGeom>
        </p:spPr>
      </p:pic>
    </p:spTree>
    <p:extLst>
      <p:ext uri="{BB962C8B-B14F-4D97-AF65-F5344CB8AC3E}">
        <p14:creationId xmlns:p14="http://schemas.microsoft.com/office/powerpoint/2010/main" val="37804395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990600" y="76200"/>
            <a:ext cx="7772400" cy="3886200"/>
          </a:xfrm>
        </p:spPr>
        <p:txBody>
          <a:bodyPr/>
          <a:lstStyle/>
          <a:p>
            <a:pPr marL="0" indent="0">
              <a:buNone/>
            </a:pPr>
            <a:r>
              <a:rPr lang="en-US" u="sng" dirty="0" smtClean="0"/>
              <a:t>First round of exploration complete</a:t>
            </a:r>
          </a:p>
          <a:p>
            <a:r>
              <a:rPr lang="en-US" dirty="0" smtClean="0"/>
              <a:t>Portugal</a:t>
            </a:r>
          </a:p>
          <a:p>
            <a:pPr lvl="1"/>
            <a:r>
              <a:rPr lang="en-US" dirty="0" smtClean="0"/>
              <a:t>Coastal holdings in parts of Africa and India</a:t>
            </a:r>
          </a:p>
          <a:p>
            <a:pPr lvl="1"/>
            <a:r>
              <a:rPr lang="en-US" dirty="0" smtClean="0"/>
              <a:t>Claim on Brazil</a:t>
            </a:r>
          </a:p>
          <a:p>
            <a:r>
              <a:rPr lang="en-US" dirty="0" smtClean="0"/>
              <a:t>Spain</a:t>
            </a:r>
          </a:p>
          <a:p>
            <a:pPr lvl="1"/>
            <a:r>
              <a:rPr lang="en-US" dirty="0" smtClean="0"/>
              <a:t>Philippines</a:t>
            </a:r>
          </a:p>
          <a:p>
            <a:pPr lvl="1"/>
            <a:r>
              <a:rPr lang="en-US" dirty="0" smtClean="0"/>
              <a:t>Various Pacific islands</a:t>
            </a:r>
          </a:p>
          <a:p>
            <a:pPr lvl="1"/>
            <a:r>
              <a:rPr lang="en-US" dirty="0" smtClean="0"/>
              <a:t>Bulk of Americas</a:t>
            </a:r>
            <a:endParaRPr lang="en-US" dirty="0"/>
          </a:p>
        </p:txBody>
      </p:sp>
      <p:pic>
        <p:nvPicPr>
          <p:cNvPr id="3" name="Picture 2"/>
          <p:cNvPicPr>
            <a:picLocks noChangeAspect="1"/>
          </p:cNvPicPr>
          <p:nvPr/>
        </p:nvPicPr>
        <p:blipFill>
          <a:blip r:embed="rId2"/>
          <a:stretch>
            <a:fillRect/>
          </a:stretch>
        </p:blipFill>
        <p:spPr>
          <a:xfrm>
            <a:off x="990600" y="2743200"/>
            <a:ext cx="7010400" cy="3929114"/>
          </a:xfrm>
          <a:prstGeom prst="rect">
            <a:avLst/>
          </a:prstGeom>
        </p:spPr>
      </p:pic>
    </p:spTree>
    <p:extLst>
      <p:ext uri="{BB962C8B-B14F-4D97-AF65-F5344CB8AC3E}">
        <p14:creationId xmlns:p14="http://schemas.microsoft.com/office/powerpoint/2010/main" val="7977961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13447" y="1371600"/>
            <a:ext cx="4343400" cy="5633292"/>
          </a:xfrm>
        </p:spPr>
        <p:txBody>
          <a:bodyPr>
            <a:normAutofit fontScale="62500" lnSpcReduction="20000"/>
          </a:bodyPr>
          <a:lstStyle/>
          <a:p>
            <a:pPr lvl="1"/>
            <a:r>
              <a:rPr lang="en-US" sz="3200" i="0" dirty="0" smtClean="0"/>
              <a:t>16th century – Northern Europe begins exploring</a:t>
            </a:r>
          </a:p>
          <a:p>
            <a:pPr lvl="2"/>
            <a:r>
              <a:rPr lang="en-US" sz="3200" i="0" dirty="0" smtClean="0"/>
              <a:t>France and England</a:t>
            </a:r>
          </a:p>
          <a:p>
            <a:pPr lvl="3"/>
            <a:r>
              <a:rPr lang="en-US" sz="3200" i="0" dirty="0" smtClean="0"/>
              <a:t>Strong monarchies</a:t>
            </a:r>
          </a:p>
          <a:p>
            <a:pPr lvl="2"/>
            <a:r>
              <a:rPr lang="en-US" sz="3200" i="0" dirty="0" smtClean="0"/>
              <a:t>Britain and Holland (Dutch)</a:t>
            </a:r>
          </a:p>
          <a:p>
            <a:pPr lvl="3"/>
            <a:r>
              <a:rPr lang="en-US" sz="3200" i="0" dirty="0" smtClean="0"/>
              <a:t>Protestants want to rival Catholics</a:t>
            </a:r>
          </a:p>
          <a:p>
            <a:pPr lvl="3"/>
            <a:r>
              <a:rPr lang="en-US" sz="3200" i="0" dirty="0" smtClean="0"/>
              <a:t>Improve design of ocean vessels</a:t>
            </a:r>
          </a:p>
          <a:p>
            <a:pPr lvl="4"/>
            <a:r>
              <a:rPr lang="en-US" sz="3200" i="0" dirty="0" smtClean="0"/>
              <a:t>Lighter, faster ships</a:t>
            </a:r>
          </a:p>
          <a:p>
            <a:pPr lvl="2"/>
            <a:r>
              <a:rPr lang="en-US" sz="3200" dirty="0" smtClean="0"/>
              <a:t>1534 - French </a:t>
            </a:r>
            <a:r>
              <a:rPr lang="en-US" sz="3200" dirty="0"/>
              <a:t>explorers first reached </a:t>
            </a:r>
            <a:r>
              <a:rPr lang="en-US" sz="3200" dirty="0" smtClean="0"/>
              <a:t>Canada  </a:t>
            </a:r>
          </a:p>
          <a:p>
            <a:pPr lvl="3"/>
            <a:r>
              <a:rPr lang="en-US" sz="3200" dirty="0"/>
              <a:t>P</a:t>
            </a:r>
            <a:r>
              <a:rPr lang="en-US" sz="3200" dirty="0" smtClean="0"/>
              <a:t>ressed </a:t>
            </a:r>
            <a:r>
              <a:rPr lang="en-US" sz="3200" dirty="0"/>
              <a:t>inland along the system of waterways to the Great Lakes and Mississippi River </a:t>
            </a:r>
            <a:r>
              <a:rPr lang="en-US" sz="3200" dirty="0" smtClean="0"/>
              <a:t>valley</a:t>
            </a:r>
          </a:p>
          <a:p>
            <a:endParaRPr lang="en-US" sz="3200" dirty="0"/>
          </a:p>
        </p:txBody>
      </p:sp>
      <p:sp>
        <p:nvSpPr>
          <p:cNvPr id="3" name="Title 2"/>
          <p:cNvSpPr>
            <a:spLocks noGrp="1"/>
          </p:cNvSpPr>
          <p:nvPr>
            <p:ph type="title"/>
          </p:nvPr>
        </p:nvSpPr>
        <p:spPr>
          <a:xfrm>
            <a:off x="304800" y="152400"/>
            <a:ext cx="9448800" cy="1219200"/>
          </a:xfrm>
        </p:spPr>
        <p:txBody>
          <a:bodyPr>
            <a:normAutofit/>
          </a:bodyPr>
          <a:lstStyle/>
          <a:p>
            <a:r>
              <a:rPr lang="en-US" sz="3200" dirty="0" smtClean="0"/>
              <a:t>Northern European Expeditions</a:t>
            </a:r>
            <a:endParaRPr lang="en-US" sz="3200" dirty="0"/>
          </a:p>
        </p:txBody>
      </p:sp>
      <p:pic>
        <p:nvPicPr>
          <p:cNvPr id="46082" name="Picture 2" descr="http://upload.wikimedia.org/wikipedia/commons/thumb/b/b0/Colonization_of_the_Americas_1750.PNG/300px-Colonization_of_the_Americas_1750.PNG"/>
          <p:cNvPicPr>
            <a:picLocks noChangeAspect="1" noChangeArrowheads="1"/>
          </p:cNvPicPr>
          <p:nvPr/>
        </p:nvPicPr>
        <p:blipFill>
          <a:blip r:embed="rId2" cstate="print"/>
          <a:srcRect/>
          <a:stretch>
            <a:fillRect/>
          </a:stretch>
        </p:blipFill>
        <p:spPr bwMode="auto">
          <a:xfrm>
            <a:off x="4648200" y="1066800"/>
            <a:ext cx="3962400" cy="5256784"/>
          </a:xfrm>
          <a:prstGeom prst="rect">
            <a:avLst/>
          </a:prstGeom>
          <a:noFill/>
        </p:spPr>
      </p:pic>
    </p:spTree>
    <p:extLst>
      <p:ext uri="{BB962C8B-B14F-4D97-AF65-F5344CB8AC3E}">
        <p14:creationId xmlns:p14="http://schemas.microsoft.com/office/powerpoint/2010/main" val="42265569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0" y="1676400"/>
            <a:ext cx="2895600" cy="6172200"/>
          </a:xfrm>
        </p:spPr>
        <p:txBody>
          <a:bodyPr>
            <a:normAutofit/>
          </a:bodyPr>
          <a:lstStyle/>
          <a:p>
            <a:r>
              <a:rPr lang="en-US" sz="2800" dirty="0" smtClean="0"/>
              <a:t>17</a:t>
            </a:r>
            <a:r>
              <a:rPr lang="en-US" sz="2800" baseline="30000" dirty="0" smtClean="0"/>
              <a:t>th</a:t>
            </a:r>
            <a:r>
              <a:rPr lang="en-US" sz="2800" dirty="0" smtClean="0"/>
              <a:t> century -Britain</a:t>
            </a:r>
          </a:p>
          <a:p>
            <a:pPr lvl="1"/>
            <a:r>
              <a:rPr lang="en-US" sz="2800" dirty="0" smtClean="0"/>
              <a:t>colonizes east coast of North America</a:t>
            </a:r>
          </a:p>
        </p:txBody>
      </p:sp>
      <p:pic>
        <p:nvPicPr>
          <p:cNvPr id="1026" name="Picture 2" descr="http://www.trinityhistory.org/AmH/images/05Eurosettlement16th.jpg"/>
          <p:cNvPicPr>
            <a:picLocks noChangeAspect="1" noChangeArrowheads="1"/>
          </p:cNvPicPr>
          <p:nvPr/>
        </p:nvPicPr>
        <p:blipFill>
          <a:blip r:embed="rId2" cstate="print"/>
          <a:srcRect/>
          <a:stretch>
            <a:fillRect/>
          </a:stretch>
        </p:blipFill>
        <p:spPr bwMode="auto">
          <a:xfrm>
            <a:off x="2819400" y="294938"/>
            <a:ext cx="5943600" cy="6067763"/>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1066800" y="76199"/>
            <a:ext cx="7315200" cy="671513"/>
          </a:xfrm>
          <a:prstGeom prst="rect">
            <a:avLst/>
          </a:prstGeom>
          <a:noFill/>
          <a:ln w="9525">
            <a:noFill/>
            <a:miter lim="800000"/>
            <a:headEnd/>
            <a:tailEnd/>
          </a:ln>
          <a:effectLst>
            <a:outerShdw dist="35921" dir="2700000" algn="ctr" rotWithShape="0">
              <a:srgbClr val="C24F00"/>
            </a:outerShdw>
          </a:effectLst>
        </p:spPr>
        <p:txBody>
          <a:bodyPr>
            <a:spAutoFit/>
          </a:bodyPr>
          <a:lstStyle/>
          <a:p>
            <a:pPr algn="ctr">
              <a:spcBef>
                <a:spcPct val="50000"/>
              </a:spcBef>
              <a:defRPr/>
            </a:pPr>
            <a:r>
              <a:rPr lang="en-US" sz="3800" b="1" dirty="0">
                <a:solidFill>
                  <a:schemeClr val="accent2"/>
                </a:solidFill>
                <a:effectLst>
                  <a:outerShdw blurRad="38100" dist="38100" dir="2700000" algn="tl">
                    <a:srgbClr val="000000"/>
                  </a:outerShdw>
                </a:effectLst>
                <a:latin typeface="BlackChancery" pitchFamily="2" charset="0"/>
              </a:rPr>
              <a:t>Atlantic Explorations</a:t>
            </a:r>
          </a:p>
        </p:txBody>
      </p:sp>
      <p:pic>
        <p:nvPicPr>
          <p:cNvPr id="17411" name="Picture 5" descr="Map-EuropeanExplorationsInTheAmericas"/>
          <p:cNvPicPr>
            <a:picLocks noChangeAspect="1" noChangeArrowheads="1"/>
          </p:cNvPicPr>
          <p:nvPr/>
        </p:nvPicPr>
        <p:blipFill>
          <a:blip r:embed="rId3" cstate="print">
            <a:lum bright="-6000" contrast="12000"/>
            <a:extLst>
              <a:ext uri="{28A0092B-C50C-407E-A947-70E740481C1C}">
                <a14:useLocalDpi xmlns:a14="http://schemas.microsoft.com/office/drawing/2010/main" val="0"/>
              </a:ext>
            </a:extLst>
          </a:blip>
          <a:srcRect/>
          <a:stretch>
            <a:fillRect/>
          </a:stretch>
        </p:blipFill>
        <p:spPr bwMode="auto">
          <a:xfrm>
            <a:off x="1600200" y="609600"/>
            <a:ext cx="6010275" cy="5972577"/>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715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04800" y="152400"/>
            <a:ext cx="8153400" cy="1752600"/>
          </a:xfrm>
        </p:spPr>
        <p:txBody>
          <a:bodyPr>
            <a:normAutofit/>
          </a:bodyPr>
          <a:lstStyle/>
          <a:p>
            <a:pPr marL="274320" lvl="1" indent="-274320">
              <a:buFont typeface="Arial" pitchFamily="34" charset="0"/>
              <a:buChar char="•"/>
            </a:pPr>
            <a:r>
              <a:rPr lang="en-US" sz="2800" dirty="0" smtClean="0"/>
              <a:t>Early 17</a:t>
            </a:r>
            <a:r>
              <a:rPr lang="en-US" sz="2800" baseline="30000" dirty="0" smtClean="0"/>
              <a:t>th</a:t>
            </a:r>
            <a:r>
              <a:rPr lang="en-US" sz="2800" dirty="0" smtClean="0"/>
              <a:t> century – The Dutch ousted the Portuguese from the Indonesian islands</a:t>
            </a:r>
            <a:endParaRPr lang="en-US" sz="2800" dirty="0"/>
          </a:p>
          <a:p>
            <a:pPr marL="674370" lvl="2" indent="-274320"/>
            <a:r>
              <a:rPr lang="en-US" sz="2800" dirty="0" smtClean="0"/>
              <a:t>Set up private trading company</a:t>
            </a:r>
            <a:endParaRPr lang="en-US" sz="2800" dirty="0" smtClean="0">
              <a:solidFill>
                <a:srgbClr val="FFFF00"/>
              </a:solidFill>
            </a:endParaRPr>
          </a:p>
        </p:txBody>
      </p:sp>
      <p:pic>
        <p:nvPicPr>
          <p:cNvPr id="45058" name="Picture 2" descr="http://people.hofstra.edu/geotrans/eng/ch2en/conc2en/img/VOC_Trade_Network.png"/>
          <p:cNvPicPr>
            <a:picLocks noChangeAspect="1" noChangeArrowheads="1"/>
          </p:cNvPicPr>
          <p:nvPr/>
        </p:nvPicPr>
        <p:blipFill>
          <a:blip r:embed="rId2" cstate="print"/>
          <a:srcRect/>
          <a:stretch>
            <a:fillRect/>
          </a:stretch>
        </p:blipFill>
        <p:spPr bwMode="auto">
          <a:xfrm>
            <a:off x="990600" y="1676400"/>
            <a:ext cx="7083572" cy="5033504"/>
          </a:xfrm>
          <a:prstGeom prst="rect">
            <a:avLst/>
          </a:prstGeom>
          <a:noFill/>
        </p:spPr>
      </p:pic>
    </p:spTree>
    <p:extLst>
      <p:ext uri="{BB962C8B-B14F-4D97-AF65-F5344CB8AC3E}">
        <p14:creationId xmlns:p14="http://schemas.microsoft.com/office/powerpoint/2010/main" val="12191095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0" y="762000"/>
            <a:ext cx="4114800" cy="5943600"/>
          </a:xfrm>
        </p:spPr>
        <p:txBody>
          <a:bodyPr>
            <a:normAutofit fontScale="85000" lnSpcReduction="20000"/>
          </a:bodyPr>
          <a:lstStyle/>
          <a:p>
            <a:pPr marL="274320" lvl="1" indent="-274320">
              <a:buFont typeface="Arial" pitchFamily="34" charset="0"/>
              <a:buChar char="•"/>
            </a:pPr>
            <a:r>
              <a:rPr lang="en-US" sz="3200" dirty="0" smtClean="0"/>
              <a:t>Creation of The Dutch East India Company and the British East India Company </a:t>
            </a:r>
          </a:p>
          <a:p>
            <a:pPr marL="674370" lvl="2" indent="-274320"/>
            <a:r>
              <a:rPr lang="en-US" sz="3200" dirty="0" smtClean="0"/>
              <a:t>Companies given government monopolies of trade in regions designated</a:t>
            </a:r>
          </a:p>
          <a:p>
            <a:pPr marL="674370" lvl="2" indent="-274320"/>
            <a:r>
              <a:rPr lang="en-US" sz="3200" dirty="0" smtClean="0"/>
              <a:t>Had rights to raise armies, tax, and regulate money</a:t>
            </a:r>
          </a:p>
          <a:p>
            <a:pPr marL="674370" lvl="2" indent="-274320"/>
            <a:r>
              <a:rPr lang="en-US" sz="3200" dirty="0" smtClean="0"/>
              <a:t>Amassed great commercial fortunes</a:t>
            </a:r>
          </a:p>
          <a:p>
            <a:pPr marL="674370" lvl="2" indent="-274320"/>
            <a:r>
              <a:rPr lang="en-US" sz="3200" dirty="0" smtClean="0"/>
              <a:t>Acted like independent governments in regions they claimed</a:t>
            </a:r>
          </a:p>
          <a:p>
            <a:endParaRPr lang="en-US" dirty="0"/>
          </a:p>
        </p:txBody>
      </p:sp>
      <p:pic>
        <p:nvPicPr>
          <p:cNvPr id="109570" name="Picture 2" descr="http://opinion-maker.org/wp-content/uploads/2010/05/east-india-company-Map1.gif"/>
          <p:cNvPicPr>
            <a:picLocks noChangeAspect="1" noChangeArrowheads="1"/>
          </p:cNvPicPr>
          <p:nvPr/>
        </p:nvPicPr>
        <p:blipFill>
          <a:blip r:embed="rId2" cstate="print"/>
          <a:srcRect/>
          <a:stretch>
            <a:fillRect/>
          </a:stretch>
        </p:blipFill>
        <p:spPr bwMode="auto">
          <a:xfrm>
            <a:off x="4343400" y="1066800"/>
            <a:ext cx="4372778" cy="4124326"/>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38100" y="990600"/>
            <a:ext cx="9144000" cy="4724401"/>
          </a:xfrm>
        </p:spPr>
        <p:txBody>
          <a:bodyPr>
            <a:noAutofit/>
          </a:bodyPr>
          <a:lstStyle/>
          <a:p>
            <a:r>
              <a:rPr lang="en-US" i="0" dirty="0"/>
              <a:t>After the fifteenth century, </a:t>
            </a:r>
            <a:r>
              <a:rPr lang="en-US" i="0" dirty="0" smtClean="0"/>
              <a:t>explorers and conquistadors  </a:t>
            </a:r>
            <a:r>
              <a:rPr lang="en-US" i="0" dirty="0"/>
              <a:t>from western Europe hacked out empires in the Americas and redefined the nature of international </a:t>
            </a:r>
            <a:r>
              <a:rPr lang="en-US" i="0" dirty="0" smtClean="0"/>
              <a:t>exchange</a:t>
            </a:r>
            <a:endParaRPr lang="en-US" i="0" dirty="0"/>
          </a:p>
          <a:p>
            <a:pPr lvl="1"/>
            <a:r>
              <a:rPr lang="en-US" i="0" dirty="0" smtClean="0"/>
              <a:t>Shift of power</a:t>
            </a:r>
          </a:p>
          <a:p>
            <a:r>
              <a:rPr lang="en-US" i="0" dirty="0" smtClean="0"/>
              <a:t>Rate of international trade also increased in some portions of Old World</a:t>
            </a:r>
          </a:p>
          <a:p>
            <a:pPr lvl="1"/>
            <a:r>
              <a:rPr lang="en-US" i="0" dirty="0" smtClean="0"/>
              <a:t>Southeast Asia</a:t>
            </a:r>
            <a:endParaRPr lang="en-US" i="0" dirty="0"/>
          </a:p>
          <a:p>
            <a:endParaRPr lang="en-US" i="0" dirty="0"/>
          </a:p>
        </p:txBody>
      </p:sp>
      <p:sp>
        <p:nvSpPr>
          <p:cNvPr id="2" name="Title 1"/>
          <p:cNvSpPr>
            <a:spLocks noGrp="1"/>
          </p:cNvSpPr>
          <p:nvPr>
            <p:ph type="title"/>
          </p:nvPr>
        </p:nvSpPr>
        <p:spPr>
          <a:xfrm>
            <a:off x="762000" y="228600"/>
            <a:ext cx="7696200" cy="990600"/>
          </a:xfrm>
        </p:spPr>
        <p:txBody>
          <a:bodyPr>
            <a:noAutofit/>
          </a:bodyPr>
          <a:lstStyle/>
          <a:p>
            <a:r>
              <a:rPr lang="en-US" sz="3200" dirty="0" smtClean="0"/>
              <a:t>Introduction</a:t>
            </a:r>
            <a:endParaRPr lang="en-US" sz="3200" dirty="0"/>
          </a:p>
        </p:txBody>
      </p:sp>
      <p:pic>
        <p:nvPicPr>
          <p:cNvPr id="5" name="Picture 4"/>
          <p:cNvPicPr>
            <a:picLocks noChangeAspect="1"/>
          </p:cNvPicPr>
          <p:nvPr/>
        </p:nvPicPr>
        <p:blipFill>
          <a:blip r:embed="rId2"/>
          <a:stretch>
            <a:fillRect/>
          </a:stretch>
        </p:blipFill>
        <p:spPr>
          <a:xfrm>
            <a:off x="1905000" y="2836793"/>
            <a:ext cx="7162447" cy="3640208"/>
          </a:xfrm>
          <a:prstGeom prst="rect">
            <a:avLst/>
          </a:prstGeom>
        </p:spPr>
      </p:pic>
    </p:spTree>
    <p:extLst>
      <p:ext uri="{BB962C8B-B14F-4D97-AF65-F5344CB8AC3E}">
        <p14:creationId xmlns:p14="http://schemas.microsoft.com/office/powerpoint/2010/main" val="22838219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5" name="Picture 4"/>
          <p:cNvPicPr>
            <a:picLocks noChangeAspect="1"/>
          </p:cNvPicPr>
          <p:nvPr/>
        </p:nvPicPr>
        <p:blipFill>
          <a:blip r:embed="rId2"/>
          <a:stretch>
            <a:fillRect/>
          </a:stretch>
        </p:blipFill>
        <p:spPr>
          <a:xfrm>
            <a:off x="304800" y="228600"/>
            <a:ext cx="8620125" cy="6377896"/>
          </a:xfrm>
          <a:prstGeom prst="rect">
            <a:avLst/>
          </a:prstGeom>
        </p:spPr>
      </p:pic>
    </p:spTree>
    <p:extLst>
      <p:ext uri="{BB962C8B-B14F-4D97-AF65-F5344CB8AC3E}">
        <p14:creationId xmlns:p14="http://schemas.microsoft.com/office/powerpoint/2010/main" val="18340939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76199" y="1295400"/>
            <a:ext cx="3428999" cy="5410200"/>
          </a:xfrm>
        </p:spPr>
        <p:txBody>
          <a:bodyPr>
            <a:normAutofit fontScale="85000" lnSpcReduction="10000"/>
          </a:bodyPr>
          <a:lstStyle/>
          <a:p>
            <a:pPr marL="274320" lvl="1" indent="-274320">
              <a:buFont typeface="Arial" pitchFamily="34" charset="0"/>
              <a:buChar char="•"/>
            </a:pPr>
            <a:r>
              <a:rPr lang="en-US" sz="2800" dirty="0" smtClean="0"/>
              <a:t>16</a:t>
            </a:r>
            <a:r>
              <a:rPr lang="en-US" sz="2800" baseline="30000" dirty="0" smtClean="0"/>
              <a:t>th</a:t>
            </a:r>
            <a:r>
              <a:rPr lang="en-US" sz="2800" dirty="0" smtClean="0"/>
              <a:t>-17</a:t>
            </a:r>
            <a:r>
              <a:rPr lang="en-US" sz="2800" baseline="30000" dirty="0" smtClean="0"/>
              <a:t>th</a:t>
            </a:r>
            <a:r>
              <a:rPr lang="en-US" sz="2800" dirty="0" smtClean="0"/>
              <a:t> centuries - The </a:t>
            </a:r>
            <a:r>
              <a:rPr lang="en-US" sz="2800" dirty="0"/>
              <a:t>indigenous peoples </a:t>
            </a:r>
            <a:r>
              <a:rPr lang="en-US" sz="2800" dirty="0" smtClean="0"/>
              <a:t>in the Americas </a:t>
            </a:r>
            <a:r>
              <a:rPr lang="en-US" sz="2800" dirty="0"/>
              <a:t>suffered massive population loss </a:t>
            </a:r>
            <a:endParaRPr lang="en-US" sz="2800" dirty="0" smtClean="0"/>
          </a:p>
          <a:p>
            <a:pPr marL="674370" lvl="2" indent="-274320"/>
            <a:r>
              <a:rPr lang="en-US" sz="2800" dirty="0" smtClean="0"/>
              <a:t>No natural immunities</a:t>
            </a:r>
          </a:p>
          <a:p>
            <a:pPr marL="674370" lvl="2" indent="-274320"/>
            <a:r>
              <a:rPr lang="en-US" sz="2800" dirty="0" smtClean="0"/>
              <a:t>80% of native population die</a:t>
            </a:r>
          </a:p>
          <a:p>
            <a:pPr marL="674370" lvl="2" indent="-274320"/>
            <a:r>
              <a:rPr lang="en-US" sz="2800" dirty="0" smtClean="0"/>
              <a:t>Opportunity for Europeans to forge a partially new population of their own citizens </a:t>
            </a:r>
          </a:p>
          <a:p>
            <a:pPr marL="674370" lvl="2" indent="-274320"/>
            <a:r>
              <a:rPr lang="en-US" sz="2800" dirty="0" smtClean="0"/>
              <a:t>Would lead to Atlantic Slave Trade</a:t>
            </a:r>
            <a:endParaRPr lang="en-US" sz="2800" dirty="0"/>
          </a:p>
          <a:p>
            <a:endParaRPr lang="en-US" dirty="0"/>
          </a:p>
        </p:txBody>
      </p:sp>
      <p:sp>
        <p:nvSpPr>
          <p:cNvPr id="3" name="Title 2"/>
          <p:cNvSpPr>
            <a:spLocks noGrp="1"/>
          </p:cNvSpPr>
          <p:nvPr>
            <p:ph type="title"/>
          </p:nvPr>
        </p:nvSpPr>
        <p:spPr>
          <a:xfrm>
            <a:off x="381000" y="228600"/>
            <a:ext cx="8382000" cy="1143000"/>
          </a:xfrm>
        </p:spPr>
        <p:txBody>
          <a:bodyPr>
            <a:normAutofit/>
          </a:bodyPr>
          <a:lstStyle/>
          <a:p>
            <a:r>
              <a:rPr lang="en-US" sz="3200" dirty="0" smtClean="0"/>
              <a:t>The Columbian exchange </a:t>
            </a:r>
            <a:endParaRPr lang="en-US" sz="3200" dirty="0"/>
          </a:p>
        </p:txBody>
      </p:sp>
      <p:pic>
        <p:nvPicPr>
          <p:cNvPr id="2050" name="Picture 2" descr="http://globalhistorycullen.wikispaces.com/file/view/Native_American_Population_Chart_1518-1593_06.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199" y="1299072"/>
            <a:ext cx="5334633" cy="4720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63386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228600" y="76200"/>
            <a:ext cx="8153400" cy="3733800"/>
          </a:xfrm>
        </p:spPr>
        <p:txBody>
          <a:bodyPr>
            <a:normAutofit fontScale="70000" lnSpcReduction="20000"/>
          </a:bodyPr>
          <a:lstStyle/>
          <a:p>
            <a:r>
              <a:rPr lang="en-US" sz="3200" dirty="0" smtClean="0"/>
              <a:t>New world crops were spread rapidly by Western merchants</a:t>
            </a:r>
          </a:p>
          <a:p>
            <a:pPr lvl="1"/>
            <a:r>
              <a:rPr lang="en-US" sz="3200" dirty="0" smtClean="0"/>
              <a:t>Americas </a:t>
            </a:r>
          </a:p>
          <a:p>
            <a:pPr lvl="2"/>
            <a:r>
              <a:rPr lang="en-US" sz="3200" dirty="0" smtClean="0"/>
              <a:t>European </a:t>
            </a:r>
            <a:r>
              <a:rPr lang="en-US" sz="3200" dirty="0"/>
              <a:t>and Asian animals were </a:t>
            </a:r>
            <a:r>
              <a:rPr lang="en-US" sz="3200" dirty="0" smtClean="0"/>
              <a:t>introduced</a:t>
            </a:r>
            <a:r>
              <a:rPr lang="en-US" sz="3200" dirty="0" smtClean="0">
                <a:solidFill>
                  <a:srgbClr val="FFFFFF"/>
                </a:solidFill>
              </a:rPr>
              <a:t>, </a:t>
            </a:r>
            <a:r>
              <a:rPr lang="en-US" sz="3200" dirty="0">
                <a:solidFill>
                  <a:srgbClr val="FFFFFF"/>
                </a:solidFill>
              </a:rPr>
              <a:t>which had previously lacked animal </a:t>
            </a:r>
            <a:r>
              <a:rPr lang="en-US" sz="3200" dirty="0" smtClean="0">
                <a:solidFill>
                  <a:srgbClr val="FFFFFF"/>
                </a:solidFill>
              </a:rPr>
              <a:t>power</a:t>
            </a:r>
          </a:p>
          <a:p>
            <a:pPr lvl="1"/>
            <a:r>
              <a:rPr lang="en-US" sz="3200" dirty="0" smtClean="0">
                <a:solidFill>
                  <a:srgbClr val="FFFFFF"/>
                </a:solidFill>
              </a:rPr>
              <a:t>Europe</a:t>
            </a:r>
          </a:p>
          <a:p>
            <a:pPr lvl="2"/>
            <a:r>
              <a:rPr lang="en-US" sz="3200" dirty="0" smtClean="0">
                <a:solidFill>
                  <a:srgbClr val="FFFFFF"/>
                </a:solidFill>
              </a:rPr>
              <a:t>Use of tobacco, sugar, and coffee spread</a:t>
            </a:r>
          </a:p>
          <a:p>
            <a:pPr lvl="2"/>
            <a:r>
              <a:rPr lang="en-US" sz="3200" dirty="0" smtClean="0">
                <a:solidFill>
                  <a:srgbClr val="FFFFFF"/>
                </a:solidFill>
              </a:rPr>
              <a:t>Corn and potato adopted later (late 17</a:t>
            </a:r>
            <a:r>
              <a:rPr lang="en-US" sz="3200" baseline="30000" dirty="0" smtClean="0">
                <a:solidFill>
                  <a:srgbClr val="FFFFFF"/>
                </a:solidFill>
              </a:rPr>
              <a:t>th</a:t>
            </a:r>
            <a:r>
              <a:rPr lang="en-US" sz="3200" dirty="0" smtClean="0">
                <a:solidFill>
                  <a:srgbClr val="FFFFFF"/>
                </a:solidFill>
              </a:rPr>
              <a:t> century)</a:t>
            </a:r>
            <a:endParaRPr lang="en-US" sz="3200" dirty="0" smtClean="0"/>
          </a:p>
          <a:p>
            <a:pPr lvl="1"/>
            <a:r>
              <a:rPr lang="en-US" sz="3200" dirty="0" smtClean="0"/>
              <a:t>China, the Mediterranean, and parts of Africa</a:t>
            </a:r>
          </a:p>
          <a:p>
            <a:pPr lvl="2"/>
            <a:r>
              <a:rPr lang="en-US" sz="3200" dirty="0" smtClean="0"/>
              <a:t>American corn and potatoes introduced</a:t>
            </a:r>
          </a:p>
          <a:p>
            <a:pPr lvl="2"/>
            <a:r>
              <a:rPr lang="en-US" sz="3200" dirty="0" smtClean="0"/>
              <a:t>Triggered large population increases</a:t>
            </a:r>
          </a:p>
          <a:p>
            <a:pPr lvl="2"/>
            <a:endParaRPr lang="en-US" sz="3200" dirty="0" smtClean="0"/>
          </a:p>
        </p:txBody>
      </p:sp>
      <p:pic>
        <p:nvPicPr>
          <p:cNvPr id="3" name="Picture 2"/>
          <p:cNvPicPr>
            <a:picLocks noChangeAspect="1"/>
          </p:cNvPicPr>
          <p:nvPr/>
        </p:nvPicPr>
        <p:blipFill>
          <a:blip r:embed="rId2"/>
          <a:stretch>
            <a:fillRect/>
          </a:stretch>
        </p:blipFill>
        <p:spPr>
          <a:xfrm>
            <a:off x="2057400" y="3581400"/>
            <a:ext cx="4019550" cy="1919737"/>
          </a:xfrm>
          <a:prstGeom prst="rect">
            <a:avLst/>
          </a:prstGeom>
        </p:spPr>
      </p:pic>
      <p:sp>
        <p:nvSpPr>
          <p:cNvPr id="4" name="Rectangle 3"/>
          <p:cNvSpPr/>
          <p:nvPr/>
        </p:nvSpPr>
        <p:spPr>
          <a:xfrm>
            <a:off x="1143000" y="5867400"/>
            <a:ext cx="8991600" cy="646331"/>
          </a:xfrm>
          <a:prstGeom prst="rect">
            <a:avLst/>
          </a:prstGeom>
        </p:spPr>
        <p:txBody>
          <a:bodyPr wrap="square">
            <a:spAutoFit/>
          </a:bodyPr>
          <a:lstStyle/>
          <a:p>
            <a:r>
              <a:rPr lang="en-US" dirty="0">
                <a:hlinkClick r:id="rId3" tooltip="New World"/>
              </a:rPr>
              <a:t>New World</a:t>
            </a:r>
            <a:r>
              <a:rPr lang="en-US" dirty="0"/>
              <a:t> native plants. Clockwise, from top left: 1. </a:t>
            </a:r>
            <a:r>
              <a:rPr lang="en-US" dirty="0">
                <a:hlinkClick r:id="rId4" tooltip="Maize"/>
              </a:rPr>
              <a:t>Maize</a:t>
            </a:r>
            <a:r>
              <a:rPr lang="en-US" dirty="0"/>
              <a:t>  2. </a:t>
            </a:r>
            <a:r>
              <a:rPr lang="en-US" dirty="0">
                <a:hlinkClick r:id="rId5" tooltip="Tomato"/>
              </a:rPr>
              <a:t>Tomato</a:t>
            </a:r>
            <a:r>
              <a:rPr lang="en-US" dirty="0"/>
              <a:t> 3. </a:t>
            </a:r>
            <a:r>
              <a:rPr lang="en-US" dirty="0">
                <a:hlinkClick r:id="rId6" tooltip="Potato"/>
              </a:rPr>
              <a:t>Potato</a:t>
            </a:r>
            <a:r>
              <a:rPr lang="en-US" dirty="0"/>
              <a:t>  4. </a:t>
            </a:r>
            <a:r>
              <a:rPr lang="en-US" dirty="0">
                <a:hlinkClick r:id="rId7" tooltip="Vanilla"/>
              </a:rPr>
              <a:t>Vanilla</a:t>
            </a:r>
            <a:r>
              <a:rPr lang="en-US" dirty="0"/>
              <a:t>  5. </a:t>
            </a:r>
            <a:r>
              <a:rPr lang="en-US" dirty="0" err="1" smtClean="0"/>
              <a:t>Pará</a:t>
            </a:r>
            <a:r>
              <a:rPr lang="en-US" dirty="0" smtClean="0"/>
              <a:t> </a:t>
            </a:r>
            <a:r>
              <a:rPr lang="en-US" dirty="0" smtClean="0">
                <a:hlinkClick r:id="rId8" tooltip="Rubber tree"/>
              </a:rPr>
              <a:t>rubber </a:t>
            </a:r>
            <a:r>
              <a:rPr lang="en-US" dirty="0">
                <a:hlinkClick r:id="rId8" tooltip="Rubber tree"/>
              </a:rPr>
              <a:t>tree</a:t>
            </a:r>
            <a:r>
              <a:rPr lang="en-US" dirty="0"/>
              <a:t> 6. </a:t>
            </a:r>
            <a:r>
              <a:rPr lang="en-US" dirty="0">
                <a:hlinkClick r:id="rId9" tooltip="Theobroma cacao"/>
              </a:rPr>
              <a:t>Cacao</a:t>
            </a:r>
            <a:r>
              <a:rPr lang="en-US" dirty="0"/>
              <a:t> 7. </a:t>
            </a:r>
            <a:r>
              <a:rPr lang="en-US" dirty="0">
                <a:hlinkClick r:id="rId10" tooltip="Tobacco"/>
              </a:rPr>
              <a:t>Tobacco</a:t>
            </a:r>
            <a:r>
              <a:rPr lang="en-US" dirty="0"/>
              <a:t> </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914400" y="110836"/>
            <a:ext cx="7391400" cy="731838"/>
          </a:xfrm>
          <a:prstGeom prst="rect">
            <a:avLst/>
          </a:prstGeom>
          <a:noFill/>
          <a:ln w="9525">
            <a:noFill/>
            <a:miter lim="800000"/>
            <a:headEnd/>
            <a:tailEnd/>
          </a:ln>
          <a:effectLst>
            <a:outerShdw dist="35921" dir="2700000" algn="ctr" rotWithShape="0">
              <a:srgbClr val="C24F00"/>
            </a:outerShdw>
          </a:effectLst>
        </p:spPr>
        <p:txBody>
          <a:bodyPr>
            <a:spAutoFit/>
          </a:bodyPr>
          <a:lstStyle/>
          <a:p>
            <a:pPr algn="ctr">
              <a:spcBef>
                <a:spcPct val="50000"/>
              </a:spcBef>
              <a:defRPr/>
            </a:pPr>
            <a:r>
              <a:rPr lang="en-US" sz="4200" b="1" dirty="0">
                <a:solidFill>
                  <a:schemeClr val="accent2"/>
                </a:solidFill>
                <a:effectLst>
                  <a:outerShdw blurRad="38100" dist="38100" dir="2700000" algn="tl">
                    <a:srgbClr val="000000"/>
                  </a:outerShdw>
                </a:effectLst>
                <a:latin typeface="BlackChancery" pitchFamily="2" charset="0"/>
              </a:rPr>
              <a:t>The “Columbian Exchange”</a:t>
            </a:r>
          </a:p>
        </p:txBody>
      </p:sp>
      <p:sp>
        <p:nvSpPr>
          <p:cNvPr id="5" name="AutoShape 3"/>
          <p:cNvSpPr>
            <a:spLocks noChangeArrowheads="1"/>
          </p:cNvSpPr>
          <p:nvPr/>
        </p:nvSpPr>
        <p:spPr bwMode="auto">
          <a:xfrm rot="21146483">
            <a:off x="2743200" y="2473036"/>
            <a:ext cx="3200400" cy="4572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2"/>
          </a:solidFill>
          <a:ln w="9525">
            <a:noFill/>
            <a:miter lim="800000"/>
            <a:headEnd/>
            <a:tailEnd/>
          </a:ln>
          <a:effectLst>
            <a:prstShdw prst="shdw17" dist="17961" dir="2700000">
              <a:schemeClr val="accent2">
                <a:gamma/>
                <a:shade val="60000"/>
                <a:invGamma/>
              </a:schemeClr>
            </a:prstShdw>
          </a:effectLst>
        </p:spPr>
        <p:txBody>
          <a:bodyPr wrap="none" anchor="ctr"/>
          <a:lstStyle/>
          <a:p>
            <a:pPr>
              <a:defRPr/>
            </a:pPr>
            <a:endParaRPr lang="en-US">
              <a:latin typeface="Arial" charset="0"/>
            </a:endParaRPr>
          </a:p>
        </p:txBody>
      </p:sp>
      <p:sp>
        <p:nvSpPr>
          <p:cNvPr id="6" name="AutoShape 4"/>
          <p:cNvSpPr>
            <a:spLocks noChangeArrowheads="1"/>
          </p:cNvSpPr>
          <p:nvPr/>
        </p:nvSpPr>
        <p:spPr bwMode="auto">
          <a:xfrm rot="11590616">
            <a:off x="2892425" y="3768436"/>
            <a:ext cx="3505200" cy="4572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2"/>
          </a:solidFill>
          <a:ln w="9525">
            <a:noFill/>
            <a:miter lim="800000"/>
            <a:headEnd/>
            <a:tailEnd/>
          </a:ln>
          <a:effectLst>
            <a:prstShdw prst="shdw17" dist="17961" dir="2700000">
              <a:schemeClr val="accent2">
                <a:gamma/>
                <a:shade val="60000"/>
                <a:invGamma/>
              </a:schemeClr>
            </a:prstShdw>
          </a:effectLst>
        </p:spPr>
        <p:txBody>
          <a:bodyPr wrap="none" anchor="ctr"/>
          <a:lstStyle/>
          <a:p>
            <a:pPr>
              <a:defRPr/>
            </a:pPr>
            <a:endParaRPr lang="en-US">
              <a:latin typeface="Arial" charset="0"/>
            </a:endParaRPr>
          </a:p>
        </p:txBody>
      </p:sp>
      <p:pic>
        <p:nvPicPr>
          <p:cNvPr id="7" name="Picture 5" descr="europe"/>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804415">
            <a:off x="5943600" y="1558636"/>
            <a:ext cx="216217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utoShape 8"/>
          <p:cNvSpPr>
            <a:spLocks noChangeArrowheads="1"/>
          </p:cNvSpPr>
          <p:nvPr/>
        </p:nvSpPr>
        <p:spPr bwMode="auto">
          <a:xfrm rot="5943679">
            <a:off x="6959600" y="3196936"/>
            <a:ext cx="762000" cy="5334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2"/>
          </a:solidFill>
          <a:ln w="9525">
            <a:noFill/>
            <a:miter lim="800000"/>
            <a:headEnd/>
            <a:tailEnd/>
          </a:ln>
          <a:effectLst>
            <a:prstShdw prst="shdw17" dist="17961" dir="2700000">
              <a:schemeClr val="accent2">
                <a:gamma/>
                <a:shade val="60000"/>
                <a:invGamma/>
              </a:schemeClr>
            </a:prstShdw>
          </a:effectLst>
        </p:spPr>
        <p:txBody>
          <a:bodyPr wrap="none" anchor="ctr"/>
          <a:lstStyle/>
          <a:p>
            <a:pPr>
              <a:defRPr/>
            </a:pPr>
            <a:endParaRPr lang="en-US">
              <a:latin typeface="Arial" charset="0"/>
            </a:endParaRPr>
          </a:p>
        </p:txBody>
      </p:sp>
      <p:pic>
        <p:nvPicPr>
          <p:cNvPr id="9" name="Picture 9" descr="africa">
            <a:hlinkClick r:id="rId3"/>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43675" y="3854161"/>
            <a:ext cx="153352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descr="Latin Americ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19200" y="2396836"/>
            <a:ext cx="17526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 name="Group 201"/>
          <p:cNvGraphicFramePr>
            <a:graphicFrameLocks noGrp="1"/>
          </p:cNvGraphicFramePr>
          <p:nvPr>
            <p:extLst>
              <p:ext uri="{D42A27DB-BD31-4B8C-83A1-F6EECF244321}">
                <p14:modId xmlns:p14="http://schemas.microsoft.com/office/powerpoint/2010/main" val="3968242225"/>
              </p:ext>
            </p:extLst>
          </p:nvPr>
        </p:nvGraphicFramePr>
        <p:xfrm>
          <a:off x="1371600" y="1026824"/>
          <a:ext cx="5562600" cy="1527175"/>
        </p:xfrm>
        <a:graphic>
          <a:graphicData uri="http://schemas.openxmlformats.org/drawingml/2006/table">
            <a:tbl>
              <a:tblPr/>
              <a:tblGrid>
                <a:gridCol w="1162050"/>
                <a:gridCol w="1276350"/>
                <a:gridCol w="1212850"/>
                <a:gridCol w="1911350"/>
              </a:tblGrid>
              <a:tr h="304800">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0000"/>
                        <a:buFont typeface="Wingdings" pitchFamily="2" charset="2"/>
                        <a:buChar char="v"/>
                        <a:tabLst/>
                      </a:pPr>
                      <a:r>
                        <a:rPr kumimoji="0" lang="en-US" sz="1400" b="1" i="0" u="none" strike="noStrike" cap="none" normalizeH="0" baseline="0" dirty="0" smtClean="0">
                          <a:ln>
                            <a:noFill/>
                          </a:ln>
                          <a:solidFill>
                            <a:schemeClr val="tx1"/>
                          </a:solidFill>
                          <a:effectLst/>
                          <a:latin typeface="Comic Sans MS" pitchFamily="66" charset="0"/>
                        </a:rPr>
                        <a:t> Squash </a:t>
                      </a:r>
                    </a:p>
                  </a:txBody>
                  <a:tcPr horzOverflow="overflow">
                    <a:lnL cap="flat">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0000"/>
                        <a:buFont typeface="Wingdings" pitchFamily="2" charset="2"/>
                        <a:buChar char="v"/>
                        <a:tabLst/>
                      </a:pPr>
                      <a:r>
                        <a:rPr kumimoji="0" lang="en-US" sz="1400" b="1" i="0" u="none" strike="noStrike" cap="none" normalizeH="0" baseline="0" smtClean="0">
                          <a:ln>
                            <a:noFill/>
                          </a:ln>
                          <a:solidFill>
                            <a:schemeClr val="tx1"/>
                          </a:solidFill>
                          <a:effectLst/>
                          <a:latin typeface="Comic Sans MS" pitchFamily="66" charset="0"/>
                        </a:rPr>
                        <a:t> Avocado</a:t>
                      </a:r>
                    </a:p>
                  </a:txBody>
                  <a:tcPr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0000"/>
                        <a:buFont typeface="Wingdings" pitchFamily="2" charset="2"/>
                        <a:buChar char="v"/>
                        <a:tabLst/>
                      </a:pPr>
                      <a:r>
                        <a:rPr kumimoji="0" lang="en-US" sz="1400" b="1" i="0" u="none" strike="noStrike" cap="none" normalizeH="0" baseline="0" smtClean="0">
                          <a:ln>
                            <a:noFill/>
                          </a:ln>
                          <a:solidFill>
                            <a:schemeClr val="tx1"/>
                          </a:solidFill>
                          <a:effectLst/>
                          <a:latin typeface="Comic Sans MS" pitchFamily="66" charset="0"/>
                        </a:rPr>
                        <a:t> Peppers</a:t>
                      </a:r>
                    </a:p>
                  </a:txBody>
                  <a:tcPr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0000"/>
                        <a:buFont typeface="Wingdings" pitchFamily="2" charset="2"/>
                        <a:buChar char="v"/>
                        <a:tabLst/>
                      </a:pPr>
                      <a:r>
                        <a:rPr kumimoji="0" lang="en-US" sz="1400" b="1" i="0" u="none" strike="noStrike" cap="none" normalizeH="0" baseline="0" smtClean="0">
                          <a:ln>
                            <a:noFill/>
                          </a:ln>
                          <a:solidFill>
                            <a:schemeClr val="tx1"/>
                          </a:solidFill>
                          <a:effectLst/>
                          <a:latin typeface="Comic Sans MS" pitchFamily="66" charset="0"/>
                        </a:rPr>
                        <a:t> Sweet Potatoes</a:t>
                      </a:r>
                    </a:p>
                  </a:txBody>
                  <a:tcPr horzOverflow="overflow">
                    <a:lnL>
                      <a:noFill/>
                    </a:lnL>
                    <a:lnR cap="flat">
                      <a:noFill/>
                    </a:lnR>
                    <a:lnT cap="flat">
                      <a:noFill/>
                    </a:lnT>
                    <a:lnB>
                      <a:noFill/>
                    </a:lnB>
                    <a:lnTlToBr>
                      <a:noFill/>
                    </a:lnTlToBr>
                    <a:lnBlToTr>
                      <a:noFill/>
                    </a:lnBlToTr>
                    <a:noFill/>
                  </a:tcPr>
                </a:tc>
              </a:tr>
              <a:tr h="268288">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0000"/>
                        <a:buFont typeface="Wingdings" pitchFamily="2" charset="2"/>
                        <a:buChar char="v"/>
                        <a:tabLst/>
                      </a:pPr>
                      <a:r>
                        <a:rPr kumimoji="0" lang="en-US" sz="1400" b="1" i="0" u="none" strike="noStrike" cap="none" normalizeH="0" baseline="0" dirty="0" smtClean="0">
                          <a:ln>
                            <a:noFill/>
                          </a:ln>
                          <a:solidFill>
                            <a:schemeClr val="tx1"/>
                          </a:solidFill>
                          <a:effectLst/>
                          <a:latin typeface="Comic Sans MS" pitchFamily="66" charset="0"/>
                        </a:rPr>
                        <a:t> Turkey</a:t>
                      </a: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0000"/>
                        <a:buFont typeface="Wingdings" pitchFamily="2" charset="2"/>
                        <a:buChar char="v"/>
                        <a:tabLst/>
                      </a:pPr>
                      <a:r>
                        <a:rPr kumimoji="0" lang="en-US" sz="1400" b="1" i="0" u="none" strike="noStrike" cap="none" normalizeH="0" baseline="0" smtClean="0">
                          <a:ln>
                            <a:noFill/>
                          </a:ln>
                          <a:solidFill>
                            <a:schemeClr val="tx1"/>
                          </a:solidFill>
                          <a:effectLst/>
                          <a:latin typeface="Comic Sans MS" pitchFamily="66" charset="0"/>
                        </a:rPr>
                        <a:t> Pumpkin</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0000"/>
                        <a:buFont typeface="Wingdings" pitchFamily="2" charset="2"/>
                        <a:buChar char="v"/>
                        <a:tabLst/>
                      </a:pPr>
                      <a:r>
                        <a:rPr kumimoji="0" lang="en-US" sz="1400" b="1" i="0" u="none" strike="noStrike" cap="none" normalizeH="0" baseline="0" smtClean="0">
                          <a:ln>
                            <a:noFill/>
                          </a:ln>
                          <a:solidFill>
                            <a:schemeClr val="tx1"/>
                          </a:solidFill>
                          <a:effectLst/>
                          <a:latin typeface="Comic Sans MS" pitchFamily="66" charset="0"/>
                        </a:rPr>
                        <a:t> Tobacco</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0000"/>
                        <a:buFont typeface="Wingdings" pitchFamily="2" charset="2"/>
                        <a:buChar char="v"/>
                        <a:tabLst/>
                      </a:pPr>
                      <a:r>
                        <a:rPr kumimoji="0" lang="en-US" sz="1400" b="1" i="0" u="none" strike="noStrike" cap="none" normalizeH="0" baseline="0" dirty="0" smtClean="0">
                          <a:ln>
                            <a:noFill/>
                          </a:ln>
                          <a:solidFill>
                            <a:schemeClr val="tx1"/>
                          </a:solidFill>
                          <a:effectLst/>
                          <a:latin typeface="Comic Sans MS" pitchFamily="66" charset="0"/>
                        </a:rPr>
                        <a:t> Quinine</a:t>
                      </a:r>
                    </a:p>
                  </a:txBody>
                  <a:tcPr horzOverflow="overflow">
                    <a:lnL>
                      <a:noFill/>
                    </a:lnL>
                    <a:lnR cap="flat">
                      <a:noFill/>
                    </a:lnR>
                    <a:lnT>
                      <a:noFill/>
                    </a:lnT>
                    <a:lnB>
                      <a:noFill/>
                    </a:lnB>
                    <a:lnTlToBr>
                      <a:noFill/>
                    </a:lnTlToBr>
                    <a:lnBlToTr>
                      <a:noFill/>
                    </a:lnBlToTr>
                    <a:noFill/>
                  </a:tcPr>
                </a:tc>
              </a:tr>
              <a:tr h="307975">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0000"/>
                        <a:buFont typeface="Wingdings" pitchFamily="2" charset="2"/>
                        <a:buChar char="v"/>
                        <a:tabLst/>
                      </a:pPr>
                      <a:r>
                        <a:rPr kumimoji="0" lang="en-US" sz="1400" b="1" i="0" u="none" strike="noStrike" cap="none" normalizeH="0" baseline="0" dirty="0" smtClean="0">
                          <a:ln>
                            <a:noFill/>
                          </a:ln>
                          <a:solidFill>
                            <a:schemeClr val="tx1"/>
                          </a:solidFill>
                          <a:effectLst/>
                          <a:latin typeface="Comic Sans MS" pitchFamily="66" charset="0"/>
                        </a:rPr>
                        <a:t> Cocoa</a:t>
                      </a: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0000"/>
                        <a:buFont typeface="Wingdings" pitchFamily="2" charset="2"/>
                        <a:buChar char="v"/>
                        <a:tabLst/>
                      </a:pPr>
                      <a:r>
                        <a:rPr kumimoji="0" lang="en-US" sz="1400" b="1" i="0" u="none" strike="noStrike" cap="none" normalizeH="0" baseline="0" smtClean="0">
                          <a:ln>
                            <a:noFill/>
                          </a:ln>
                          <a:solidFill>
                            <a:schemeClr val="tx1"/>
                          </a:solidFill>
                          <a:effectLst/>
                          <a:latin typeface="Comic Sans MS" pitchFamily="66" charset="0"/>
                        </a:rPr>
                        <a:t> Pineapple</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0000"/>
                        <a:buFont typeface="Wingdings" pitchFamily="2" charset="2"/>
                        <a:buChar char="v"/>
                        <a:tabLst/>
                      </a:pPr>
                      <a:r>
                        <a:rPr kumimoji="0" lang="en-US" sz="1400" b="1" i="0" u="none" strike="noStrike" cap="none" normalizeH="0" baseline="0" dirty="0" smtClean="0">
                          <a:ln>
                            <a:noFill/>
                          </a:ln>
                          <a:solidFill>
                            <a:schemeClr val="tx1"/>
                          </a:solidFill>
                          <a:effectLst/>
                          <a:latin typeface="Comic Sans MS" pitchFamily="66" charset="0"/>
                        </a:rPr>
                        <a:t> Cassava</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0000"/>
                        <a:buFont typeface="Wingdings" pitchFamily="2" charset="2"/>
                        <a:buChar char="v"/>
                        <a:tabLst/>
                      </a:pPr>
                      <a:r>
                        <a:rPr kumimoji="0" lang="en-US" sz="1400" b="1" i="0" u="none" strike="noStrike" cap="none" normalizeH="0" baseline="0" smtClean="0">
                          <a:ln>
                            <a:noFill/>
                          </a:ln>
                          <a:solidFill>
                            <a:schemeClr val="tx1"/>
                          </a:solidFill>
                          <a:effectLst/>
                          <a:latin typeface="Comic Sans MS" pitchFamily="66" charset="0"/>
                        </a:rPr>
                        <a:t> </a:t>
                      </a:r>
                      <a:r>
                        <a:rPr kumimoji="0" lang="en-US" sz="1400" b="1" i="0" u="none" strike="noStrike" cap="none" normalizeH="0" baseline="0" smtClean="0">
                          <a:ln>
                            <a:noFill/>
                          </a:ln>
                          <a:solidFill>
                            <a:srgbClr val="FF0000"/>
                          </a:solidFill>
                          <a:effectLst/>
                          <a:latin typeface="Comic Sans MS" pitchFamily="66" charset="0"/>
                        </a:rPr>
                        <a:t>POTATO</a:t>
                      </a:r>
                    </a:p>
                  </a:txBody>
                  <a:tcPr horzOverflow="overflow">
                    <a:lnL>
                      <a:noFill/>
                    </a:lnL>
                    <a:lnR cap="flat">
                      <a:noFill/>
                    </a:lnR>
                    <a:lnT>
                      <a:noFill/>
                    </a:lnT>
                    <a:lnB>
                      <a:noFill/>
                    </a:lnB>
                    <a:lnTlToBr>
                      <a:noFill/>
                    </a:lnTlToBr>
                    <a:lnBlToTr>
                      <a:noFill/>
                    </a:lnBlToTr>
                    <a:noFill/>
                  </a:tcPr>
                </a:tc>
              </a:tr>
              <a:tr h="268288">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0000"/>
                        <a:buFont typeface="Wingdings" pitchFamily="2" charset="2"/>
                        <a:buChar char="v"/>
                        <a:tabLst/>
                      </a:pPr>
                      <a:r>
                        <a:rPr kumimoji="0" lang="en-US" sz="1400" b="1" i="0" u="none" strike="noStrike" cap="none" normalizeH="0" baseline="0" dirty="0" smtClean="0">
                          <a:ln>
                            <a:noFill/>
                          </a:ln>
                          <a:solidFill>
                            <a:schemeClr val="tx1"/>
                          </a:solidFill>
                          <a:effectLst/>
                          <a:latin typeface="Comic Sans MS" pitchFamily="66" charset="0"/>
                        </a:rPr>
                        <a:t> Peanut</a:t>
                      </a: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0000"/>
                        <a:buFont typeface="Wingdings" pitchFamily="2" charset="2"/>
                        <a:buChar char="v"/>
                        <a:tabLst/>
                      </a:pPr>
                      <a:r>
                        <a:rPr kumimoji="0" lang="en-US" sz="1400" b="1" i="0" u="none" strike="noStrike" cap="none" normalizeH="0" baseline="0" dirty="0" smtClean="0">
                          <a:ln>
                            <a:noFill/>
                          </a:ln>
                          <a:solidFill>
                            <a:schemeClr val="tx1"/>
                          </a:solidFill>
                          <a:effectLst/>
                          <a:latin typeface="Comic Sans MS" pitchFamily="66" charset="0"/>
                        </a:rPr>
                        <a:t> </a:t>
                      </a:r>
                      <a:r>
                        <a:rPr kumimoji="0" lang="en-US" sz="1400" b="1" i="0" u="none" strike="noStrike" cap="none" normalizeH="0" baseline="0" dirty="0" smtClean="0">
                          <a:ln>
                            <a:noFill/>
                          </a:ln>
                          <a:solidFill>
                            <a:srgbClr val="FF0000"/>
                          </a:solidFill>
                          <a:effectLst/>
                          <a:latin typeface="Comic Sans MS" pitchFamily="66" charset="0"/>
                        </a:rPr>
                        <a:t>TOMATO</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0000"/>
                        <a:buFont typeface="Wingdings" pitchFamily="2" charset="2"/>
                        <a:buChar char="v"/>
                        <a:tabLst/>
                      </a:pPr>
                      <a:r>
                        <a:rPr kumimoji="0" lang="en-US" sz="1400" b="1" i="0" u="none" strike="noStrike" cap="none" normalizeH="0" baseline="0" smtClean="0">
                          <a:ln>
                            <a:noFill/>
                          </a:ln>
                          <a:solidFill>
                            <a:schemeClr val="tx1"/>
                          </a:solidFill>
                          <a:effectLst/>
                          <a:latin typeface="Comic Sans MS" pitchFamily="66" charset="0"/>
                        </a:rPr>
                        <a:t> Vanilla</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0000"/>
                        <a:buFont typeface="Wingdings" pitchFamily="2" charset="2"/>
                        <a:buChar char="v"/>
                        <a:tabLst/>
                      </a:pPr>
                      <a:r>
                        <a:rPr kumimoji="0" lang="en-US" sz="1400" b="1" i="0" u="none" strike="noStrike" cap="none" normalizeH="0" baseline="0" smtClean="0">
                          <a:ln>
                            <a:noFill/>
                          </a:ln>
                          <a:solidFill>
                            <a:schemeClr val="tx1"/>
                          </a:solidFill>
                          <a:effectLst/>
                          <a:latin typeface="Comic Sans MS" pitchFamily="66" charset="0"/>
                        </a:rPr>
                        <a:t> </a:t>
                      </a:r>
                      <a:r>
                        <a:rPr kumimoji="0" lang="en-US" sz="1400" b="1" i="0" u="none" strike="noStrike" cap="none" normalizeH="0" baseline="0" smtClean="0">
                          <a:ln>
                            <a:noFill/>
                          </a:ln>
                          <a:solidFill>
                            <a:srgbClr val="FF0000"/>
                          </a:solidFill>
                          <a:effectLst/>
                          <a:latin typeface="Comic Sans MS" pitchFamily="66" charset="0"/>
                        </a:rPr>
                        <a:t>MAIZE</a:t>
                      </a:r>
                    </a:p>
                  </a:txBody>
                  <a:tcPr horzOverflow="overflow">
                    <a:lnL>
                      <a:noFill/>
                    </a:lnL>
                    <a:lnR cap="flat">
                      <a:noFill/>
                    </a:lnR>
                    <a:lnT>
                      <a:noFill/>
                    </a:lnT>
                    <a:lnB>
                      <a:noFill/>
                    </a:lnB>
                    <a:lnTlToBr>
                      <a:noFill/>
                    </a:lnTlToBr>
                    <a:lnBlToTr>
                      <a:noFill/>
                    </a:lnBlToTr>
                    <a:noFill/>
                  </a:tcPr>
                </a:tc>
              </a:tr>
              <a:tr h="234950">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0000"/>
                        <a:buFont typeface="Wingdings" pitchFamily="2" charset="2"/>
                        <a:buChar char="v"/>
                        <a:tabLst/>
                      </a:pPr>
                      <a:endParaRPr kumimoji="0" lang="en-US" sz="1400" b="1" i="0" u="none" strike="noStrike" cap="none" normalizeH="0" baseline="0" smtClean="0">
                        <a:ln>
                          <a:noFill/>
                        </a:ln>
                        <a:solidFill>
                          <a:schemeClr val="tx1"/>
                        </a:solidFill>
                        <a:effectLst/>
                        <a:latin typeface="Comic Sans MS" pitchFamily="66" charset="0"/>
                      </a:endParaRPr>
                    </a:p>
                  </a:txBody>
                  <a:tcPr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0000"/>
                        <a:buFont typeface="Wingdings" pitchFamily="2" charset="2"/>
                        <a:buChar char="v"/>
                        <a:tabLst/>
                      </a:pPr>
                      <a:r>
                        <a:rPr kumimoji="0" lang="en-US" sz="1400" b="1" i="0" u="none" strike="noStrike" cap="none" normalizeH="0" baseline="0" dirty="0" smtClean="0">
                          <a:ln>
                            <a:noFill/>
                          </a:ln>
                          <a:solidFill>
                            <a:schemeClr val="tx1"/>
                          </a:solidFill>
                          <a:effectLst/>
                          <a:latin typeface="Comic Sans MS" pitchFamily="66" charset="0"/>
                        </a:rPr>
                        <a:t> </a:t>
                      </a:r>
                      <a:r>
                        <a:rPr kumimoji="0" lang="en-US" sz="1400" b="1" i="0" u="sng" strike="noStrike" cap="none" normalizeH="0" baseline="0" dirty="0" smtClean="0">
                          <a:ln>
                            <a:noFill/>
                          </a:ln>
                          <a:solidFill>
                            <a:schemeClr val="tx1"/>
                          </a:solidFill>
                          <a:effectLst/>
                          <a:latin typeface="Comic Sans MS" pitchFamily="66" charset="0"/>
                        </a:rPr>
                        <a:t>Syphilis</a:t>
                      </a:r>
                    </a:p>
                  </a:txBody>
                  <a:tcPr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0000"/>
                        <a:buFont typeface="Wingdings" pitchFamily="2" charset="2"/>
                        <a:buChar char="v"/>
                        <a:tabLst/>
                      </a:pPr>
                      <a:endParaRPr kumimoji="0" lang="en-US" sz="1400" b="1" i="0" u="none" strike="noStrike" cap="none" normalizeH="0" baseline="0" dirty="0" smtClean="0">
                        <a:ln>
                          <a:noFill/>
                        </a:ln>
                        <a:solidFill>
                          <a:schemeClr val="tx1"/>
                        </a:solidFill>
                        <a:effectLst/>
                        <a:latin typeface="Comic Sans MS" pitchFamily="66" charset="0"/>
                      </a:endParaRPr>
                    </a:p>
                  </a:txBody>
                  <a:tcPr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0000"/>
                        <a:buFont typeface="Wingdings" pitchFamily="2" charset="2"/>
                        <a:buChar char="v"/>
                        <a:tabLst/>
                      </a:pPr>
                      <a:endParaRPr kumimoji="0" lang="en-US" sz="1400" b="1" i="0" u="none" strike="noStrike" cap="none" normalizeH="0" baseline="0" dirty="0" smtClean="0">
                        <a:ln>
                          <a:noFill/>
                        </a:ln>
                        <a:solidFill>
                          <a:schemeClr val="tx1"/>
                        </a:solidFill>
                        <a:effectLst/>
                        <a:latin typeface="Comic Sans MS" pitchFamily="66" charset="0"/>
                      </a:endParaRPr>
                    </a:p>
                  </a:txBody>
                  <a:tcPr horzOverflow="overflow">
                    <a:lnL>
                      <a:noFill/>
                    </a:lnL>
                    <a:lnR cap="flat">
                      <a:noFill/>
                    </a:lnR>
                    <a:lnT>
                      <a:noFill/>
                    </a:lnT>
                    <a:lnB cap="flat">
                      <a:noFill/>
                    </a:lnB>
                    <a:lnTlToBr>
                      <a:noFill/>
                    </a:lnTlToBr>
                    <a:lnBlToTr>
                      <a:noFill/>
                    </a:lnBlToTr>
                    <a:noFill/>
                  </a:tcPr>
                </a:tc>
              </a:tr>
            </a:tbl>
          </a:graphicData>
        </a:graphic>
      </p:graphicFrame>
      <p:graphicFrame>
        <p:nvGraphicFramePr>
          <p:cNvPr id="12" name="Group 256"/>
          <p:cNvGraphicFramePr>
            <a:graphicFrameLocks noGrp="1"/>
          </p:cNvGraphicFramePr>
          <p:nvPr>
            <p:extLst>
              <p:ext uri="{D42A27DB-BD31-4B8C-83A1-F6EECF244321}">
                <p14:modId xmlns:p14="http://schemas.microsoft.com/office/powerpoint/2010/main" val="1048352817"/>
              </p:ext>
            </p:extLst>
          </p:nvPr>
        </p:nvGraphicFramePr>
        <p:xfrm>
          <a:off x="1066800" y="4606636"/>
          <a:ext cx="6400800" cy="2133600"/>
        </p:xfrm>
        <a:graphic>
          <a:graphicData uri="http://schemas.openxmlformats.org/drawingml/2006/table">
            <a:tbl>
              <a:tblPr/>
              <a:tblGrid>
                <a:gridCol w="1744663"/>
                <a:gridCol w="1890712"/>
                <a:gridCol w="1622425"/>
                <a:gridCol w="1143000"/>
              </a:tblGrid>
              <a:tr h="269875">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0000"/>
                        <a:buFont typeface="Wingdings" pitchFamily="2" charset="2"/>
                        <a:buChar char="v"/>
                        <a:tabLst/>
                      </a:pPr>
                      <a:r>
                        <a:rPr kumimoji="0" lang="en-US" sz="1400" b="1" i="0" u="none" strike="noStrike" cap="none" normalizeH="0" baseline="0" smtClean="0">
                          <a:ln>
                            <a:noFill/>
                          </a:ln>
                          <a:solidFill>
                            <a:schemeClr val="tx1"/>
                          </a:solidFill>
                          <a:effectLst/>
                          <a:latin typeface="Comic Sans MS" pitchFamily="66" charset="0"/>
                        </a:rPr>
                        <a:t> Olive</a:t>
                      </a:r>
                    </a:p>
                  </a:txBody>
                  <a:tcPr horzOverflow="overflow">
                    <a:lnL cap="flat">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0000"/>
                        <a:buFont typeface="Wingdings" pitchFamily="2" charset="2"/>
                        <a:buChar char="v"/>
                        <a:tabLst/>
                      </a:pPr>
                      <a:r>
                        <a:rPr kumimoji="0" lang="en-US" sz="1400" b="1" i="0" u="none" strike="noStrike" cap="none" normalizeH="0" baseline="0" smtClean="0">
                          <a:ln>
                            <a:noFill/>
                          </a:ln>
                          <a:solidFill>
                            <a:schemeClr val="tx1"/>
                          </a:solidFill>
                          <a:effectLst/>
                          <a:latin typeface="Comic Sans MS" pitchFamily="66" charset="0"/>
                        </a:rPr>
                        <a:t> </a:t>
                      </a:r>
                      <a:r>
                        <a:rPr kumimoji="0" lang="en-US" sz="1400" b="1" i="0" u="none" strike="noStrike" cap="none" normalizeH="0" baseline="0" smtClean="0">
                          <a:ln>
                            <a:noFill/>
                          </a:ln>
                          <a:solidFill>
                            <a:srgbClr val="FF0000"/>
                          </a:solidFill>
                          <a:effectLst/>
                          <a:latin typeface="Comic Sans MS" pitchFamily="66" charset="0"/>
                        </a:rPr>
                        <a:t>COFFEE BEAN</a:t>
                      </a:r>
                    </a:p>
                  </a:txBody>
                  <a:tcPr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0000"/>
                        <a:buFont typeface="Wingdings" pitchFamily="2" charset="2"/>
                        <a:buChar char="v"/>
                        <a:tabLst/>
                      </a:pPr>
                      <a:r>
                        <a:rPr kumimoji="0" lang="en-US" sz="1400" b="1" i="0" u="none" strike="noStrike" cap="none" normalizeH="0" baseline="0" smtClean="0">
                          <a:ln>
                            <a:noFill/>
                          </a:ln>
                          <a:solidFill>
                            <a:schemeClr val="tx1"/>
                          </a:solidFill>
                          <a:effectLst/>
                          <a:latin typeface="Comic Sans MS" pitchFamily="66" charset="0"/>
                        </a:rPr>
                        <a:t> Banana</a:t>
                      </a:r>
                    </a:p>
                  </a:txBody>
                  <a:tcPr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0000"/>
                        <a:buFont typeface="Wingdings" pitchFamily="2" charset="2"/>
                        <a:buChar char="v"/>
                        <a:tabLst/>
                      </a:pPr>
                      <a:r>
                        <a:rPr kumimoji="0" lang="en-US" sz="1400" b="1" i="0" u="none" strike="noStrike" cap="none" normalizeH="0" baseline="0" smtClean="0">
                          <a:ln>
                            <a:noFill/>
                          </a:ln>
                          <a:solidFill>
                            <a:schemeClr val="tx1"/>
                          </a:solidFill>
                          <a:effectLst/>
                          <a:latin typeface="Comic Sans MS" pitchFamily="66" charset="0"/>
                        </a:rPr>
                        <a:t> Rice</a:t>
                      </a:r>
                    </a:p>
                  </a:txBody>
                  <a:tcPr horzOverflow="overflow">
                    <a:lnL>
                      <a:noFill/>
                    </a:lnL>
                    <a:lnR cap="flat">
                      <a:noFill/>
                    </a:lnR>
                    <a:lnT cap="flat">
                      <a:noFill/>
                    </a:lnT>
                    <a:lnB>
                      <a:noFill/>
                    </a:lnB>
                    <a:lnTlToBr>
                      <a:noFill/>
                    </a:lnTlToBr>
                    <a:lnBlToTr>
                      <a:noFill/>
                    </a:lnBlToTr>
                    <a:noFill/>
                  </a:tcPr>
                </a:tc>
              </a:tr>
              <a:tr h="268288">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0000"/>
                        <a:buFont typeface="Wingdings" pitchFamily="2" charset="2"/>
                        <a:buChar char="v"/>
                        <a:tabLst/>
                      </a:pPr>
                      <a:r>
                        <a:rPr kumimoji="0" lang="en-US" sz="1400" b="1" i="0" u="none" strike="noStrike" cap="none" normalizeH="0" baseline="0" smtClean="0">
                          <a:ln>
                            <a:noFill/>
                          </a:ln>
                          <a:solidFill>
                            <a:schemeClr val="tx1"/>
                          </a:solidFill>
                          <a:effectLst/>
                          <a:latin typeface="Comic Sans MS" pitchFamily="66" charset="0"/>
                        </a:rPr>
                        <a:t> Onion</a:t>
                      </a: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0000"/>
                        <a:buFont typeface="Wingdings" pitchFamily="2" charset="2"/>
                        <a:buChar char="v"/>
                        <a:tabLst/>
                      </a:pPr>
                      <a:r>
                        <a:rPr kumimoji="0" lang="en-US" sz="1400" b="1" i="0" u="none" strike="noStrike" cap="none" normalizeH="0" baseline="0" smtClean="0">
                          <a:ln>
                            <a:noFill/>
                          </a:ln>
                          <a:solidFill>
                            <a:schemeClr val="tx1"/>
                          </a:solidFill>
                          <a:effectLst/>
                          <a:latin typeface="Comic Sans MS" pitchFamily="66" charset="0"/>
                        </a:rPr>
                        <a:t> Turnip</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0000"/>
                        <a:buFont typeface="Wingdings" pitchFamily="2" charset="2"/>
                        <a:buChar char="v"/>
                        <a:tabLst/>
                      </a:pPr>
                      <a:r>
                        <a:rPr kumimoji="0" lang="en-US" sz="1400" b="1" i="0" u="none" strike="noStrike" cap="none" normalizeH="0" baseline="0" smtClean="0">
                          <a:ln>
                            <a:noFill/>
                          </a:ln>
                          <a:solidFill>
                            <a:schemeClr val="tx1"/>
                          </a:solidFill>
                          <a:effectLst/>
                          <a:latin typeface="Comic Sans MS" pitchFamily="66" charset="0"/>
                        </a:rPr>
                        <a:t> Honeybee</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0000"/>
                        <a:buFont typeface="Wingdings" pitchFamily="2" charset="2"/>
                        <a:buChar char="v"/>
                        <a:tabLst/>
                      </a:pPr>
                      <a:r>
                        <a:rPr kumimoji="0" lang="en-US" sz="1400" b="1" i="0" u="none" strike="noStrike" cap="none" normalizeH="0" baseline="0" smtClean="0">
                          <a:ln>
                            <a:noFill/>
                          </a:ln>
                          <a:solidFill>
                            <a:schemeClr val="tx1"/>
                          </a:solidFill>
                          <a:effectLst/>
                          <a:latin typeface="Comic Sans MS" pitchFamily="66" charset="0"/>
                        </a:rPr>
                        <a:t> Barley</a:t>
                      </a:r>
                    </a:p>
                  </a:txBody>
                  <a:tcPr horzOverflow="overflow">
                    <a:lnL>
                      <a:noFill/>
                    </a:lnL>
                    <a:lnR cap="flat">
                      <a:noFill/>
                    </a:lnR>
                    <a:lnT>
                      <a:noFill/>
                    </a:lnT>
                    <a:lnB>
                      <a:noFill/>
                    </a:lnB>
                    <a:lnTlToBr>
                      <a:noFill/>
                    </a:lnTlToBr>
                    <a:lnBlToTr>
                      <a:noFill/>
                    </a:lnBlToTr>
                    <a:noFill/>
                  </a:tcPr>
                </a:tc>
              </a:tr>
              <a:tr h="276225">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0000"/>
                        <a:buFont typeface="Wingdings" pitchFamily="2" charset="2"/>
                        <a:buChar char="v"/>
                        <a:tabLst/>
                      </a:pPr>
                      <a:r>
                        <a:rPr kumimoji="0" lang="en-US" sz="1400" b="1" i="0" u="none" strike="noStrike" cap="none" normalizeH="0" baseline="0" smtClean="0">
                          <a:ln>
                            <a:noFill/>
                          </a:ln>
                          <a:solidFill>
                            <a:schemeClr val="tx1"/>
                          </a:solidFill>
                          <a:effectLst/>
                          <a:latin typeface="Comic Sans MS" pitchFamily="66" charset="0"/>
                        </a:rPr>
                        <a:t> Grape</a:t>
                      </a: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0000"/>
                        <a:buFont typeface="Wingdings" pitchFamily="2" charset="2"/>
                        <a:buChar char="v"/>
                        <a:tabLst/>
                      </a:pPr>
                      <a:r>
                        <a:rPr kumimoji="0" lang="en-US" sz="1400" b="1" i="0" u="none" strike="noStrike" cap="none" normalizeH="0" baseline="0" smtClean="0">
                          <a:ln>
                            <a:noFill/>
                          </a:ln>
                          <a:solidFill>
                            <a:schemeClr val="tx1"/>
                          </a:solidFill>
                          <a:effectLst/>
                          <a:latin typeface="Comic Sans MS" pitchFamily="66" charset="0"/>
                        </a:rPr>
                        <a:t> Peach</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0000"/>
                        <a:buFont typeface="Wingdings" pitchFamily="2" charset="2"/>
                        <a:buChar char="v"/>
                        <a:tabLst/>
                      </a:pPr>
                      <a:r>
                        <a:rPr kumimoji="0" lang="en-US" sz="1400" b="1" i="0" u="none" strike="noStrike" cap="none" normalizeH="0" baseline="0" smtClean="0">
                          <a:ln>
                            <a:noFill/>
                          </a:ln>
                          <a:solidFill>
                            <a:schemeClr val="tx1"/>
                          </a:solidFill>
                          <a:effectLst/>
                          <a:latin typeface="Comic Sans MS" pitchFamily="66" charset="0"/>
                        </a:rPr>
                        <a:t> </a:t>
                      </a:r>
                      <a:r>
                        <a:rPr kumimoji="0" lang="en-US" sz="1400" b="1" i="0" u="none" strike="noStrike" cap="none" normalizeH="0" baseline="0" smtClean="0">
                          <a:ln>
                            <a:noFill/>
                          </a:ln>
                          <a:solidFill>
                            <a:srgbClr val="FF0000"/>
                          </a:solidFill>
                          <a:effectLst/>
                          <a:latin typeface="Comic Sans MS" pitchFamily="66" charset="0"/>
                        </a:rPr>
                        <a:t>SUGAR CANE</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0000"/>
                        <a:buFont typeface="Wingdings" pitchFamily="2" charset="2"/>
                        <a:buChar char="v"/>
                        <a:tabLst/>
                      </a:pPr>
                      <a:r>
                        <a:rPr kumimoji="0" lang="en-US" sz="1400" b="1" i="0" u="none" strike="noStrike" cap="none" normalizeH="0" baseline="0" smtClean="0">
                          <a:ln>
                            <a:noFill/>
                          </a:ln>
                          <a:solidFill>
                            <a:schemeClr val="tx1"/>
                          </a:solidFill>
                          <a:effectLst/>
                          <a:latin typeface="Comic Sans MS" pitchFamily="66" charset="0"/>
                        </a:rPr>
                        <a:t> Oats</a:t>
                      </a:r>
                    </a:p>
                  </a:txBody>
                  <a:tcPr horzOverflow="overflow">
                    <a:lnL>
                      <a:noFill/>
                    </a:lnL>
                    <a:lnR cap="flat">
                      <a:noFill/>
                    </a:lnR>
                    <a:lnT>
                      <a:noFill/>
                    </a:lnT>
                    <a:lnB>
                      <a:noFill/>
                    </a:lnB>
                    <a:lnTlToBr>
                      <a:noFill/>
                    </a:lnTlToBr>
                    <a:lnBlToTr>
                      <a:noFill/>
                    </a:lnBlToTr>
                    <a:noFill/>
                  </a:tcPr>
                </a:tc>
              </a:tr>
              <a:tr h="268288">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0000"/>
                        <a:buFont typeface="Wingdings" pitchFamily="2" charset="2"/>
                        <a:buChar char="v"/>
                        <a:tabLst/>
                      </a:pPr>
                      <a:r>
                        <a:rPr kumimoji="0" lang="en-US" sz="1400" b="1" i="0" u="none" strike="noStrike" cap="none" normalizeH="0" baseline="0" smtClean="0">
                          <a:ln>
                            <a:noFill/>
                          </a:ln>
                          <a:solidFill>
                            <a:schemeClr val="tx1"/>
                          </a:solidFill>
                          <a:effectLst/>
                          <a:latin typeface="Comic Sans MS" pitchFamily="66" charset="0"/>
                        </a:rPr>
                        <a:t> Citrus Fruits</a:t>
                      </a: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0000"/>
                        <a:buFont typeface="Wingdings" pitchFamily="2" charset="2"/>
                        <a:buChar char="v"/>
                        <a:tabLst/>
                      </a:pPr>
                      <a:r>
                        <a:rPr kumimoji="0" lang="en-US" sz="1400" b="1" i="0" u="none" strike="noStrike" cap="none" normalizeH="0" baseline="0" smtClean="0">
                          <a:ln>
                            <a:noFill/>
                          </a:ln>
                          <a:solidFill>
                            <a:schemeClr val="tx1"/>
                          </a:solidFill>
                          <a:effectLst/>
                          <a:latin typeface="Comic Sans MS" pitchFamily="66" charset="0"/>
                        </a:rPr>
                        <a:t> Pear</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0000"/>
                        <a:buFont typeface="Wingdings" pitchFamily="2" charset="2"/>
                        <a:buChar char="v"/>
                        <a:tabLst/>
                      </a:pPr>
                      <a:r>
                        <a:rPr kumimoji="0" lang="en-US" sz="1400" b="1" i="0" u="none" strike="noStrike" cap="none" normalizeH="0" baseline="0" smtClean="0">
                          <a:ln>
                            <a:noFill/>
                          </a:ln>
                          <a:solidFill>
                            <a:schemeClr val="tx1"/>
                          </a:solidFill>
                          <a:effectLst/>
                          <a:latin typeface="Comic Sans MS" pitchFamily="66" charset="0"/>
                        </a:rPr>
                        <a:t> Wheat</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0000"/>
                        <a:buFont typeface="Wingdings" pitchFamily="2" charset="2"/>
                        <a:buChar char="v"/>
                        <a:tabLst/>
                      </a:pPr>
                      <a:r>
                        <a:rPr kumimoji="0" lang="en-US" sz="1400" b="1" i="0" u="none" strike="noStrike" cap="none" normalizeH="0" baseline="0" smtClean="0">
                          <a:ln>
                            <a:noFill/>
                          </a:ln>
                          <a:solidFill>
                            <a:schemeClr val="tx1"/>
                          </a:solidFill>
                          <a:effectLst/>
                          <a:latin typeface="Comic Sans MS" pitchFamily="66" charset="0"/>
                        </a:rPr>
                        <a:t> </a:t>
                      </a:r>
                      <a:r>
                        <a:rPr kumimoji="0" lang="en-US" sz="1400" b="1" i="0" u="none" strike="noStrike" cap="none" normalizeH="0" baseline="0" smtClean="0">
                          <a:ln>
                            <a:noFill/>
                          </a:ln>
                          <a:solidFill>
                            <a:srgbClr val="FF0000"/>
                          </a:solidFill>
                          <a:effectLst/>
                          <a:latin typeface="Comic Sans MS" pitchFamily="66" charset="0"/>
                        </a:rPr>
                        <a:t>HORSE</a:t>
                      </a:r>
                    </a:p>
                  </a:txBody>
                  <a:tcPr horzOverflow="overflow">
                    <a:lnL>
                      <a:noFill/>
                    </a:lnL>
                    <a:lnR cap="flat">
                      <a:noFill/>
                    </a:lnR>
                    <a:lnT>
                      <a:noFill/>
                    </a:lnT>
                    <a:lnB>
                      <a:noFill/>
                    </a:lnB>
                    <a:lnTlToBr>
                      <a:noFill/>
                    </a:lnTlToBr>
                    <a:lnBlToTr>
                      <a:noFill/>
                    </a:lnBlToTr>
                    <a:noFill/>
                  </a:tcPr>
                </a:tc>
              </a:tr>
              <a:tr h="271463">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0000"/>
                        <a:buFont typeface="Wingdings" pitchFamily="2" charset="2"/>
                        <a:buChar char="v"/>
                        <a:tabLst/>
                      </a:pPr>
                      <a:r>
                        <a:rPr kumimoji="0" lang="en-US" sz="1400" b="1" i="0" u="none" strike="noStrike" cap="none" normalizeH="0" baseline="0" smtClean="0">
                          <a:ln>
                            <a:noFill/>
                          </a:ln>
                          <a:solidFill>
                            <a:schemeClr val="tx1"/>
                          </a:solidFill>
                          <a:effectLst/>
                          <a:latin typeface="Comic Sans MS" pitchFamily="66" charset="0"/>
                        </a:rPr>
                        <a:t> Cattle</a:t>
                      </a: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0000"/>
                        <a:buFont typeface="Wingdings" pitchFamily="2" charset="2"/>
                        <a:buChar char="v"/>
                        <a:tabLst/>
                      </a:pPr>
                      <a:r>
                        <a:rPr kumimoji="0" lang="en-US" sz="1400" b="1" i="0" u="none" strike="noStrike" cap="none" normalizeH="0" baseline="0" smtClean="0">
                          <a:ln>
                            <a:noFill/>
                          </a:ln>
                          <a:solidFill>
                            <a:schemeClr val="tx1"/>
                          </a:solidFill>
                          <a:effectLst/>
                          <a:latin typeface="Comic Sans MS" pitchFamily="66" charset="0"/>
                        </a:rPr>
                        <a:t> Sheep</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0000"/>
                        <a:buFont typeface="Wingdings" pitchFamily="2" charset="2"/>
                        <a:buChar char="v"/>
                        <a:tabLst/>
                      </a:pPr>
                      <a:r>
                        <a:rPr kumimoji="0" lang="en-US" sz="1400" b="1" i="0" u="none" strike="noStrike" cap="none" normalizeH="0" baseline="0" smtClean="0">
                          <a:ln>
                            <a:noFill/>
                          </a:ln>
                          <a:solidFill>
                            <a:schemeClr val="tx1"/>
                          </a:solidFill>
                          <a:effectLst/>
                          <a:latin typeface="Comic Sans MS" pitchFamily="66" charset="0"/>
                        </a:rPr>
                        <a:t> Pigs</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0000"/>
                        <a:buFont typeface="Wingdings" pitchFamily="2" charset="2"/>
                        <a:buChar char="v"/>
                        <a:tabLst/>
                      </a:pPr>
                      <a:r>
                        <a:rPr kumimoji="0" lang="en-US" sz="1400" b="1" i="0" u="none" strike="noStrike" cap="none" normalizeH="0" baseline="0" smtClean="0">
                          <a:ln>
                            <a:noFill/>
                          </a:ln>
                          <a:solidFill>
                            <a:schemeClr val="tx1"/>
                          </a:solidFill>
                          <a:effectLst/>
                          <a:latin typeface="Comic Sans MS" pitchFamily="66" charset="0"/>
                        </a:rPr>
                        <a:t> </a:t>
                      </a:r>
                      <a:r>
                        <a:rPr kumimoji="0" lang="en-US" sz="1400" b="1" i="0" u="sng" strike="noStrike" cap="none" normalizeH="0" baseline="0" smtClean="0">
                          <a:ln>
                            <a:noFill/>
                          </a:ln>
                          <a:solidFill>
                            <a:schemeClr val="tx1"/>
                          </a:solidFill>
                          <a:effectLst/>
                          <a:latin typeface="Comic Sans MS" pitchFamily="66" charset="0"/>
                        </a:rPr>
                        <a:t>Smallpox</a:t>
                      </a:r>
                    </a:p>
                  </a:txBody>
                  <a:tcPr horzOverflow="overflow">
                    <a:lnL>
                      <a:noFill/>
                    </a:lnL>
                    <a:lnR cap="flat">
                      <a:noFill/>
                    </a:lnR>
                    <a:lnT>
                      <a:noFill/>
                    </a:lnT>
                    <a:lnB>
                      <a:noFill/>
                    </a:lnB>
                    <a:lnTlToBr>
                      <a:noFill/>
                    </a:lnTlToBr>
                    <a:lnBlToTr>
                      <a:noFill/>
                    </a:lnBlToTr>
                    <a:noFill/>
                  </a:tcPr>
                </a:tc>
              </a:tr>
              <a:tr h="271463">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0000"/>
                        <a:buFont typeface="Wingdings" pitchFamily="2" charset="2"/>
                        <a:buChar char="v"/>
                        <a:tabLst/>
                      </a:pPr>
                      <a:r>
                        <a:rPr kumimoji="0" lang="en-US" sz="1400" b="1" i="0" u="none" strike="noStrike" cap="none" normalizeH="0" baseline="0" smtClean="0">
                          <a:ln>
                            <a:noFill/>
                          </a:ln>
                          <a:solidFill>
                            <a:schemeClr val="tx1"/>
                          </a:solidFill>
                          <a:effectLst/>
                          <a:latin typeface="Comic Sans MS" pitchFamily="66" charset="0"/>
                        </a:rPr>
                        <a:t> </a:t>
                      </a:r>
                      <a:r>
                        <a:rPr kumimoji="0" lang="en-US" sz="1400" b="1" i="0" u="sng" strike="noStrike" cap="none" normalizeH="0" baseline="0" smtClean="0">
                          <a:ln>
                            <a:noFill/>
                          </a:ln>
                          <a:solidFill>
                            <a:schemeClr val="tx1"/>
                          </a:solidFill>
                          <a:effectLst/>
                          <a:latin typeface="Comic Sans MS" pitchFamily="66" charset="0"/>
                        </a:rPr>
                        <a:t>Flu</a:t>
                      </a: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0000"/>
                        <a:buFont typeface="Wingdings" pitchFamily="2" charset="2"/>
                        <a:buChar char="v"/>
                        <a:tabLst/>
                      </a:pPr>
                      <a:r>
                        <a:rPr kumimoji="0" lang="en-US" sz="1400" b="1" i="0" u="none" strike="noStrike" cap="none" normalizeH="0" baseline="0" smtClean="0">
                          <a:ln>
                            <a:noFill/>
                          </a:ln>
                          <a:solidFill>
                            <a:schemeClr val="tx1"/>
                          </a:solidFill>
                          <a:effectLst/>
                          <a:latin typeface="Comic Sans MS" pitchFamily="66" charset="0"/>
                        </a:rPr>
                        <a:t> </a:t>
                      </a:r>
                      <a:r>
                        <a:rPr kumimoji="0" lang="en-US" sz="1400" b="1" i="0" u="sng" strike="noStrike" cap="none" normalizeH="0" baseline="0" smtClean="0">
                          <a:ln>
                            <a:noFill/>
                          </a:ln>
                          <a:solidFill>
                            <a:schemeClr val="tx1"/>
                          </a:solidFill>
                          <a:effectLst/>
                          <a:latin typeface="Comic Sans MS" pitchFamily="66" charset="0"/>
                        </a:rPr>
                        <a:t>Typhus</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0000"/>
                        <a:buFont typeface="Wingdings" pitchFamily="2" charset="2"/>
                        <a:buChar char="v"/>
                        <a:tabLst/>
                      </a:pPr>
                      <a:r>
                        <a:rPr kumimoji="0" lang="en-US" sz="1400" b="1" i="0" u="none" strike="noStrike" cap="none" normalizeH="0" baseline="0" smtClean="0">
                          <a:ln>
                            <a:noFill/>
                          </a:ln>
                          <a:solidFill>
                            <a:schemeClr val="tx1"/>
                          </a:solidFill>
                          <a:effectLst/>
                          <a:latin typeface="Comic Sans MS" pitchFamily="66" charset="0"/>
                        </a:rPr>
                        <a:t> </a:t>
                      </a:r>
                      <a:r>
                        <a:rPr kumimoji="0" lang="en-US" sz="1400" b="1" i="0" u="sng" strike="noStrike" cap="none" normalizeH="0" baseline="0" smtClean="0">
                          <a:ln>
                            <a:noFill/>
                          </a:ln>
                          <a:solidFill>
                            <a:schemeClr val="tx1"/>
                          </a:solidFill>
                          <a:effectLst/>
                          <a:latin typeface="Comic Sans MS" pitchFamily="66" charset="0"/>
                        </a:rPr>
                        <a:t>Measles</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0000"/>
                        <a:buFont typeface="Wingdings" pitchFamily="2" charset="2"/>
                        <a:buChar char="v"/>
                        <a:tabLst/>
                      </a:pPr>
                      <a:r>
                        <a:rPr kumimoji="0" lang="en-US" sz="1400" b="1" i="0" u="none" strike="noStrike" cap="none" normalizeH="0" baseline="0" smtClean="0">
                          <a:ln>
                            <a:noFill/>
                          </a:ln>
                          <a:solidFill>
                            <a:schemeClr val="tx1"/>
                          </a:solidFill>
                          <a:effectLst/>
                          <a:latin typeface="Comic Sans MS" pitchFamily="66" charset="0"/>
                        </a:rPr>
                        <a:t> </a:t>
                      </a:r>
                      <a:r>
                        <a:rPr kumimoji="0" lang="en-US" sz="1400" b="1" i="0" u="sng" strike="noStrike" cap="none" normalizeH="0" baseline="0" smtClean="0">
                          <a:ln>
                            <a:noFill/>
                          </a:ln>
                          <a:solidFill>
                            <a:schemeClr val="tx1"/>
                          </a:solidFill>
                          <a:effectLst/>
                          <a:latin typeface="Comic Sans MS" pitchFamily="66" charset="0"/>
                        </a:rPr>
                        <a:t>Malaria</a:t>
                      </a:r>
                    </a:p>
                  </a:txBody>
                  <a:tcPr horzOverflow="overflow">
                    <a:lnL>
                      <a:noFill/>
                    </a:lnL>
                    <a:lnR cap="flat">
                      <a:noFill/>
                    </a:lnR>
                    <a:lnT>
                      <a:noFill/>
                    </a:lnT>
                    <a:lnB>
                      <a:noFill/>
                    </a:lnB>
                    <a:lnTlToBr>
                      <a:noFill/>
                    </a:lnTlToBr>
                    <a:lnBlToTr>
                      <a:noFill/>
                    </a:lnBlToTr>
                    <a:noFill/>
                  </a:tcPr>
                </a:tc>
              </a:tr>
              <a:tr h="234950">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0000"/>
                        <a:buFont typeface="Wingdings" pitchFamily="2" charset="2"/>
                        <a:buChar char="v"/>
                        <a:tabLst/>
                      </a:pPr>
                      <a:r>
                        <a:rPr kumimoji="0" lang="en-US" sz="1400" b="1" i="0" u="none" strike="noStrike" cap="none" normalizeH="0" baseline="0" smtClean="0">
                          <a:ln>
                            <a:noFill/>
                          </a:ln>
                          <a:solidFill>
                            <a:schemeClr val="tx1"/>
                          </a:solidFill>
                          <a:effectLst/>
                          <a:latin typeface="Comic Sans MS" pitchFamily="66" charset="0"/>
                        </a:rPr>
                        <a:t> </a:t>
                      </a:r>
                      <a:r>
                        <a:rPr kumimoji="0" lang="en-US" sz="1400" b="1" i="0" u="sng" strike="noStrike" cap="none" normalizeH="0" baseline="0" smtClean="0">
                          <a:ln>
                            <a:noFill/>
                          </a:ln>
                          <a:solidFill>
                            <a:schemeClr val="tx1"/>
                          </a:solidFill>
                          <a:effectLst/>
                          <a:latin typeface="Comic Sans MS" pitchFamily="66" charset="0"/>
                        </a:rPr>
                        <a:t>Diptheria</a:t>
                      </a:r>
                    </a:p>
                  </a:txBody>
                  <a:tcPr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0000"/>
                        <a:buFont typeface="Wingdings" pitchFamily="2" charset="2"/>
                        <a:buChar char="v"/>
                        <a:tabLst/>
                      </a:pPr>
                      <a:r>
                        <a:rPr kumimoji="0" lang="en-US" sz="1400" b="1" i="0" u="none" strike="noStrike" cap="none" normalizeH="0" baseline="0" smtClean="0">
                          <a:ln>
                            <a:noFill/>
                          </a:ln>
                          <a:solidFill>
                            <a:schemeClr val="tx1"/>
                          </a:solidFill>
                          <a:effectLst/>
                          <a:latin typeface="Comic Sans MS" pitchFamily="66" charset="0"/>
                        </a:rPr>
                        <a:t> </a:t>
                      </a:r>
                      <a:r>
                        <a:rPr kumimoji="0" lang="en-US" sz="1400" b="1" i="0" u="sng" strike="noStrike" cap="none" normalizeH="0" baseline="0" smtClean="0">
                          <a:ln>
                            <a:noFill/>
                          </a:ln>
                          <a:solidFill>
                            <a:schemeClr val="tx1"/>
                          </a:solidFill>
                          <a:effectLst/>
                          <a:latin typeface="Comic Sans MS" pitchFamily="66" charset="0"/>
                        </a:rPr>
                        <a:t>Whooping Cough</a:t>
                      </a:r>
                    </a:p>
                  </a:txBody>
                  <a:tcPr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0000"/>
                        <a:buFont typeface="Wingdings" pitchFamily="2" charset="2"/>
                        <a:buChar char="v"/>
                        <a:tabLst/>
                      </a:pPr>
                      <a:endParaRPr kumimoji="0" lang="en-US" sz="1400" b="1" i="0" u="none" strike="noStrike" cap="none" normalizeH="0" baseline="0" smtClean="0">
                        <a:ln>
                          <a:noFill/>
                        </a:ln>
                        <a:solidFill>
                          <a:schemeClr val="tx1"/>
                        </a:solidFill>
                        <a:effectLst/>
                        <a:latin typeface="Comic Sans MS" pitchFamily="66" charset="0"/>
                      </a:endParaRPr>
                    </a:p>
                  </a:txBody>
                  <a:tcPr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0000"/>
                        <a:buFont typeface="Wingdings" pitchFamily="2" charset="2"/>
                        <a:buChar char="v"/>
                        <a:tabLst/>
                      </a:pPr>
                      <a:endParaRPr kumimoji="0" lang="en-US" sz="1400" b="1" i="0" u="none" strike="noStrike" cap="none" normalizeH="0" baseline="0" dirty="0" smtClean="0">
                        <a:ln>
                          <a:noFill/>
                        </a:ln>
                        <a:solidFill>
                          <a:schemeClr val="tx1"/>
                        </a:solidFill>
                        <a:effectLst/>
                        <a:latin typeface="Comic Sans MS" pitchFamily="66" charset="0"/>
                      </a:endParaRPr>
                    </a:p>
                  </a:txBody>
                  <a:tcPr horzOverflow="overflow">
                    <a:lnL>
                      <a:noFill/>
                    </a:lnL>
                    <a:lnR cap="flat">
                      <a:noFill/>
                    </a:lnR>
                    <a:lnT>
                      <a:noFill/>
                    </a:lnT>
                    <a:lnB cap="flat">
                      <a:noFill/>
                    </a:lnB>
                    <a:lnTlToBr>
                      <a:noFill/>
                    </a:lnTlToBr>
                    <a:lnBlToTr>
                      <a:noFill/>
                    </a:lnBlToTr>
                    <a:noFill/>
                  </a:tcPr>
                </a:tc>
              </a:tr>
            </a:tbl>
          </a:graphicData>
        </a:graphic>
      </p:graphicFrame>
      <p:graphicFrame>
        <p:nvGraphicFramePr>
          <p:cNvPr id="13" name="Group 244"/>
          <p:cNvGraphicFramePr>
            <a:graphicFrameLocks noGrp="1"/>
          </p:cNvGraphicFramePr>
          <p:nvPr>
            <p:extLst>
              <p:ext uri="{D42A27DB-BD31-4B8C-83A1-F6EECF244321}">
                <p14:modId xmlns:p14="http://schemas.microsoft.com/office/powerpoint/2010/main" val="2510482610"/>
              </p:ext>
            </p:extLst>
          </p:nvPr>
        </p:nvGraphicFramePr>
        <p:xfrm>
          <a:off x="5848350" y="3157249"/>
          <a:ext cx="1162050" cy="917575"/>
        </p:xfrm>
        <a:graphic>
          <a:graphicData uri="http://schemas.openxmlformats.org/drawingml/2006/table">
            <a:tbl>
              <a:tblPr/>
              <a:tblGrid>
                <a:gridCol w="1162050"/>
              </a:tblGrid>
              <a:tr h="304800">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0000"/>
                        <a:buFont typeface="Wingdings" pitchFamily="2" charset="2"/>
                        <a:buChar char="v"/>
                        <a:tabLst/>
                      </a:pPr>
                      <a:r>
                        <a:rPr kumimoji="0" lang="en-US" sz="1400" b="1" i="0" u="none" strike="noStrike" cap="none" normalizeH="0" baseline="0" smtClean="0">
                          <a:ln>
                            <a:noFill/>
                          </a:ln>
                          <a:solidFill>
                            <a:schemeClr val="tx1"/>
                          </a:solidFill>
                          <a:effectLst/>
                          <a:latin typeface="Comic Sans MS" pitchFamily="66" charset="0"/>
                        </a:rPr>
                        <a:t> Trinkets</a:t>
                      </a:r>
                    </a:p>
                  </a:txBody>
                  <a:tcPr horzOverflow="overflow">
                    <a:lnL cap="flat">
                      <a:noFill/>
                    </a:lnL>
                    <a:lnR cap="flat">
                      <a:noFill/>
                    </a:lnR>
                    <a:lnT cap="flat">
                      <a:noFill/>
                    </a:lnT>
                    <a:lnB>
                      <a:noFill/>
                    </a:lnB>
                    <a:lnTlToBr>
                      <a:noFill/>
                    </a:lnTlToBr>
                    <a:lnBlToTr>
                      <a:noFill/>
                    </a:lnBlToTr>
                    <a:noFill/>
                  </a:tcPr>
                </a:tc>
              </a:tr>
              <a:tr h="268288">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0000"/>
                        <a:buFont typeface="Wingdings" pitchFamily="2" charset="2"/>
                        <a:buChar char="v"/>
                        <a:tabLst/>
                      </a:pPr>
                      <a:r>
                        <a:rPr kumimoji="0" lang="en-US" sz="1400" b="1" i="0" u="none" strike="noStrike" cap="none" normalizeH="0" baseline="0" smtClean="0">
                          <a:ln>
                            <a:noFill/>
                          </a:ln>
                          <a:solidFill>
                            <a:schemeClr val="tx1"/>
                          </a:solidFill>
                          <a:effectLst/>
                          <a:latin typeface="Comic Sans MS" pitchFamily="66" charset="0"/>
                        </a:rPr>
                        <a:t> Liquor</a:t>
                      </a:r>
                    </a:p>
                  </a:txBody>
                  <a:tcPr horzOverflow="overflow">
                    <a:lnL cap="flat">
                      <a:noFill/>
                    </a:lnL>
                    <a:lnR cap="flat">
                      <a:noFill/>
                    </a:lnR>
                    <a:lnT>
                      <a:noFill/>
                    </a:lnT>
                    <a:lnB>
                      <a:noFill/>
                    </a:lnB>
                    <a:lnTlToBr>
                      <a:noFill/>
                    </a:lnTlToBr>
                    <a:lnBlToTr>
                      <a:noFill/>
                    </a:lnBlToTr>
                    <a:noFill/>
                  </a:tcPr>
                </a:tc>
              </a:tr>
              <a:tr h="307975">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0000"/>
                        <a:buFont typeface="Wingdings" pitchFamily="2" charset="2"/>
                        <a:buChar char="v"/>
                        <a:tabLst/>
                      </a:pPr>
                      <a:r>
                        <a:rPr kumimoji="0" lang="en-US" sz="1400" b="1" i="0" u="none" strike="noStrike" cap="none" normalizeH="0" baseline="0" smtClean="0">
                          <a:ln>
                            <a:noFill/>
                          </a:ln>
                          <a:solidFill>
                            <a:schemeClr val="tx1"/>
                          </a:solidFill>
                          <a:effectLst/>
                          <a:latin typeface="Comic Sans MS" pitchFamily="66" charset="0"/>
                        </a:rPr>
                        <a:t> </a:t>
                      </a:r>
                      <a:r>
                        <a:rPr kumimoji="0" lang="en-US" sz="1400" b="1" i="0" u="none" strike="noStrike" cap="none" normalizeH="0" baseline="0" smtClean="0">
                          <a:ln>
                            <a:noFill/>
                          </a:ln>
                          <a:solidFill>
                            <a:srgbClr val="FF0000"/>
                          </a:solidFill>
                          <a:effectLst/>
                          <a:latin typeface="Comic Sans MS" pitchFamily="66" charset="0"/>
                        </a:rPr>
                        <a:t>GUNS</a:t>
                      </a:r>
                    </a:p>
                  </a:txBody>
                  <a:tcPr horzOverflow="overflow">
                    <a:lnL cap="flat">
                      <a:noFill/>
                    </a:lnL>
                    <a:lnR cap="flat">
                      <a:noFill/>
                    </a:lnR>
                    <a:lnT>
                      <a:noFill/>
                    </a:lnT>
                    <a:lnB cap="flat">
                      <a:noFill/>
                    </a:lnB>
                    <a:lnTlToBr>
                      <a:noFill/>
                    </a:lnTlToBr>
                    <a:lnBlToTr>
                      <a:noFill/>
                    </a:lnBlToTr>
                    <a:noFill/>
                  </a:tcPr>
                </a:tc>
              </a:tr>
            </a:tbl>
          </a:graphicData>
        </a:graphic>
      </p:graphicFrame>
    </p:spTree>
    <p:extLst>
      <p:ext uri="{BB962C8B-B14F-4D97-AF65-F5344CB8AC3E}">
        <p14:creationId xmlns:p14="http://schemas.microsoft.com/office/powerpoint/2010/main" val="7722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0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2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2000"/>
                                        <p:tgtEl>
                                          <p:spTgt spid="8"/>
                                        </p:tgtEl>
                                      </p:cBhvr>
                                    </p:animEffect>
                                  </p:childTnLst>
                                </p:cTn>
                              </p:par>
                              <p:par>
                                <p:cTn id="16" presetID="22" presetClass="entr" presetSubtype="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up)">
                                      <p:cBhvr>
                                        <p:cTn id="18" dur="20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right)">
                                      <p:cBhvr>
                                        <p:cTn id="23" dur="2000"/>
                                        <p:tgtEl>
                                          <p:spTgt spid="6"/>
                                        </p:tgtEl>
                                      </p:cBhvr>
                                    </p:animEffect>
                                  </p:childTnLst>
                                </p:cTn>
                              </p:par>
                              <p:par>
                                <p:cTn id="24" presetID="22" presetClass="entr" presetSubtype="2"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63894" y="762000"/>
            <a:ext cx="9008706" cy="2057400"/>
          </a:xfrm>
        </p:spPr>
        <p:txBody>
          <a:bodyPr>
            <a:normAutofit fontScale="55000" lnSpcReduction="20000"/>
          </a:bodyPr>
          <a:lstStyle/>
          <a:p>
            <a:pPr marL="0" indent="0">
              <a:buFont typeface="Arial" charset="0"/>
              <a:buChar char="•"/>
            </a:pPr>
            <a:r>
              <a:rPr lang="en-US" sz="3200" dirty="0" smtClean="0"/>
              <a:t>East coast of Africa – Muslim traders remained active</a:t>
            </a:r>
          </a:p>
          <a:p>
            <a:pPr marL="468630" lvl="1" indent="0">
              <a:buFont typeface="Arial" charset="0"/>
              <a:buChar char="•"/>
            </a:pPr>
            <a:r>
              <a:rPr lang="en-US" sz="3200" dirty="0" smtClean="0"/>
              <a:t>Trade continued with Middle East</a:t>
            </a:r>
            <a:endParaRPr lang="en-US" sz="3200" dirty="0"/>
          </a:p>
          <a:p>
            <a:pPr marL="0" indent="0">
              <a:buFont typeface="Arial" charset="0"/>
              <a:buChar char="•"/>
            </a:pPr>
            <a:r>
              <a:rPr lang="en-US" sz="3200" dirty="0" smtClean="0"/>
              <a:t>However… </a:t>
            </a:r>
          </a:p>
          <a:p>
            <a:pPr marL="468630" lvl="1" indent="0">
              <a:buFont typeface="Arial" charset="0"/>
              <a:buChar char="•"/>
            </a:pPr>
            <a:r>
              <a:rPr lang="en-US" sz="3200" dirty="0" smtClean="0"/>
              <a:t>Western Europe dominated a great deal of oceanic shipping</a:t>
            </a:r>
          </a:p>
          <a:p>
            <a:pPr marL="468630" lvl="1" indent="0">
              <a:buFont typeface="Arial" charset="0"/>
              <a:buChar char="•"/>
            </a:pPr>
            <a:r>
              <a:rPr lang="en-US" sz="3200" dirty="0" smtClean="0"/>
              <a:t>Europe’s overall profits increase</a:t>
            </a:r>
          </a:p>
          <a:p>
            <a:pPr marL="468630" lvl="1" indent="0">
              <a:buFont typeface="Arial" charset="0"/>
              <a:buChar char="•"/>
            </a:pPr>
            <a:r>
              <a:rPr lang="en-US" sz="3200" dirty="0" smtClean="0"/>
              <a:t>Great merchant companies increased the European ability to determine the framework for international trade</a:t>
            </a:r>
          </a:p>
        </p:txBody>
      </p:sp>
      <p:sp>
        <p:nvSpPr>
          <p:cNvPr id="3" name="Title 2"/>
          <p:cNvSpPr>
            <a:spLocks noGrp="1"/>
          </p:cNvSpPr>
          <p:nvPr>
            <p:ph type="title"/>
          </p:nvPr>
        </p:nvSpPr>
        <p:spPr>
          <a:xfrm>
            <a:off x="381000" y="228600"/>
            <a:ext cx="8382000" cy="1219200"/>
          </a:xfrm>
        </p:spPr>
        <p:txBody>
          <a:bodyPr>
            <a:normAutofit/>
          </a:bodyPr>
          <a:lstStyle/>
          <a:p>
            <a:r>
              <a:rPr lang="en-US" sz="2800" dirty="0"/>
              <a:t>The West's Commercial Outreach </a:t>
            </a:r>
          </a:p>
        </p:txBody>
      </p:sp>
      <p:pic>
        <p:nvPicPr>
          <p:cNvPr id="4" name="Picture 3"/>
          <p:cNvPicPr>
            <a:picLocks noChangeAspect="1"/>
          </p:cNvPicPr>
          <p:nvPr/>
        </p:nvPicPr>
        <p:blipFill>
          <a:blip r:embed="rId2"/>
          <a:stretch>
            <a:fillRect/>
          </a:stretch>
        </p:blipFill>
        <p:spPr>
          <a:xfrm>
            <a:off x="1524000" y="2743200"/>
            <a:ext cx="5334000" cy="3946543"/>
          </a:xfrm>
          <a:prstGeom prst="rect">
            <a:avLst/>
          </a:prstGeom>
        </p:spPr>
      </p:pic>
    </p:spTree>
    <p:extLst>
      <p:ext uri="{BB962C8B-B14F-4D97-AF65-F5344CB8AC3E}">
        <p14:creationId xmlns:p14="http://schemas.microsoft.com/office/powerpoint/2010/main" val="41962695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533400" y="457200"/>
            <a:ext cx="8153400" cy="5867400"/>
          </a:xfrm>
        </p:spPr>
        <p:txBody>
          <a:bodyPr>
            <a:normAutofit lnSpcReduction="10000"/>
          </a:bodyPr>
          <a:lstStyle/>
          <a:p>
            <a:r>
              <a:rPr lang="en-US" sz="3200" dirty="0" smtClean="0"/>
              <a:t>Although western Europe did not conquer much inland territory in Africa or Asia, it did seek a limited network of secure harbors</a:t>
            </a:r>
          </a:p>
          <a:p>
            <a:pPr lvl="1"/>
            <a:r>
              <a:rPr lang="en-US" sz="3200" dirty="0" smtClean="0"/>
              <a:t>Led by Spain and Portugal</a:t>
            </a:r>
          </a:p>
          <a:p>
            <a:pPr lvl="1"/>
            <a:r>
              <a:rPr lang="en-US" sz="3200" dirty="0" smtClean="0"/>
              <a:t>17</a:t>
            </a:r>
            <a:r>
              <a:rPr lang="en-US" sz="3200" baseline="30000" dirty="0" smtClean="0"/>
              <a:t>th</a:t>
            </a:r>
            <a:r>
              <a:rPr lang="en-US" sz="3200" dirty="0" smtClean="0"/>
              <a:t> century - Ports along west coast of Africa, parts of Indian subcontinent, and islands of southeast Asia</a:t>
            </a:r>
          </a:p>
          <a:p>
            <a:pPr lvl="2"/>
            <a:r>
              <a:rPr lang="en-US" sz="3200" dirty="0"/>
              <a:t>S</a:t>
            </a:r>
            <a:r>
              <a:rPr lang="en-US" sz="3200" dirty="0" smtClean="0"/>
              <a:t>erved as areas for contact with overland traders (usually local merchants) </a:t>
            </a:r>
          </a:p>
          <a:p>
            <a:pPr lvl="2"/>
            <a:r>
              <a:rPr lang="en-US" sz="3200" dirty="0" smtClean="0"/>
              <a:t>Provides access to inland goods not directly within the reach of the West</a:t>
            </a:r>
            <a:endParaRPr lang="en-US" sz="32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066800"/>
          </a:xfrm>
        </p:spPr>
        <p:txBody>
          <a:bodyPr>
            <a:normAutofit/>
          </a:bodyPr>
          <a:lstStyle/>
          <a:p>
            <a:r>
              <a:rPr lang="en-US" sz="3200" dirty="0" smtClean="0"/>
              <a:t>Imbalances in world trade</a:t>
            </a:r>
            <a:endParaRPr lang="en-US" sz="3200" dirty="0"/>
          </a:p>
        </p:txBody>
      </p:sp>
      <p:sp>
        <p:nvSpPr>
          <p:cNvPr id="3" name="Content Placeholder 2"/>
          <p:cNvSpPr>
            <a:spLocks noGrp="1"/>
          </p:cNvSpPr>
          <p:nvPr>
            <p:ph sz="quarter" idx="13"/>
          </p:nvPr>
        </p:nvSpPr>
        <p:spPr>
          <a:xfrm>
            <a:off x="228600" y="990600"/>
            <a:ext cx="3810000" cy="5867400"/>
          </a:xfrm>
        </p:spPr>
        <p:txBody>
          <a:bodyPr>
            <a:normAutofit fontScale="77500" lnSpcReduction="20000"/>
          </a:bodyPr>
          <a:lstStyle/>
          <a:p>
            <a:pPr marL="274320" lvl="1" indent="-274320">
              <a:buFont typeface="Arial" pitchFamily="34" charset="0"/>
              <a:buChar char="•"/>
            </a:pPr>
            <a:r>
              <a:rPr lang="en-US" sz="3200" dirty="0" smtClean="0"/>
              <a:t>The greatest competition in world trade emerged between European nations themselves</a:t>
            </a:r>
          </a:p>
          <a:p>
            <a:pPr marL="674370" lvl="2" indent="-274320"/>
            <a:r>
              <a:rPr lang="en-US" sz="3200" dirty="0" smtClean="0"/>
              <a:t>Spain </a:t>
            </a:r>
            <a:endParaRPr lang="en-US" sz="3200" dirty="0"/>
          </a:p>
          <a:p>
            <a:pPr marL="1131570" lvl="3" indent="-274320"/>
            <a:r>
              <a:rPr lang="en-US" sz="3200" dirty="0" smtClean="0"/>
              <a:t>Briefly dominates trade because of silver imports from Americas, but lacked a good banking system</a:t>
            </a:r>
          </a:p>
          <a:p>
            <a:pPr marL="674370" lvl="2" indent="-274320"/>
            <a:r>
              <a:rPr lang="en-US" sz="3200" dirty="0" smtClean="0"/>
              <a:t>England</a:t>
            </a:r>
            <a:r>
              <a:rPr lang="en-US" sz="3200" dirty="0"/>
              <a:t>, France, and </a:t>
            </a:r>
            <a:r>
              <a:rPr lang="en-US" sz="3200" dirty="0" smtClean="0"/>
              <a:t>Holland</a:t>
            </a:r>
          </a:p>
          <a:p>
            <a:pPr marL="1131570" lvl="3" indent="-274320"/>
            <a:r>
              <a:rPr lang="en-US" sz="3200" dirty="0" smtClean="0"/>
              <a:t>Profited more from world trade</a:t>
            </a:r>
          </a:p>
          <a:p>
            <a:pPr marL="1131570" lvl="3" indent="-274320"/>
            <a:r>
              <a:rPr lang="en-US" sz="3200" dirty="0" smtClean="0"/>
              <a:t>Merchants had firmer status</a:t>
            </a:r>
          </a:p>
          <a:p>
            <a:pPr marL="274320" lvl="1" indent="-274320">
              <a:buFont typeface="Arial" pitchFamily="34" charset="0"/>
              <a:buChar char="•"/>
            </a:pPr>
            <a:endParaRPr lang="en-US" sz="3200" dirty="0" smtClean="0"/>
          </a:p>
        </p:txBody>
      </p:sp>
      <p:pic>
        <p:nvPicPr>
          <p:cNvPr id="4" name="Picture 3"/>
          <p:cNvPicPr>
            <a:picLocks noChangeAspect="1"/>
          </p:cNvPicPr>
          <p:nvPr/>
        </p:nvPicPr>
        <p:blipFill>
          <a:blip r:embed="rId2"/>
          <a:stretch>
            <a:fillRect/>
          </a:stretch>
        </p:blipFill>
        <p:spPr>
          <a:xfrm>
            <a:off x="4038600" y="2057400"/>
            <a:ext cx="4904152" cy="2945218"/>
          </a:xfrm>
          <a:prstGeom prst="rect">
            <a:avLst/>
          </a:prstGeom>
        </p:spPr>
      </p:pic>
    </p:spTree>
    <p:extLst>
      <p:ext uri="{BB962C8B-B14F-4D97-AF65-F5344CB8AC3E}">
        <p14:creationId xmlns:p14="http://schemas.microsoft.com/office/powerpoint/2010/main" val="25632510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1376" y="2133600"/>
            <a:ext cx="4224528" cy="3886200"/>
          </a:xfrm>
        </p:spPr>
        <p:txBody>
          <a:bodyPr/>
          <a:lstStyle/>
          <a:p>
            <a:r>
              <a:rPr lang="en-US" dirty="0" smtClean="0"/>
              <a:t>Western Europe expanded its manufacturing operations</a:t>
            </a:r>
          </a:p>
          <a:p>
            <a:pPr lvl="1"/>
            <a:r>
              <a:rPr lang="en-US" dirty="0" smtClean="0"/>
              <a:t>Export – finished goods</a:t>
            </a:r>
          </a:p>
          <a:p>
            <a:pPr lvl="2"/>
            <a:r>
              <a:rPr lang="en-US" dirty="0" smtClean="0"/>
              <a:t>Guns and cloth</a:t>
            </a:r>
          </a:p>
          <a:p>
            <a:pPr lvl="1"/>
            <a:r>
              <a:rPr lang="en-US" dirty="0" smtClean="0"/>
              <a:t>Import – unprocessed goods </a:t>
            </a:r>
          </a:p>
          <a:p>
            <a:pPr lvl="2"/>
            <a:r>
              <a:rPr lang="en-US" dirty="0" smtClean="0"/>
              <a:t>Silver and sugar</a:t>
            </a:r>
            <a:endParaRPr lang="en-US" dirty="0"/>
          </a:p>
        </p:txBody>
      </p:sp>
      <p:pic>
        <p:nvPicPr>
          <p:cNvPr id="4" name="Picture 3"/>
          <p:cNvPicPr>
            <a:picLocks noChangeAspect="1"/>
          </p:cNvPicPr>
          <p:nvPr/>
        </p:nvPicPr>
        <p:blipFill>
          <a:blip r:embed="rId2"/>
          <a:stretch>
            <a:fillRect/>
          </a:stretch>
        </p:blipFill>
        <p:spPr>
          <a:xfrm>
            <a:off x="3733800" y="1600200"/>
            <a:ext cx="5257800" cy="3704359"/>
          </a:xfrm>
          <a:prstGeom prst="rect">
            <a:avLst/>
          </a:prstGeom>
        </p:spPr>
      </p:pic>
    </p:spTree>
    <p:extLst>
      <p:ext uri="{BB962C8B-B14F-4D97-AF65-F5344CB8AC3E}">
        <p14:creationId xmlns:p14="http://schemas.microsoft.com/office/powerpoint/2010/main" val="9863449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228600" y="-228600"/>
            <a:ext cx="8458200" cy="6019800"/>
          </a:xfrm>
        </p:spPr>
        <p:txBody>
          <a:bodyPr>
            <a:normAutofit/>
          </a:bodyPr>
          <a:lstStyle/>
          <a:p>
            <a:pPr lvl="1"/>
            <a:endParaRPr lang="en-US" sz="2800" dirty="0" smtClean="0"/>
          </a:p>
          <a:p>
            <a:pPr marL="0" indent="-468630"/>
            <a:r>
              <a:rPr lang="en-US" sz="2800" dirty="0" smtClean="0"/>
              <a:t>Mercantilism – Political/economic theory</a:t>
            </a:r>
          </a:p>
          <a:p>
            <a:pPr marL="274320" lvl="1" indent="-274320"/>
            <a:r>
              <a:rPr lang="en-US" sz="2800" dirty="0" smtClean="0"/>
              <a:t>Used by powerful European nations</a:t>
            </a:r>
          </a:p>
          <a:p>
            <a:pPr marL="274320" lvl="1" indent="-274320"/>
            <a:r>
              <a:rPr lang="en-US" sz="2800" dirty="0" smtClean="0"/>
              <a:t>Favorable balance of trade</a:t>
            </a:r>
          </a:p>
          <a:p>
            <a:pPr marL="674370" lvl="2" indent="-274320"/>
            <a:r>
              <a:rPr lang="en-US" sz="2800" dirty="0" smtClean="0"/>
              <a:t>Limit imports</a:t>
            </a:r>
          </a:p>
          <a:p>
            <a:pPr marL="1131570" lvl="3" indent="-274320"/>
            <a:r>
              <a:rPr lang="en-US" sz="2800" dirty="0" smtClean="0"/>
              <a:t>Tariffs</a:t>
            </a:r>
          </a:p>
          <a:p>
            <a:pPr marL="674370" lvl="2" indent="-274320"/>
            <a:r>
              <a:rPr lang="en-US" sz="2800" dirty="0" smtClean="0"/>
              <a:t>Increase exports on own ships</a:t>
            </a:r>
          </a:p>
          <a:p>
            <a:pPr marL="274320" lvl="1" indent="-274320"/>
            <a:r>
              <a:rPr lang="en-US" sz="2800" dirty="0" smtClean="0"/>
              <a:t>Accumulate precious metals</a:t>
            </a:r>
          </a:p>
          <a:p>
            <a:pPr marL="274320" lvl="1" indent="-274320">
              <a:buFont typeface="Arial" pitchFamily="34" charset="0"/>
              <a:buChar char="•"/>
            </a:pPr>
            <a:endParaRPr lang="en-US" sz="2800" dirty="0" smtClean="0">
              <a:solidFill>
                <a:srgbClr val="FFFF00"/>
              </a:solidFill>
            </a:endParaRPr>
          </a:p>
          <a:p>
            <a:pPr marL="274320" lvl="1" indent="-274320">
              <a:buFont typeface="Arial" pitchFamily="34" charset="0"/>
              <a:buChar char="•"/>
            </a:pPr>
            <a:endParaRPr lang="en-US" sz="2800" dirty="0" smtClean="0"/>
          </a:p>
          <a:p>
            <a:pPr marL="274320" lvl="1" indent="-274320">
              <a:buFont typeface="Arial" pitchFamily="34" charset="0"/>
              <a:buChar char="•"/>
            </a:pPr>
            <a:endParaRPr lang="en-US" sz="2800" dirty="0" smtClean="0"/>
          </a:p>
          <a:p>
            <a:pPr marL="274320" lvl="1" indent="-274320">
              <a:buFont typeface="Arial" pitchFamily="34" charset="0"/>
              <a:buChar char="•"/>
            </a:pPr>
            <a:endParaRPr lang="en-US" sz="2800" dirty="0" smtClean="0"/>
          </a:p>
          <a:p>
            <a:pPr marL="274320" lvl="1" indent="-274320">
              <a:buFont typeface="Arial" pitchFamily="34" charset="0"/>
              <a:buChar char="•"/>
            </a:pPr>
            <a:endParaRPr lang="en-US" sz="2800" dirty="0" smtClean="0"/>
          </a:p>
          <a:p>
            <a:pPr marL="274320" lvl="1" indent="-274320">
              <a:buFont typeface="Arial" pitchFamily="34" charset="0"/>
              <a:buChar char="•"/>
            </a:pPr>
            <a:endParaRPr lang="en-US" sz="2800" dirty="0" smtClean="0"/>
          </a:p>
        </p:txBody>
      </p:sp>
      <p:pic>
        <p:nvPicPr>
          <p:cNvPr id="4" name="Picture 2" descr="http://t3.gstatic.com/images?q=tbn:ANd9GcQ0zXmDDXaP4joAr81O0cjtLsdnwpZIy_xTW-fjzoecoa7tyJsM0A:tx-us.net/bullionconnect.com/images/bullion-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77000" y="1524000"/>
            <a:ext cx="2365244" cy="17716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1219200" y="4038600"/>
            <a:ext cx="6972300" cy="2644965"/>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04800" y="609600"/>
            <a:ext cx="3200400" cy="6553200"/>
          </a:xfrm>
        </p:spPr>
        <p:txBody>
          <a:bodyPr>
            <a:normAutofit/>
          </a:bodyPr>
          <a:lstStyle/>
          <a:p>
            <a:pPr marL="274320" lvl="1" indent="-274320">
              <a:buFont typeface="Arial" pitchFamily="34" charset="0"/>
              <a:buChar char="•"/>
            </a:pPr>
            <a:r>
              <a:rPr lang="en-US" sz="2800" dirty="0"/>
              <a:t>Parts of Sub –Saharan Africa </a:t>
            </a:r>
            <a:endParaRPr lang="en-US" sz="2800" dirty="0" smtClean="0"/>
          </a:p>
          <a:p>
            <a:pPr marL="674370" lvl="2" indent="-274320"/>
            <a:r>
              <a:rPr lang="en-US" sz="2800" dirty="0"/>
              <a:t>M</a:t>
            </a:r>
            <a:r>
              <a:rPr lang="en-US" sz="2800" dirty="0" smtClean="0"/>
              <a:t>ainly </a:t>
            </a:r>
            <a:r>
              <a:rPr lang="en-US" sz="2800" dirty="0"/>
              <a:t>as suppliers of </a:t>
            </a:r>
            <a:r>
              <a:rPr lang="en-US" sz="2800" dirty="0" smtClean="0"/>
              <a:t>slaves </a:t>
            </a:r>
          </a:p>
          <a:p>
            <a:pPr marL="674370" lvl="2" indent="-274320"/>
            <a:r>
              <a:rPr lang="en-US" sz="2800" dirty="0" smtClean="0"/>
              <a:t>Supplier of unprocessed goods</a:t>
            </a:r>
            <a:endParaRPr lang="en-US" sz="2800" dirty="0"/>
          </a:p>
          <a:p>
            <a:pPr marL="674370" lvl="2" indent="-274320"/>
            <a:r>
              <a:rPr lang="en-US" sz="2800" i="0" dirty="0" smtClean="0"/>
              <a:t>Imported manufactured </a:t>
            </a:r>
            <a:r>
              <a:rPr lang="en-US" sz="2800" i="0" dirty="0"/>
              <a:t>products </a:t>
            </a:r>
            <a:r>
              <a:rPr lang="en-US" sz="2800" i="0" dirty="0" smtClean="0"/>
              <a:t>from Europe</a:t>
            </a:r>
            <a:endParaRPr lang="en-US" sz="2800" i="0" dirty="0"/>
          </a:p>
          <a:p>
            <a:pPr lvl="1">
              <a:buNone/>
            </a:pPr>
            <a:endParaRPr lang="en-US" sz="2800" dirty="0"/>
          </a:p>
          <a:p>
            <a:endParaRPr lang="en-US" dirty="0"/>
          </a:p>
        </p:txBody>
      </p:sp>
      <p:pic>
        <p:nvPicPr>
          <p:cNvPr id="4" name="Picture 3"/>
          <p:cNvPicPr>
            <a:picLocks noChangeAspect="1"/>
          </p:cNvPicPr>
          <p:nvPr/>
        </p:nvPicPr>
        <p:blipFill>
          <a:blip r:embed="rId2"/>
          <a:stretch>
            <a:fillRect/>
          </a:stretch>
        </p:blipFill>
        <p:spPr>
          <a:xfrm>
            <a:off x="3505200" y="1447800"/>
            <a:ext cx="5428609" cy="3962400"/>
          </a:xfrm>
          <a:prstGeom prst="rect">
            <a:avLst/>
          </a:prstGeom>
        </p:spPr>
      </p:pic>
    </p:spTree>
    <p:extLst>
      <p:ext uri="{BB962C8B-B14F-4D97-AF65-F5344CB8AC3E}">
        <p14:creationId xmlns:p14="http://schemas.microsoft.com/office/powerpoint/2010/main" val="2664126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2"/>
          <p:cNvSpPr txBox="1">
            <a:spLocks noChangeArrowheads="1"/>
          </p:cNvSpPr>
          <p:nvPr/>
        </p:nvSpPr>
        <p:spPr bwMode="auto">
          <a:xfrm>
            <a:off x="419100" y="228600"/>
            <a:ext cx="8229600" cy="646331"/>
          </a:xfrm>
          <a:prstGeom prst="rect">
            <a:avLst/>
          </a:prstGeom>
          <a:noFill/>
          <a:ln w="9525">
            <a:noFill/>
            <a:miter lim="800000"/>
            <a:headEnd/>
            <a:tailEnd/>
          </a:ln>
          <a:effectLst>
            <a:outerShdw dist="35921" dir="2700000" algn="ctr" rotWithShape="0">
              <a:srgbClr val="C24F00"/>
            </a:outerShdw>
          </a:effectLst>
        </p:spPr>
        <p:txBody>
          <a:bodyPr wrap="square">
            <a:spAutoFit/>
          </a:bodyPr>
          <a:lstStyle/>
          <a:p>
            <a:pPr algn="ctr">
              <a:spcBef>
                <a:spcPct val="50000"/>
              </a:spcBef>
              <a:defRPr/>
            </a:pPr>
            <a:r>
              <a:rPr lang="en-US" sz="3600" b="1" dirty="0">
                <a:solidFill>
                  <a:schemeClr val="accent2"/>
                </a:solidFill>
                <a:effectLst>
                  <a:outerShdw blurRad="38100" dist="38100" dir="2700000" algn="tl">
                    <a:srgbClr val="000000"/>
                  </a:outerShdw>
                </a:effectLst>
                <a:latin typeface="BlackChancery" pitchFamily="2" charset="0"/>
              </a:rPr>
              <a:t>Motives for European Exploration</a:t>
            </a:r>
          </a:p>
        </p:txBody>
      </p:sp>
      <p:sp>
        <p:nvSpPr>
          <p:cNvPr id="63491" name="Text Box 3"/>
          <p:cNvSpPr txBox="1">
            <a:spLocks noChangeArrowheads="1"/>
          </p:cNvSpPr>
          <p:nvPr/>
        </p:nvSpPr>
        <p:spPr bwMode="auto">
          <a:xfrm>
            <a:off x="190500" y="883194"/>
            <a:ext cx="8458200"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5938" indent="-515938"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buClr>
                <a:srgbClr val="FF7C23"/>
              </a:buClr>
              <a:buFont typeface="Arial" pitchFamily="34" charset="0"/>
              <a:buAutoNum type="arabicPeriod"/>
            </a:pPr>
            <a:r>
              <a:rPr lang="en-US" sz="2400" dirty="0">
                <a:latin typeface="Comic Sans MS" pitchFamily="66" charset="0"/>
              </a:rPr>
              <a:t>Crusades </a:t>
            </a:r>
            <a:r>
              <a:rPr lang="en-US" sz="2400" dirty="0">
                <a:latin typeface="Comic Sans MS" pitchFamily="66" charset="0"/>
                <a:sym typeface="Wingdings" pitchFamily="2" charset="2"/>
              </a:rPr>
              <a:t> by-pass intermediaries to get to </a:t>
            </a:r>
            <a:r>
              <a:rPr lang="en-US" sz="2400" dirty="0" smtClean="0">
                <a:latin typeface="Comic Sans MS" pitchFamily="66" charset="0"/>
                <a:sym typeface="Wingdings" pitchFamily="2" charset="2"/>
              </a:rPr>
              <a:t>Asia</a:t>
            </a:r>
            <a:endParaRPr lang="en-US" sz="2400" dirty="0">
              <a:latin typeface="Comic Sans MS" pitchFamily="66" charset="0"/>
            </a:endParaRPr>
          </a:p>
          <a:p>
            <a:pPr eaLnBrk="1" hangingPunct="1">
              <a:spcBef>
                <a:spcPct val="50000"/>
              </a:spcBef>
              <a:buClr>
                <a:srgbClr val="FF7C23"/>
              </a:buClr>
              <a:buFont typeface="Arial" pitchFamily="34" charset="0"/>
              <a:buAutoNum type="arabicPeriod"/>
            </a:pPr>
            <a:r>
              <a:rPr lang="en-US" sz="2400" dirty="0">
                <a:latin typeface="Comic Sans MS" pitchFamily="66" charset="0"/>
              </a:rPr>
              <a:t>Renaissance </a:t>
            </a:r>
            <a:r>
              <a:rPr lang="en-US" sz="2400" dirty="0">
                <a:latin typeface="Comic Sans MS" pitchFamily="66" charset="0"/>
                <a:sym typeface="Wingdings" pitchFamily="2" charset="2"/>
              </a:rPr>
              <a:t> curiosity about other lands and </a:t>
            </a:r>
            <a:r>
              <a:rPr lang="en-US" sz="2400" dirty="0" smtClean="0">
                <a:latin typeface="Comic Sans MS" pitchFamily="66" charset="0"/>
                <a:sym typeface="Wingdings" pitchFamily="2" charset="2"/>
              </a:rPr>
              <a:t>peoples</a:t>
            </a:r>
            <a:endParaRPr lang="en-US" sz="2400" dirty="0">
              <a:latin typeface="Comic Sans MS" pitchFamily="66" charset="0"/>
            </a:endParaRPr>
          </a:p>
          <a:p>
            <a:pPr eaLnBrk="1" hangingPunct="1">
              <a:spcBef>
                <a:spcPct val="50000"/>
              </a:spcBef>
              <a:buClr>
                <a:srgbClr val="FF7C23"/>
              </a:buClr>
              <a:buFont typeface="Arial" pitchFamily="34" charset="0"/>
              <a:buAutoNum type="arabicPeriod"/>
            </a:pPr>
            <a:r>
              <a:rPr lang="en-US" sz="2400" dirty="0">
                <a:latin typeface="Comic Sans MS" pitchFamily="66" charset="0"/>
              </a:rPr>
              <a:t>Reformation </a:t>
            </a:r>
            <a:r>
              <a:rPr lang="en-US" sz="2400" dirty="0">
                <a:latin typeface="Comic Sans MS" pitchFamily="66" charset="0"/>
                <a:sym typeface="Wingdings" pitchFamily="2" charset="2"/>
              </a:rPr>
              <a:t> refugees &amp; </a:t>
            </a:r>
            <a:r>
              <a:rPr lang="en-US" sz="2400" dirty="0" smtClean="0">
                <a:latin typeface="Comic Sans MS" pitchFamily="66" charset="0"/>
                <a:sym typeface="Wingdings" pitchFamily="2" charset="2"/>
              </a:rPr>
              <a:t>missionaries</a:t>
            </a:r>
            <a:endParaRPr lang="en-US" sz="2400" dirty="0">
              <a:latin typeface="Comic Sans MS" pitchFamily="66" charset="0"/>
              <a:sym typeface="Wingdings" pitchFamily="2" charset="2"/>
            </a:endParaRPr>
          </a:p>
          <a:p>
            <a:pPr eaLnBrk="1" hangingPunct="1">
              <a:spcBef>
                <a:spcPct val="50000"/>
              </a:spcBef>
              <a:buClr>
                <a:srgbClr val="FF7C23"/>
              </a:buClr>
              <a:buFont typeface="Arial" pitchFamily="34" charset="0"/>
              <a:buAutoNum type="arabicPeriod"/>
            </a:pPr>
            <a:r>
              <a:rPr lang="en-US" sz="2400" dirty="0">
                <a:latin typeface="Comic Sans MS" pitchFamily="66" charset="0"/>
                <a:sym typeface="Wingdings" pitchFamily="2" charset="2"/>
              </a:rPr>
              <a:t>Monarchs seeking new sources of </a:t>
            </a:r>
            <a:r>
              <a:rPr lang="en-US" sz="2400" dirty="0" smtClean="0">
                <a:latin typeface="Comic Sans MS" pitchFamily="66" charset="0"/>
                <a:sym typeface="Wingdings" pitchFamily="2" charset="2"/>
              </a:rPr>
              <a:t>revenue</a:t>
            </a:r>
            <a:endParaRPr lang="en-US" sz="2400" dirty="0">
              <a:latin typeface="Comic Sans MS" pitchFamily="66" charset="0"/>
              <a:sym typeface="Wingdings" pitchFamily="2" charset="2"/>
            </a:endParaRPr>
          </a:p>
          <a:p>
            <a:pPr eaLnBrk="1" hangingPunct="1">
              <a:spcBef>
                <a:spcPct val="50000"/>
              </a:spcBef>
              <a:buClr>
                <a:srgbClr val="FF7C23"/>
              </a:buClr>
              <a:buFont typeface="Arial" pitchFamily="34" charset="0"/>
              <a:buAutoNum type="arabicPeriod"/>
            </a:pPr>
            <a:r>
              <a:rPr lang="en-US" sz="2400" dirty="0">
                <a:latin typeface="Comic Sans MS" pitchFamily="66" charset="0"/>
                <a:sym typeface="Wingdings" pitchFamily="2" charset="2"/>
              </a:rPr>
              <a:t>Technological </a:t>
            </a:r>
            <a:r>
              <a:rPr lang="en-US" sz="2400" dirty="0" smtClean="0">
                <a:latin typeface="Comic Sans MS" pitchFamily="66" charset="0"/>
                <a:sym typeface="Wingdings" pitchFamily="2" charset="2"/>
              </a:rPr>
              <a:t>advances</a:t>
            </a:r>
            <a:endParaRPr lang="en-US" sz="2400" dirty="0">
              <a:latin typeface="Comic Sans MS" pitchFamily="66" charset="0"/>
              <a:sym typeface="Wingdings" pitchFamily="2" charset="2"/>
            </a:endParaRPr>
          </a:p>
          <a:p>
            <a:pPr eaLnBrk="1" hangingPunct="1">
              <a:spcBef>
                <a:spcPct val="50000"/>
              </a:spcBef>
              <a:buClr>
                <a:srgbClr val="FF7C23"/>
              </a:buClr>
              <a:buFont typeface="Arial" pitchFamily="34" charset="0"/>
              <a:buAutoNum type="arabicPeriod"/>
            </a:pPr>
            <a:r>
              <a:rPr lang="en-US" sz="2400" dirty="0">
                <a:latin typeface="Comic Sans MS" pitchFamily="66" charset="0"/>
                <a:sym typeface="Wingdings" pitchFamily="2" charset="2"/>
              </a:rPr>
              <a:t>Fame and </a:t>
            </a:r>
            <a:r>
              <a:rPr lang="en-US" sz="2400" dirty="0" smtClean="0">
                <a:latin typeface="Comic Sans MS" pitchFamily="66" charset="0"/>
                <a:sym typeface="Wingdings" pitchFamily="2" charset="2"/>
              </a:rPr>
              <a:t>fortune</a:t>
            </a:r>
            <a:endParaRPr lang="en-US" sz="2400" dirty="0">
              <a:latin typeface="Comic Sans MS" pitchFamily="66" charset="0"/>
              <a:sym typeface="Wingdings" pitchFamily="2" charset="2"/>
            </a:endParaRPr>
          </a:p>
        </p:txBody>
      </p:sp>
      <p:pic>
        <p:nvPicPr>
          <p:cNvPr id="2" name="Picture 1"/>
          <p:cNvPicPr>
            <a:picLocks noChangeAspect="1"/>
          </p:cNvPicPr>
          <p:nvPr/>
        </p:nvPicPr>
        <p:blipFill>
          <a:blip r:embed="rId3"/>
          <a:stretch>
            <a:fillRect/>
          </a:stretch>
        </p:blipFill>
        <p:spPr>
          <a:xfrm>
            <a:off x="3908612" y="3733800"/>
            <a:ext cx="4740088" cy="2686050"/>
          </a:xfrm>
          <a:prstGeom prst="rect">
            <a:avLst/>
          </a:prstGeom>
        </p:spPr>
      </p:pic>
    </p:spTree>
    <p:extLst>
      <p:ext uri="{BB962C8B-B14F-4D97-AF65-F5344CB8AC3E}">
        <p14:creationId xmlns:p14="http://schemas.microsoft.com/office/powerpoint/2010/main" val="28283612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animEffect transition="in" filter="fade">
                                      <p:cBhvr>
                                        <p:cTn id="7" dur="500"/>
                                        <p:tgtEl>
                                          <p:spTgt spid="6349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3491">
                                            <p:txEl>
                                              <p:pRg st="1" end="1"/>
                                            </p:txEl>
                                          </p:spTgt>
                                        </p:tgtEl>
                                        <p:attrNameLst>
                                          <p:attrName>style.visibility</p:attrName>
                                        </p:attrNameLst>
                                      </p:cBhvr>
                                      <p:to>
                                        <p:strVal val="visible"/>
                                      </p:to>
                                    </p:set>
                                    <p:animEffect transition="in" filter="fade">
                                      <p:cBhvr>
                                        <p:cTn id="12" dur="500"/>
                                        <p:tgtEl>
                                          <p:spTgt spid="6349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63491">
                                            <p:txEl>
                                              <p:pRg st="2" end="2"/>
                                            </p:txEl>
                                          </p:spTgt>
                                        </p:tgtEl>
                                        <p:attrNameLst>
                                          <p:attrName>style.visibility</p:attrName>
                                        </p:attrNameLst>
                                      </p:cBhvr>
                                      <p:to>
                                        <p:strVal val="visible"/>
                                      </p:to>
                                    </p:set>
                                    <p:animEffect transition="in" filter="fade">
                                      <p:cBhvr>
                                        <p:cTn id="17" dur="500"/>
                                        <p:tgtEl>
                                          <p:spTgt spid="6349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63491">
                                            <p:txEl>
                                              <p:pRg st="3" end="3"/>
                                            </p:txEl>
                                          </p:spTgt>
                                        </p:tgtEl>
                                        <p:attrNameLst>
                                          <p:attrName>style.visibility</p:attrName>
                                        </p:attrNameLst>
                                      </p:cBhvr>
                                      <p:to>
                                        <p:strVal val="visible"/>
                                      </p:to>
                                    </p:set>
                                    <p:animEffect transition="in" filter="fade">
                                      <p:cBhvr>
                                        <p:cTn id="22" dur="500"/>
                                        <p:tgtEl>
                                          <p:spTgt spid="6349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63491">
                                            <p:txEl>
                                              <p:pRg st="4" end="4"/>
                                            </p:txEl>
                                          </p:spTgt>
                                        </p:tgtEl>
                                        <p:attrNameLst>
                                          <p:attrName>style.visibility</p:attrName>
                                        </p:attrNameLst>
                                      </p:cBhvr>
                                      <p:to>
                                        <p:strVal val="visible"/>
                                      </p:to>
                                    </p:set>
                                    <p:animEffect transition="in" filter="fade">
                                      <p:cBhvr>
                                        <p:cTn id="27" dur="500"/>
                                        <p:tgtEl>
                                          <p:spTgt spid="6349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63491">
                                            <p:txEl>
                                              <p:pRg st="5" end="5"/>
                                            </p:txEl>
                                          </p:spTgt>
                                        </p:tgtEl>
                                        <p:attrNameLst>
                                          <p:attrName>style.visibility</p:attrName>
                                        </p:attrNameLst>
                                      </p:cBhvr>
                                      <p:to>
                                        <p:strVal val="visible"/>
                                      </p:to>
                                    </p:set>
                                    <p:animEffect transition="in" filter="fade">
                                      <p:cBhvr>
                                        <p:cTn id="32" dur="500"/>
                                        <p:tgtEl>
                                          <p:spTgt spid="6349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302" y="238298"/>
            <a:ext cx="9203298" cy="1057102"/>
          </a:xfrm>
        </p:spPr>
        <p:txBody>
          <a:bodyPr>
            <a:normAutofit/>
          </a:bodyPr>
          <a:lstStyle/>
          <a:p>
            <a:r>
              <a:rPr lang="en-US" sz="2800" dirty="0"/>
              <a:t>A System of International Inequality </a:t>
            </a:r>
          </a:p>
        </p:txBody>
      </p:sp>
      <p:sp>
        <p:nvSpPr>
          <p:cNvPr id="3" name="Content Placeholder 2"/>
          <p:cNvSpPr>
            <a:spLocks noGrp="1"/>
          </p:cNvSpPr>
          <p:nvPr>
            <p:ph sz="quarter" idx="13"/>
          </p:nvPr>
        </p:nvSpPr>
        <p:spPr>
          <a:xfrm>
            <a:off x="-381000" y="859795"/>
            <a:ext cx="4495800" cy="6463888"/>
          </a:xfrm>
        </p:spPr>
        <p:txBody>
          <a:bodyPr>
            <a:normAutofit fontScale="92500" lnSpcReduction="10000"/>
          </a:bodyPr>
          <a:lstStyle/>
          <a:p>
            <a:pPr lvl="1"/>
            <a:r>
              <a:rPr lang="en-US" sz="2400" dirty="0" smtClean="0"/>
              <a:t>Coercive labor systems</a:t>
            </a:r>
          </a:p>
          <a:p>
            <a:pPr lvl="2"/>
            <a:r>
              <a:rPr lang="en-US" sz="2400" dirty="0" smtClean="0"/>
              <a:t>Atlantic Slave Trade</a:t>
            </a:r>
          </a:p>
          <a:p>
            <a:pPr lvl="3"/>
            <a:r>
              <a:rPr lang="en-US" sz="2400" dirty="0" smtClean="0"/>
              <a:t>Latin </a:t>
            </a:r>
            <a:r>
              <a:rPr lang="en-US" sz="2400" dirty="0"/>
              <a:t>America, the Caribbean, and the southern British colonies </a:t>
            </a:r>
            <a:endParaRPr lang="en-US" sz="2400" dirty="0" smtClean="0"/>
          </a:p>
          <a:p>
            <a:pPr lvl="2"/>
            <a:r>
              <a:rPr lang="en-US" sz="2400" dirty="0" err="1" smtClean="0"/>
              <a:t>Encomienda</a:t>
            </a:r>
            <a:r>
              <a:rPr lang="en-US" sz="2400" dirty="0" smtClean="0"/>
              <a:t> System</a:t>
            </a:r>
          </a:p>
          <a:p>
            <a:pPr lvl="3"/>
            <a:r>
              <a:rPr lang="en-US" sz="2400" dirty="0" smtClean="0"/>
              <a:t>Forced labor of Indigenous </a:t>
            </a:r>
            <a:r>
              <a:rPr lang="en-US" sz="2400" dirty="0"/>
              <a:t>peoples </a:t>
            </a:r>
            <a:r>
              <a:rPr lang="en-US" sz="2400" dirty="0" smtClean="0"/>
              <a:t> </a:t>
            </a:r>
            <a:endParaRPr lang="en-US" sz="2400" dirty="0" smtClean="0"/>
          </a:p>
          <a:p>
            <a:pPr lvl="3"/>
            <a:r>
              <a:rPr lang="en-US" sz="2400" dirty="0" smtClean="0"/>
              <a:t>Provided </a:t>
            </a:r>
            <a:r>
              <a:rPr lang="en-US" sz="2400" dirty="0" err="1" smtClean="0"/>
              <a:t>peninsulares</a:t>
            </a:r>
            <a:r>
              <a:rPr lang="en-US" sz="2400" dirty="0" smtClean="0"/>
              <a:t> with land and a specified number of native laborers</a:t>
            </a:r>
            <a:endParaRPr lang="en-US" sz="2400" dirty="0" smtClean="0"/>
          </a:p>
          <a:p>
            <a:pPr lvl="3"/>
            <a:r>
              <a:rPr lang="en-US" sz="2400" dirty="0" err="1" smtClean="0"/>
              <a:t>Peninsulares</a:t>
            </a:r>
            <a:r>
              <a:rPr lang="en-US" sz="2400" dirty="0" smtClean="0"/>
              <a:t> expected to protect natives, teach them Spanish, and convert them to Christianity</a:t>
            </a:r>
            <a:endParaRPr lang="en-US" sz="2400" dirty="0" smtClean="0"/>
          </a:p>
        </p:txBody>
      </p:sp>
      <p:pic>
        <p:nvPicPr>
          <p:cNvPr id="5" name="Picture 4"/>
          <p:cNvPicPr>
            <a:picLocks noChangeAspect="1"/>
          </p:cNvPicPr>
          <p:nvPr/>
        </p:nvPicPr>
        <p:blipFill>
          <a:blip r:embed="rId2"/>
          <a:stretch>
            <a:fillRect/>
          </a:stretch>
        </p:blipFill>
        <p:spPr>
          <a:xfrm>
            <a:off x="6096000" y="4943410"/>
            <a:ext cx="2881928" cy="1800395"/>
          </a:xfrm>
          <a:prstGeom prst="rect">
            <a:avLst/>
          </a:prstGeom>
        </p:spPr>
      </p:pic>
      <p:pic>
        <p:nvPicPr>
          <p:cNvPr id="6" name="Picture 5"/>
          <p:cNvPicPr>
            <a:picLocks noChangeAspect="1"/>
          </p:cNvPicPr>
          <p:nvPr/>
        </p:nvPicPr>
        <p:blipFill>
          <a:blip r:embed="rId3"/>
          <a:stretch>
            <a:fillRect/>
          </a:stretch>
        </p:blipFill>
        <p:spPr>
          <a:xfrm>
            <a:off x="7833684" y="5729032"/>
            <a:ext cx="1144243" cy="978915"/>
          </a:xfrm>
          <a:prstGeom prst="rect">
            <a:avLst/>
          </a:prstGeom>
        </p:spPr>
      </p:pic>
      <p:pic>
        <p:nvPicPr>
          <p:cNvPr id="7" name="Picture 6"/>
          <p:cNvPicPr>
            <a:picLocks noChangeAspect="1"/>
          </p:cNvPicPr>
          <p:nvPr/>
        </p:nvPicPr>
        <p:blipFill>
          <a:blip r:embed="rId4"/>
          <a:stretch>
            <a:fillRect/>
          </a:stretch>
        </p:blipFill>
        <p:spPr>
          <a:xfrm>
            <a:off x="4595878" y="701179"/>
            <a:ext cx="3237806" cy="4201891"/>
          </a:xfrm>
          <a:prstGeom prst="rect">
            <a:avLst/>
          </a:prstGeom>
        </p:spPr>
      </p:pic>
    </p:spTree>
    <p:extLst>
      <p:ext uri="{BB962C8B-B14F-4D97-AF65-F5344CB8AC3E}">
        <p14:creationId xmlns:p14="http://schemas.microsoft.com/office/powerpoint/2010/main" val="35153831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2"/>
          <p:cNvSpPr txBox="1">
            <a:spLocks noChangeArrowheads="1"/>
          </p:cNvSpPr>
          <p:nvPr/>
        </p:nvSpPr>
        <p:spPr bwMode="auto">
          <a:xfrm>
            <a:off x="2743200" y="0"/>
            <a:ext cx="7620000" cy="731838"/>
          </a:xfrm>
          <a:prstGeom prst="rect">
            <a:avLst/>
          </a:prstGeom>
          <a:noFill/>
          <a:ln w="9525">
            <a:noFill/>
            <a:miter lim="800000"/>
            <a:headEnd/>
            <a:tailEnd/>
          </a:ln>
          <a:effectLst>
            <a:outerShdw dist="35921" dir="2700000" algn="ctr" rotWithShape="0">
              <a:srgbClr val="C24F00"/>
            </a:outerShdw>
          </a:effectLst>
        </p:spPr>
        <p:txBody>
          <a:bodyPr wrap="square">
            <a:spAutoFit/>
          </a:bodyPr>
          <a:lstStyle/>
          <a:p>
            <a:pPr algn="ctr">
              <a:spcBef>
                <a:spcPct val="50000"/>
              </a:spcBef>
              <a:defRPr/>
            </a:pPr>
            <a:r>
              <a:rPr lang="en-US" sz="4200" b="1" dirty="0">
                <a:solidFill>
                  <a:schemeClr val="accent2"/>
                </a:solidFill>
                <a:effectLst>
                  <a:outerShdw blurRad="38100" dist="38100" dir="2700000" algn="tl">
                    <a:srgbClr val="000000"/>
                  </a:outerShdw>
                </a:effectLst>
                <a:latin typeface="BlackChancery" pitchFamily="2" charset="0"/>
              </a:rPr>
              <a:t>The Slave Trade</a:t>
            </a:r>
          </a:p>
        </p:txBody>
      </p:sp>
      <p:sp>
        <p:nvSpPr>
          <p:cNvPr id="55299" name="Text Box 3"/>
          <p:cNvSpPr txBox="1">
            <a:spLocks noChangeArrowheads="1"/>
          </p:cNvSpPr>
          <p:nvPr/>
        </p:nvSpPr>
        <p:spPr bwMode="auto">
          <a:xfrm>
            <a:off x="38100" y="28575"/>
            <a:ext cx="3505200" cy="637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5938" indent="-515938" eaLnBrk="0" hangingPunct="0">
              <a:defRPr>
                <a:solidFill>
                  <a:schemeClr val="tx1"/>
                </a:solidFill>
                <a:latin typeface="Arial" charset="0"/>
              </a:defRPr>
            </a:lvl1pPr>
            <a:lvl2pPr marL="1143000" indent="-512763"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indent="0" eaLnBrk="1" hangingPunct="1">
              <a:spcBef>
                <a:spcPct val="50000"/>
              </a:spcBef>
              <a:buClr>
                <a:srgbClr val="FF7C23"/>
              </a:buClr>
            </a:pPr>
            <a:endParaRPr lang="en-US" sz="2400" dirty="0" smtClean="0">
              <a:latin typeface="Comic Sans MS" pitchFamily="66" charset="0"/>
            </a:endParaRPr>
          </a:p>
          <a:p>
            <a:pPr eaLnBrk="1" hangingPunct="1">
              <a:spcBef>
                <a:spcPct val="50000"/>
              </a:spcBef>
              <a:buClr>
                <a:srgbClr val="FF7C23"/>
              </a:buClr>
              <a:buFont typeface="Arial" charset="0"/>
              <a:buAutoNum type="arabicPeriod"/>
            </a:pPr>
            <a:r>
              <a:rPr lang="en-US" sz="2400" dirty="0" smtClean="0">
                <a:latin typeface="Comic Sans MS" pitchFamily="66" charset="0"/>
              </a:rPr>
              <a:t>Existed </a:t>
            </a:r>
            <a:r>
              <a:rPr lang="en-US" sz="2400" dirty="0">
                <a:latin typeface="Comic Sans MS" pitchFamily="66" charset="0"/>
              </a:rPr>
              <a:t>in Africa before the coming of the </a:t>
            </a:r>
            <a:r>
              <a:rPr lang="en-US" sz="2400" dirty="0" smtClean="0">
                <a:latin typeface="Comic Sans MS" pitchFamily="66" charset="0"/>
              </a:rPr>
              <a:t>Europeans</a:t>
            </a:r>
            <a:endParaRPr lang="en-US" sz="2400" dirty="0">
              <a:latin typeface="Comic Sans MS" pitchFamily="66" charset="0"/>
            </a:endParaRPr>
          </a:p>
          <a:p>
            <a:pPr eaLnBrk="1" hangingPunct="1">
              <a:spcBef>
                <a:spcPct val="50000"/>
              </a:spcBef>
              <a:buClr>
                <a:srgbClr val="FF7C23"/>
              </a:buClr>
              <a:buFont typeface="Arial" charset="0"/>
              <a:buAutoNum type="arabicPeriod"/>
            </a:pPr>
            <a:r>
              <a:rPr lang="en-US" sz="2400" dirty="0">
                <a:latin typeface="Comic Sans MS" pitchFamily="66" charset="0"/>
              </a:rPr>
              <a:t>Portuguese replaced European slaves with </a:t>
            </a:r>
            <a:r>
              <a:rPr lang="en-US" sz="2400" dirty="0" smtClean="0">
                <a:latin typeface="Comic Sans MS" pitchFamily="66" charset="0"/>
              </a:rPr>
              <a:t>Africans</a:t>
            </a:r>
          </a:p>
          <a:p>
            <a:pPr eaLnBrk="1" hangingPunct="1">
              <a:spcBef>
                <a:spcPct val="50000"/>
              </a:spcBef>
              <a:buClr>
                <a:srgbClr val="FF7C23"/>
              </a:buClr>
              <a:buFont typeface="Arial" charset="0"/>
              <a:buAutoNum type="arabicPeriod"/>
            </a:pPr>
            <a:r>
              <a:rPr lang="en-US" sz="2400" dirty="0" smtClean="0">
                <a:latin typeface="Comic Sans MS" pitchFamily="66" charset="0"/>
                <a:sym typeface="Wingdings" pitchFamily="2" charset="2"/>
              </a:rPr>
              <a:t>Africans worked on sugar plantations</a:t>
            </a:r>
            <a:endParaRPr lang="en-US" sz="2400" dirty="0">
              <a:latin typeface="Comic Sans MS" pitchFamily="66" charset="0"/>
              <a:sym typeface="Wingdings" pitchFamily="2" charset="2"/>
            </a:endParaRPr>
          </a:p>
          <a:p>
            <a:pPr eaLnBrk="1" hangingPunct="1">
              <a:spcBef>
                <a:spcPct val="50000"/>
              </a:spcBef>
              <a:buClr>
                <a:srgbClr val="FF7C23"/>
              </a:buClr>
              <a:buFont typeface="Arial" charset="0"/>
              <a:buAutoNum type="arabicPeriod"/>
            </a:pPr>
            <a:r>
              <a:rPr lang="en-US" sz="2400" dirty="0" smtClean="0">
                <a:latin typeface="Comic Sans MS" pitchFamily="66" charset="0"/>
              </a:rPr>
              <a:t>Between 16</a:t>
            </a:r>
            <a:r>
              <a:rPr lang="en-US" sz="2400" baseline="30000" dirty="0" smtClean="0">
                <a:latin typeface="Comic Sans MS" pitchFamily="66" charset="0"/>
              </a:rPr>
              <a:t>th</a:t>
            </a:r>
            <a:r>
              <a:rPr lang="en-US" sz="2400" dirty="0" smtClean="0">
                <a:latin typeface="Comic Sans MS" pitchFamily="66" charset="0"/>
              </a:rPr>
              <a:t> and 19</a:t>
            </a:r>
            <a:r>
              <a:rPr lang="en-US" sz="2400" baseline="30000" dirty="0" smtClean="0">
                <a:latin typeface="Comic Sans MS" pitchFamily="66" charset="0"/>
              </a:rPr>
              <a:t>th</a:t>
            </a:r>
            <a:r>
              <a:rPr lang="en-US" sz="2400" dirty="0" smtClean="0">
                <a:latin typeface="Comic Sans MS" pitchFamily="66" charset="0"/>
              </a:rPr>
              <a:t> centuries-  </a:t>
            </a:r>
            <a:r>
              <a:rPr lang="en-US" sz="2400" dirty="0">
                <a:latin typeface="Comic Sans MS" pitchFamily="66" charset="0"/>
              </a:rPr>
              <a:t>about </a:t>
            </a:r>
            <a:r>
              <a:rPr lang="en-US" sz="2400" dirty="0" smtClean="0">
                <a:latin typeface="Comic Sans MS" pitchFamily="66" charset="0"/>
              </a:rPr>
              <a:t>10-12 </a:t>
            </a:r>
            <a:r>
              <a:rPr lang="en-US" sz="2400" dirty="0">
                <a:latin typeface="Comic Sans MS" pitchFamily="66" charset="0"/>
              </a:rPr>
              <a:t>million Africans shipped to the </a:t>
            </a:r>
            <a:r>
              <a:rPr lang="en-US" sz="2400" dirty="0" smtClean="0">
                <a:latin typeface="Comic Sans MS" pitchFamily="66" charset="0"/>
              </a:rPr>
              <a:t>Americas</a:t>
            </a:r>
            <a:endParaRPr lang="en-US" sz="2400" dirty="0">
              <a:latin typeface="Comic Sans MS" pitchFamily="66" charset="0"/>
            </a:endParaRPr>
          </a:p>
        </p:txBody>
      </p:sp>
      <p:pic>
        <p:nvPicPr>
          <p:cNvPr id="3" name="Picture 2"/>
          <p:cNvPicPr>
            <a:picLocks noChangeAspect="1"/>
          </p:cNvPicPr>
          <p:nvPr/>
        </p:nvPicPr>
        <p:blipFill>
          <a:blip r:embed="rId3"/>
          <a:stretch>
            <a:fillRect/>
          </a:stretch>
        </p:blipFill>
        <p:spPr>
          <a:xfrm>
            <a:off x="4343400" y="3962400"/>
            <a:ext cx="4419600" cy="2761838"/>
          </a:xfrm>
          <a:prstGeom prst="rect">
            <a:avLst/>
          </a:prstGeom>
        </p:spPr>
      </p:pic>
      <p:pic>
        <p:nvPicPr>
          <p:cNvPr id="4" name="Picture 3"/>
          <p:cNvPicPr>
            <a:picLocks noChangeAspect="1"/>
          </p:cNvPicPr>
          <p:nvPr/>
        </p:nvPicPr>
        <p:blipFill>
          <a:blip r:embed="rId4"/>
          <a:stretch>
            <a:fillRect/>
          </a:stretch>
        </p:blipFill>
        <p:spPr>
          <a:xfrm>
            <a:off x="3657600" y="533400"/>
            <a:ext cx="3973218" cy="3306423"/>
          </a:xfrm>
          <a:prstGeom prst="rect">
            <a:avLst/>
          </a:prstGeom>
        </p:spPr>
      </p:pic>
    </p:spTree>
    <p:extLst>
      <p:ext uri="{BB962C8B-B14F-4D97-AF65-F5344CB8AC3E}">
        <p14:creationId xmlns:p14="http://schemas.microsoft.com/office/powerpoint/2010/main" val="2250476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299">
                                            <p:txEl>
                                              <p:pRg st="1" end="1"/>
                                            </p:txEl>
                                          </p:spTgt>
                                        </p:tgtEl>
                                        <p:attrNameLst>
                                          <p:attrName>style.visibility</p:attrName>
                                        </p:attrNameLst>
                                      </p:cBhvr>
                                      <p:to>
                                        <p:strVal val="visible"/>
                                      </p:to>
                                    </p:set>
                                    <p:animEffect transition="in" filter="fade">
                                      <p:cBhvr>
                                        <p:cTn id="7" dur="500"/>
                                        <p:tgtEl>
                                          <p:spTgt spid="55299">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5299">
                                            <p:txEl>
                                              <p:pRg st="2" end="2"/>
                                            </p:txEl>
                                          </p:spTgt>
                                        </p:tgtEl>
                                        <p:attrNameLst>
                                          <p:attrName>style.visibility</p:attrName>
                                        </p:attrNameLst>
                                      </p:cBhvr>
                                      <p:to>
                                        <p:strVal val="visible"/>
                                      </p:to>
                                    </p:set>
                                    <p:animEffect transition="in" filter="fade">
                                      <p:cBhvr>
                                        <p:cTn id="12" dur="500"/>
                                        <p:tgtEl>
                                          <p:spTgt spid="5529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5299">
                                            <p:txEl>
                                              <p:pRg st="3" end="3"/>
                                            </p:txEl>
                                          </p:spTgt>
                                        </p:tgtEl>
                                        <p:attrNameLst>
                                          <p:attrName>style.visibility</p:attrName>
                                        </p:attrNameLst>
                                      </p:cBhvr>
                                      <p:to>
                                        <p:strVal val="visible"/>
                                      </p:to>
                                    </p:set>
                                    <p:animEffect transition="in" filter="fade">
                                      <p:cBhvr>
                                        <p:cTn id="17" dur="500"/>
                                        <p:tgtEl>
                                          <p:spTgt spid="55299">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5299">
                                            <p:txEl>
                                              <p:pRg st="4" end="4"/>
                                            </p:txEl>
                                          </p:spTgt>
                                        </p:tgtEl>
                                        <p:attrNameLst>
                                          <p:attrName>style.visibility</p:attrName>
                                        </p:attrNameLst>
                                      </p:cBhvr>
                                      <p:to>
                                        <p:strVal val="visible"/>
                                      </p:to>
                                    </p:set>
                                    <p:animEffect transition="in" filter="fade">
                                      <p:cBhvr>
                                        <p:cTn id="22" dur="500"/>
                                        <p:tgtEl>
                                          <p:spTgt spid="5529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3400" y="1143000"/>
            <a:ext cx="8083602" cy="4718442"/>
          </a:xfrm>
          <a:prstGeom prst="rect">
            <a:avLst/>
          </a:prstGeom>
        </p:spPr>
      </p:pic>
    </p:spTree>
    <p:extLst>
      <p:ext uri="{BB962C8B-B14F-4D97-AF65-F5344CB8AC3E}">
        <p14:creationId xmlns:p14="http://schemas.microsoft.com/office/powerpoint/2010/main" val="367652987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228600" y="65872"/>
            <a:ext cx="8991600" cy="6192857"/>
          </a:xfrm>
        </p:spPr>
        <p:txBody>
          <a:bodyPr>
            <a:normAutofit/>
          </a:bodyPr>
          <a:lstStyle/>
          <a:p>
            <a:r>
              <a:rPr lang="en-US" sz="2800" dirty="0"/>
              <a:t>The Western control of the seas permitted Europeans to achieve dominance over a variety of cultures and </a:t>
            </a:r>
            <a:r>
              <a:rPr lang="en-US" sz="2800" dirty="0" smtClean="0"/>
              <a:t>peoples </a:t>
            </a:r>
          </a:p>
          <a:p>
            <a:pPr lvl="1"/>
            <a:r>
              <a:rPr lang="en-US" sz="2800" dirty="0" smtClean="0"/>
              <a:t>Most </a:t>
            </a:r>
            <a:r>
              <a:rPr lang="en-US" sz="2800" dirty="0"/>
              <a:t>colonies were immediately reduced to dependent status within the world trade </a:t>
            </a:r>
            <a:r>
              <a:rPr lang="en-US" sz="2800" dirty="0" smtClean="0"/>
              <a:t>system</a:t>
            </a:r>
          </a:p>
          <a:p>
            <a:pPr lvl="1"/>
            <a:r>
              <a:rPr lang="en-US" sz="2800" dirty="0" smtClean="0"/>
              <a:t>Western </a:t>
            </a:r>
            <a:r>
              <a:rPr lang="en-US" sz="2800" dirty="0"/>
              <a:t>leaders fostered colonialism as a means of creating controlled markets for manufactured goods</a:t>
            </a:r>
          </a:p>
        </p:txBody>
      </p:sp>
      <p:sp>
        <p:nvSpPr>
          <p:cNvPr id="3" name="Title 2"/>
          <p:cNvSpPr>
            <a:spLocks noGrp="1"/>
          </p:cNvSpPr>
          <p:nvPr>
            <p:ph type="title"/>
          </p:nvPr>
        </p:nvSpPr>
        <p:spPr>
          <a:xfrm>
            <a:off x="304800" y="152400"/>
            <a:ext cx="8610600" cy="990600"/>
          </a:xfrm>
        </p:spPr>
        <p:txBody>
          <a:bodyPr>
            <a:noAutofit/>
          </a:bodyPr>
          <a:lstStyle/>
          <a:p>
            <a:r>
              <a:rPr lang="en-US" sz="4000" dirty="0"/>
              <a:t/>
            </a:r>
            <a:br>
              <a:rPr lang="en-US" sz="4000" dirty="0"/>
            </a:br>
            <a:r>
              <a:rPr lang="en-US" sz="4000" dirty="0"/>
              <a:t/>
            </a:r>
            <a:br>
              <a:rPr lang="en-US" sz="4000" dirty="0"/>
            </a:br>
            <a:endParaRPr lang="en-US" sz="4000" dirty="0"/>
          </a:p>
        </p:txBody>
      </p:sp>
      <p:pic>
        <p:nvPicPr>
          <p:cNvPr id="4" name="Picture 3"/>
          <p:cNvPicPr>
            <a:picLocks noChangeAspect="1"/>
          </p:cNvPicPr>
          <p:nvPr/>
        </p:nvPicPr>
        <p:blipFill>
          <a:blip r:embed="rId2"/>
          <a:stretch>
            <a:fillRect/>
          </a:stretch>
        </p:blipFill>
        <p:spPr>
          <a:xfrm>
            <a:off x="2917050" y="3733800"/>
            <a:ext cx="5998350" cy="2737275"/>
          </a:xfrm>
          <a:prstGeom prst="rect">
            <a:avLst/>
          </a:prstGeom>
        </p:spPr>
      </p:pic>
      <p:pic>
        <p:nvPicPr>
          <p:cNvPr id="5" name="Picture 4"/>
          <p:cNvPicPr>
            <a:picLocks noChangeAspect="1"/>
          </p:cNvPicPr>
          <p:nvPr/>
        </p:nvPicPr>
        <p:blipFill>
          <a:blip r:embed="rId3"/>
          <a:stretch>
            <a:fillRect/>
          </a:stretch>
        </p:blipFill>
        <p:spPr>
          <a:xfrm>
            <a:off x="533400" y="5181600"/>
            <a:ext cx="2126502" cy="1501061"/>
          </a:xfrm>
          <a:prstGeom prst="rect">
            <a:avLst/>
          </a:prstGeom>
        </p:spPr>
      </p:pic>
      <p:pic>
        <p:nvPicPr>
          <p:cNvPr id="6" name="Picture 5"/>
          <p:cNvPicPr>
            <a:picLocks noChangeAspect="1"/>
          </p:cNvPicPr>
          <p:nvPr/>
        </p:nvPicPr>
        <p:blipFill>
          <a:blip r:embed="rId4"/>
          <a:stretch>
            <a:fillRect/>
          </a:stretch>
        </p:blipFill>
        <p:spPr>
          <a:xfrm>
            <a:off x="96824" y="2514494"/>
            <a:ext cx="1146147" cy="2438611"/>
          </a:xfrm>
          <a:prstGeom prst="rect">
            <a:avLst/>
          </a:prstGeom>
        </p:spPr>
      </p:pic>
    </p:spTree>
    <p:extLst>
      <p:ext uri="{BB962C8B-B14F-4D97-AF65-F5344CB8AC3E}">
        <p14:creationId xmlns:p14="http://schemas.microsoft.com/office/powerpoint/2010/main" val="321854134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115586" y="762000"/>
            <a:ext cx="3893214" cy="6096000"/>
          </a:xfrm>
        </p:spPr>
        <p:txBody>
          <a:bodyPr>
            <a:noAutofit/>
          </a:bodyPr>
          <a:lstStyle/>
          <a:p>
            <a:r>
              <a:rPr lang="en-US" sz="1400" dirty="0" smtClean="0"/>
              <a:t>18</a:t>
            </a:r>
            <a:r>
              <a:rPr lang="en-US" sz="1400" baseline="30000" dirty="0" smtClean="0"/>
              <a:t>th</a:t>
            </a:r>
            <a:r>
              <a:rPr lang="en-US" sz="1400" dirty="0" smtClean="0"/>
              <a:t> century – East Asia remained most fully and consciously outside new world economy</a:t>
            </a:r>
          </a:p>
          <a:p>
            <a:pPr lvl="1"/>
            <a:r>
              <a:rPr lang="en-US" sz="1400" dirty="0" smtClean="0"/>
              <a:t>China</a:t>
            </a:r>
          </a:p>
          <a:p>
            <a:pPr lvl="2"/>
            <a:r>
              <a:rPr lang="en-US" sz="1400" dirty="0" smtClean="0"/>
              <a:t>Early 15</a:t>
            </a:r>
            <a:r>
              <a:rPr lang="en-US" sz="1400" baseline="30000" dirty="0" smtClean="0"/>
              <a:t>th</a:t>
            </a:r>
            <a:r>
              <a:rPr lang="en-US" sz="1400" dirty="0" smtClean="0"/>
              <a:t> century: Abandoned large scale international trade</a:t>
            </a:r>
          </a:p>
          <a:p>
            <a:pPr lvl="2"/>
            <a:r>
              <a:rPr lang="en-US" sz="1400" dirty="0" smtClean="0"/>
              <a:t>Avoided involvement with international trade on someone else’s terms</a:t>
            </a:r>
          </a:p>
          <a:p>
            <a:pPr lvl="3"/>
            <a:r>
              <a:rPr lang="en-US" sz="1400" dirty="0" smtClean="0"/>
              <a:t>Europeans </a:t>
            </a:r>
            <a:r>
              <a:rPr lang="en-US" sz="1400" dirty="0" smtClean="0"/>
              <a:t>sent a large amount of silver to China to pay for goods they wanted</a:t>
            </a:r>
          </a:p>
          <a:p>
            <a:pPr lvl="3"/>
            <a:r>
              <a:rPr lang="en-US" sz="1400" dirty="0" smtClean="0"/>
              <a:t>Depended on extensive government regulation, backed by a coastal navy (to keep Europeans in check)</a:t>
            </a:r>
          </a:p>
          <a:p>
            <a:pPr lvl="2"/>
            <a:r>
              <a:rPr lang="en-US" sz="1400" dirty="0" smtClean="0"/>
              <a:t>Did not keep up with European developments (but also was not subservient to European merchants)</a:t>
            </a:r>
          </a:p>
          <a:p>
            <a:pPr lvl="2"/>
            <a:r>
              <a:rPr lang="en-US" sz="1400" dirty="0" smtClean="0"/>
              <a:t>Had no need for outside goods</a:t>
            </a:r>
          </a:p>
          <a:p>
            <a:pPr lvl="2"/>
            <a:r>
              <a:rPr lang="en-US" sz="1400" dirty="0" smtClean="0"/>
              <a:t>Europeans wanted their goods (“china”)</a:t>
            </a:r>
            <a:endParaRPr lang="en-US" sz="1400" dirty="0"/>
          </a:p>
        </p:txBody>
      </p:sp>
      <p:sp>
        <p:nvSpPr>
          <p:cNvPr id="3" name="Title 2"/>
          <p:cNvSpPr>
            <a:spLocks noGrp="1"/>
          </p:cNvSpPr>
          <p:nvPr>
            <p:ph type="title"/>
          </p:nvPr>
        </p:nvSpPr>
        <p:spPr>
          <a:xfrm>
            <a:off x="1143000" y="30296"/>
            <a:ext cx="7616952" cy="914400"/>
          </a:xfrm>
        </p:spPr>
        <p:txBody>
          <a:bodyPr>
            <a:normAutofit/>
          </a:bodyPr>
          <a:lstStyle/>
          <a:p>
            <a:r>
              <a:rPr lang="en-US" sz="2400" dirty="0" smtClean="0"/>
              <a:t>How much of the world economy?</a:t>
            </a:r>
            <a:endParaRPr lang="en-US" sz="2400" dirty="0"/>
          </a:p>
        </p:txBody>
      </p:sp>
      <p:pic>
        <p:nvPicPr>
          <p:cNvPr id="4" name="Picture 3"/>
          <p:cNvPicPr>
            <a:picLocks noChangeAspect="1"/>
          </p:cNvPicPr>
          <p:nvPr/>
        </p:nvPicPr>
        <p:blipFill>
          <a:blip r:embed="rId2"/>
          <a:stretch>
            <a:fillRect/>
          </a:stretch>
        </p:blipFill>
        <p:spPr>
          <a:xfrm>
            <a:off x="4191000" y="1120211"/>
            <a:ext cx="3310266" cy="2439143"/>
          </a:xfrm>
          <a:prstGeom prst="rect">
            <a:avLst/>
          </a:prstGeom>
        </p:spPr>
      </p:pic>
      <p:pic>
        <p:nvPicPr>
          <p:cNvPr id="5" name="Picture 4"/>
          <p:cNvPicPr>
            <a:picLocks noChangeAspect="1"/>
          </p:cNvPicPr>
          <p:nvPr/>
        </p:nvPicPr>
        <p:blipFill>
          <a:blip r:embed="rId3"/>
          <a:stretch>
            <a:fillRect/>
          </a:stretch>
        </p:blipFill>
        <p:spPr>
          <a:xfrm>
            <a:off x="7683466" y="609600"/>
            <a:ext cx="1232249" cy="1938828"/>
          </a:xfrm>
          <a:prstGeom prst="rect">
            <a:avLst/>
          </a:prstGeom>
        </p:spPr>
      </p:pic>
      <p:pic>
        <p:nvPicPr>
          <p:cNvPr id="6" name="Picture 5"/>
          <p:cNvPicPr>
            <a:picLocks noChangeAspect="1"/>
          </p:cNvPicPr>
          <p:nvPr/>
        </p:nvPicPr>
        <p:blipFill>
          <a:blip r:embed="rId4"/>
          <a:stretch>
            <a:fillRect/>
          </a:stretch>
        </p:blipFill>
        <p:spPr>
          <a:xfrm>
            <a:off x="4048977" y="3810000"/>
            <a:ext cx="4958930" cy="2980284"/>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04800" y="381000"/>
            <a:ext cx="4114800" cy="6629400"/>
          </a:xfrm>
        </p:spPr>
        <p:txBody>
          <a:bodyPr>
            <a:normAutofit fontScale="70000" lnSpcReduction="20000"/>
          </a:bodyPr>
          <a:lstStyle/>
          <a:p>
            <a:r>
              <a:rPr lang="en-US" sz="3200" dirty="0" smtClean="0"/>
              <a:t>Japan </a:t>
            </a:r>
          </a:p>
          <a:p>
            <a:pPr lvl="1"/>
            <a:r>
              <a:rPr lang="en-US" sz="3200" dirty="0"/>
              <a:t>S</a:t>
            </a:r>
            <a:r>
              <a:rPr lang="en-US" sz="3200" dirty="0" smtClean="0"/>
              <a:t>tayed out of the new international trade network</a:t>
            </a:r>
          </a:p>
          <a:p>
            <a:pPr lvl="1"/>
            <a:r>
              <a:rPr lang="en-US" sz="3200" dirty="0" smtClean="0"/>
              <a:t>17</a:t>
            </a:r>
            <a:r>
              <a:rPr lang="en-US" sz="3200" baseline="30000" dirty="0" smtClean="0"/>
              <a:t>th</a:t>
            </a:r>
            <a:r>
              <a:rPr lang="en-US" sz="3200" dirty="0" smtClean="0"/>
              <a:t>-19</a:t>
            </a:r>
            <a:r>
              <a:rPr lang="en-US" sz="3200" baseline="30000" dirty="0" smtClean="0"/>
              <a:t>th</a:t>
            </a:r>
            <a:r>
              <a:rPr lang="en-US" sz="3200" dirty="0" smtClean="0"/>
              <a:t> centuries – almost complete isolation</a:t>
            </a:r>
          </a:p>
          <a:p>
            <a:pPr lvl="1"/>
            <a:r>
              <a:rPr lang="en-US" sz="3200" dirty="0" smtClean="0"/>
              <a:t>Leaders worried about the impact of Western culture</a:t>
            </a:r>
          </a:p>
          <a:p>
            <a:pPr lvl="2"/>
            <a:r>
              <a:rPr lang="en-US" sz="3200" dirty="0" smtClean="0"/>
              <a:t>Internal divisions among warring lords</a:t>
            </a:r>
          </a:p>
          <a:p>
            <a:pPr lvl="2"/>
            <a:r>
              <a:rPr lang="en-US" sz="3200" dirty="0" smtClean="0"/>
              <a:t>Threat of guns posed to samurai military dominance</a:t>
            </a:r>
          </a:p>
          <a:p>
            <a:pPr lvl="2"/>
            <a:r>
              <a:rPr lang="en-US" sz="3200" dirty="0" smtClean="0"/>
              <a:t>Japanese were forbidden to travel or trade abroad</a:t>
            </a:r>
          </a:p>
          <a:p>
            <a:pPr lvl="2"/>
            <a:r>
              <a:rPr lang="en-US" sz="3200" dirty="0" smtClean="0"/>
              <a:t>Small Christian minority suppressed</a:t>
            </a:r>
          </a:p>
          <a:p>
            <a:pPr lvl="1">
              <a:buNone/>
            </a:pPr>
            <a:endParaRPr lang="en-US" sz="2400" dirty="0"/>
          </a:p>
        </p:txBody>
      </p:sp>
      <p:pic>
        <p:nvPicPr>
          <p:cNvPr id="3" name="Picture 2"/>
          <p:cNvPicPr>
            <a:picLocks noChangeAspect="1"/>
          </p:cNvPicPr>
          <p:nvPr/>
        </p:nvPicPr>
        <p:blipFill>
          <a:blip r:embed="rId2"/>
          <a:stretch>
            <a:fillRect/>
          </a:stretch>
        </p:blipFill>
        <p:spPr>
          <a:xfrm>
            <a:off x="4724400" y="1600200"/>
            <a:ext cx="3962400" cy="3962400"/>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457200" y="76200"/>
            <a:ext cx="8077200" cy="3429000"/>
          </a:xfrm>
        </p:spPr>
        <p:txBody>
          <a:bodyPr>
            <a:normAutofit fontScale="77500" lnSpcReduction="20000"/>
          </a:bodyPr>
          <a:lstStyle/>
          <a:p>
            <a:r>
              <a:rPr lang="en-US" sz="2400" dirty="0" smtClean="0"/>
              <a:t>16</a:t>
            </a:r>
            <a:r>
              <a:rPr lang="en-US" sz="2400" baseline="30000" dirty="0" smtClean="0"/>
              <a:t>th</a:t>
            </a:r>
            <a:r>
              <a:rPr lang="en-US" sz="2400" dirty="0" smtClean="0"/>
              <a:t> Century – </a:t>
            </a:r>
            <a:r>
              <a:rPr lang="en-US" sz="2400" dirty="0" err="1" smtClean="0"/>
              <a:t>Mughal</a:t>
            </a:r>
            <a:r>
              <a:rPr lang="en-US" sz="2400" dirty="0" smtClean="0"/>
              <a:t> Empire in India (like Ottoman and </a:t>
            </a:r>
            <a:r>
              <a:rPr lang="en-US" sz="2400" dirty="0" err="1" smtClean="0"/>
              <a:t>Safavid</a:t>
            </a:r>
            <a:r>
              <a:rPr lang="en-US" sz="2400" dirty="0" smtClean="0"/>
              <a:t> Empires in Middle East)</a:t>
            </a:r>
          </a:p>
          <a:p>
            <a:pPr lvl="1"/>
            <a:r>
              <a:rPr lang="en-US" sz="2400" dirty="0" smtClean="0"/>
              <a:t>Focused on internal development and land based expansion and commerce</a:t>
            </a:r>
          </a:p>
          <a:p>
            <a:pPr lvl="1"/>
            <a:r>
              <a:rPr lang="en-US" sz="2400" dirty="0" smtClean="0"/>
              <a:t>World trade was a sideline</a:t>
            </a:r>
          </a:p>
          <a:p>
            <a:r>
              <a:rPr lang="en-US" sz="2400" dirty="0" smtClean="0"/>
              <a:t>Russia </a:t>
            </a:r>
          </a:p>
          <a:p>
            <a:pPr lvl="1"/>
            <a:r>
              <a:rPr lang="en-US" sz="2400" dirty="0" smtClean="0"/>
              <a:t>stayed outside of network until the 18</a:t>
            </a:r>
            <a:r>
              <a:rPr lang="en-US" sz="2400" baseline="30000" dirty="0" smtClean="0"/>
              <a:t>th</a:t>
            </a:r>
            <a:r>
              <a:rPr lang="en-US" sz="2400" dirty="0" smtClean="0"/>
              <a:t> century</a:t>
            </a:r>
          </a:p>
          <a:p>
            <a:pPr lvl="1"/>
            <a:r>
              <a:rPr lang="en-US" sz="2400" dirty="0" smtClean="0"/>
              <a:t>Largely agricultural society</a:t>
            </a:r>
          </a:p>
          <a:p>
            <a:pPr lvl="1"/>
            <a:r>
              <a:rPr lang="en-US" sz="2400" dirty="0" smtClean="0"/>
              <a:t>Conducted much of trade with nomadic people in central Asia</a:t>
            </a:r>
          </a:p>
          <a:p>
            <a:r>
              <a:rPr lang="en-US" sz="2400" dirty="0" smtClean="0"/>
              <a:t>Africa </a:t>
            </a:r>
          </a:p>
          <a:p>
            <a:pPr lvl="1"/>
            <a:r>
              <a:rPr lang="en-US" sz="2400" dirty="0" smtClean="0"/>
              <a:t>Not very influenced by world trade patterns</a:t>
            </a:r>
          </a:p>
          <a:p>
            <a:pPr lvl="1"/>
            <a:r>
              <a:rPr lang="en-US" sz="2400" dirty="0" smtClean="0"/>
              <a:t>Exception: slave-trade</a:t>
            </a:r>
            <a:endParaRPr lang="en-US" sz="2400" dirty="0"/>
          </a:p>
        </p:txBody>
      </p:sp>
      <p:pic>
        <p:nvPicPr>
          <p:cNvPr id="3" name="Picture 2"/>
          <p:cNvPicPr>
            <a:picLocks noChangeAspect="1"/>
          </p:cNvPicPr>
          <p:nvPr/>
        </p:nvPicPr>
        <p:blipFill>
          <a:blip r:embed="rId2"/>
          <a:stretch>
            <a:fillRect/>
          </a:stretch>
        </p:blipFill>
        <p:spPr>
          <a:xfrm>
            <a:off x="3957380" y="3352800"/>
            <a:ext cx="4479832" cy="3276600"/>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228600" y="892629"/>
            <a:ext cx="8915400" cy="3276600"/>
          </a:xfrm>
        </p:spPr>
        <p:txBody>
          <a:bodyPr>
            <a:normAutofit fontScale="85000" lnSpcReduction="10000"/>
          </a:bodyPr>
          <a:lstStyle/>
          <a:p>
            <a:pPr marL="274320" lvl="1" indent="-274320">
              <a:buFont typeface="Arial" pitchFamily="34" charset="0"/>
              <a:buChar char="•"/>
            </a:pPr>
            <a:r>
              <a:rPr lang="en-US" sz="2400" dirty="0" smtClean="0"/>
              <a:t>16</a:t>
            </a:r>
            <a:r>
              <a:rPr lang="en-US" sz="2400" baseline="30000" dirty="0" smtClean="0"/>
              <a:t>th</a:t>
            </a:r>
            <a:r>
              <a:rPr lang="en-US" sz="2400" dirty="0" smtClean="0"/>
              <a:t> century – </a:t>
            </a:r>
            <a:r>
              <a:rPr lang="en-US" sz="2400" dirty="0"/>
              <a:t>South America, the West Indies, part of North America, and some regions in west Africa</a:t>
            </a:r>
          </a:p>
          <a:p>
            <a:pPr lvl="1"/>
            <a:r>
              <a:rPr lang="en-US" sz="2400" dirty="0" smtClean="0"/>
              <a:t>Dependencies</a:t>
            </a:r>
          </a:p>
          <a:p>
            <a:r>
              <a:rPr lang="en-US" sz="2400" dirty="0"/>
              <a:t>L</a:t>
            </a:r>
            <a:r>
              <a:rPr lang="en-US" sz="2400" dirty="0" smtClean="0"/>
              <a:t>ate 17</a:t>
            </a:r>
            <a:r>
              <a:rPr lang="en-US" sz="2400" baseline="30000" dirty="0" smtClean="0"/>
              <a:t>th</a:t>
            </a:r>
            <a:r>
              <a:rPr lang="en-US" sz="2400" dirty="0" smtClean="0"/>
              <a:t> century, Europeans move into India…</a:t>
            </a:r>
          </a:p>
          <a:p>
            <a:pPr lvl="1"/>
            <a:r>
              <a:rPr lang="en-US" sz="2400" dirty="0" smtClean="0"/>
              <a:t>Western traders advance into India as Mughal empire began to fall apart</a:t>
            </a:r>
          </a:p>
          <a:p>
            <a:pPr lvl="1"/>
            <a:r>
              <a:rPr lang="en-US" sz="2400" dirty="0" smtClean="0"/>
              <a:t>British and French East India Companies have increasing roles in international trade and administration</a:t>
            </a:r>
          </a:p>
          <a:p>
            <a:pPr lvl="1"/>
            <a:r>
              <a:rPr lang="en-US" sz="2400" dirty="0" smtClean="0"/>
              <a:t>Early 18</a:t>
            </a:r>
            <a:r>
              <a:rPr lang="en-US" sz="2400" baseline="30000" dirty="0" smtClean="0"/>
              <a:t>th</a:t>
            </a:r>
            <a:r>
              <a:rPr lang="en-US" sz="2400" dirty="0" smtClean="0"/>
              <a:t> century – Britain passes tariffs against cotton made from India</a:t>
            </a:r>
          </a:p>
          <a:p>
            <a:pPr lvl="2"/>
            <a:r>
              <a:rPr lang="en-US" sz="2400" dirty="0" smtClean="0"/>
              <a:t>Intent : use India as a market for British-processed goods</a:t>
            </a:r>
            <a:endParaRPr lang="en-US" sz="2400" dirty="0"/>
          </a:p>
        </p:txBody>
      </p:sp>
      <p:sp>
        <p:nvSpPr>
          <p:cNvPr id="3" name="Title 2"/>
          <p:cNvSpPr>
            <a:spLocks noGrp="1"/>
          </p:cNvSpPr>
          <p:nvPr>
            <p:ph type="title"/>
          </p:nvPr>
        </p:nvSpPr>
        <p:spPr>
          <a:xfrm>
            <a:off x="1143000" y="228600"/>
            <a:ext cx="7391400" cy="685800"/>
          </a:xfrm>
        </p:spPr>
        <p:txBody>
          <a:bodyPr>
            <a:normAutofit/>
          </a:bodyPr>
          <a:lstStyle/>
          <a:p>
            <a:r>
              <a:rPr lang="en-US" sz="3200" dirty="0" smtClean="0"/>
              <a:t>The expansionist trend</a:t>
            </a:r>
            <a:endParaRPr lang="en-US" sz="3200" dirty="0"/>
          </a:p>
        </p:txBody>
      </p:sp>
      <p:pic>
        <p:nvPicPr>
          <p:cNvPr id="4" name="Picture 3"/>
          <p:cNvPicPr>
            <a:picLocks noChangeAspect="1"/>
          </p:cNvPicPr>
          <p:nvPr/>
        </p:nvPicPr>
        <p:blipFill>
          <a:blip r:embed="rId2"/>
          <a:stretch>
            <a:fillRect/>
          </a:stretch>
        </p:blipFill>
        <p:spPr>
          <a:xfrm>
            <a:off x="2057400" y="3962400"/>
            <a:ext cx="4724400" cy="2657475"/>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457200" y="228600"/>
            <a:ext cx="4191000" cy="6400800"/>
          </a:xfrm>
        </p:spPr>
        <p:txBody>
          <a:bodyPr>
            <a:normAutofit fontScale="85000" lnSpcReduction="20000"/>
          </a:bodyPr>
          <a:lstStyle/>
          <a:p>
            <a:pPr marL="0" indent="0">
              <a:buNone/>
            </a:pPr>
            <a:r>
              <a:rPr lang="en-US" sz="3600" u="sng" dirty="0" smtClean="0"/>
              <a:t>From an Indian Observer</a:t>
            </a:r>
          </a:p>
          <a:p>
            <a:pPr>
              <a:buNone/>
            </a:pPr>
            <a:endParaRPr lang="en-US" sz="3600" u="sng" dirty="0" smtClean="0"/>
          </a:p>
          <a:p>
            <a:pPr>
              <a:buNone/>
            </a:pPr>
            <a:r>
              <a:rPr lang="en-US" sz="3600" dirty="0" smtClean="0"/>
              <a:t>“But such is the little regard which they (the British) show to the people of this kingdom, and such their apathy and indifference for their welfare, that the people under their dominion groan everywhere, and are reduced to poverty and distress”</a:t>
            </a:r>
            <a:endParaRPr lang="en-US" sz="3600" dirty="0"/>
          </a:p>
        </p:txBody>
      </p:sp>
      <p:pic>
        <p:nvPicPr>
          <p:cNvPr id="3" name="Picture 2"/>
          <p:cNvPicPr>
            <a:picLocks noChangeAspect="1"/>
          </p:cNvPicPr>
          <p:nvPr/>
        </p:nvPicPr>
        <p:blipFill>
          <a:blip r:embed="rId2"/>
          <a:stretch>
            <a:fillRect/>
          </a:stretch>
        </p:blipFill>
        <p:spPr>
          <a:xfrm>
            <a:off x="5029200" y="1981200"/>
            <a:ext cx="2667000" cy="3417094"/>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533400" y="533400"/>
            <a:ext cx="4419600" cy="4855464"/>
          </a:xfrm>
        </p:spPr>
        <p:txBody>
          <a:bodyPr>
            <a:noAutofit/>
          </a:bodyPr>
          <a:lstStyle/>
          <a:p>
            <a:r>
              <a:rPr lang="en-US" sz="2400" dirty="0" smtClean="0"/>
              <a:t>European guns, horses, and iron weapons offered advantages for the Europeans</a:t>
            </a:r>
          </a:p>
          <a:p>
            <a:r>
              <a:rPr lang="en-US" sz="2400" dirty="0" smtClean="0"/>
              <a:t>Spain moved first</a:t>
            </a:r>
          </a:p>
          <a:p>
            <a:pPr lvl="1"/>
            <a:r>
              <a:rPr lang="en-US" sz="2400" dirty="0" smtClean="0"/>
              <a:t>Spanish colonized several Western Indian islands soon after Columbus’s first voyage</a:t>
            </a:r>
          </a:p>
          <a:p>
            <a:pPr lvl="2"/>
            <a:r>
              <a:rPr lang="en-US" sz="2400" dirty="0" smtClean="0"/>
              <a:t>First Hispaniola</a:t>
            </a:r>
          </a:p>
          <a:p>
            <a:pPr lvl="2"/>
            <a:r>
              <a:rPr lang="en-US" sz="2400" dirty="0" smtClean="0"/>
              <a:t>Next…Cuba, Jamaica, and Puerto Rico</a:t>
            </a:r>
          </a:p>
          <a:p>
            <a:pPr lvl="2"/>
            <a:endParaRPr lang="en-US" sz="2400" dirty="0" smtClean="0"/>
          </a:p>
          <a:p>
            <a:pPr lvl="2">
              <a:buNone/>
            </a:pPr>
            <a:endParaRPr lang="en-US" sz="2400" dirty="0"/>
          </a:p>
        </p:txBody>
      </p:sp>
      <p:sp>
        <p:nvSpPr>
          <p:cNvPr id="3" name="Title 2"/>
          <p:cNvSpPr>
            <a:spLocks noGrp="1"/>
          </p:cNvSpPr>
          <p:nvPr>
            <p:ph type="title"/>
          </p:nvPr>
        </p:nvSpPr>
        <p:spPr>
          <a:xfrm>
            <a:off x="671754" y="82420"/>
            <a:ext cx="8382000" cy="990600"/>
          </a:xfrm>
        </p:spPr>
        <p:txBody>
          <a:bodyPr>
            <a:normAutofit/>
          </a:bodyPr>
          <a:lstStyle/>
          <a:p>
            <a:r>
              <a:rPr lang="en-US" sz="2000" dirty="0"/>
              <a:t>The Americas: Loosely Controlled Colonies </a:t>
            </a:r>
          </a:p>
        </p:txBody>
      </p:sp>
      <p:pic>
        <p:nvPicPr>
          <p:cNvPr id="13314" name="Picture 2" descr="Spanish Colonization"/>
          <p:cNvPicPr>
            <a:picLocks noChangeAspect="1" noChangeArrowheads="1"/>
          </p:cNvPicPr>
          <p:nvPr/>
        </p:nvPicPr>
        <p:blipFill>
          <a:blip r:embed="rId2" cstate="print"/>
          <a:srcRect/>
          <a:stretch>
            <a:fillRect/>
          </a:stretch>
        </p:blipFill>
        <p:spPr bwMode="auto">
          <a:xfrm>
            <a:off x="1066800" y="5058794"/>
            <a:ext cx="1785257" cy="1562100"/>
          </a:xfrm>
          <a:prstGeom prst="rect">
            <a:avLst/>
          </a:prstGeom>
          <a:noFill/>
        </p:spPr>
      </p:pic>
      <p:pic>
        <p:nvPicPr>
          <p:cNvPr id="4" name="Picture 3"/>
          <p:cNvPicPr>
            <a:picLocks noChangeAspect="1"/>
          </p:cNvPicPr>
          <p:nvPr/>
        </p:nvPicPr>
        <p:blipFill>
          <a:blip r:embed="rId3"/>
          <a:stretch>
            <a:fillRect/>
          </a:stretch>
        </p:blipFill>
        <p:spPr>
          <a:xfrm>
            <a:off x="4875195" y="685800"/>
            <a:ext cx="4144297" cy="5443780"/>
          </a:xfrm>
          <a:prstGeom prst="rect">
            <a:avLst/>
          </a:prstGeom>
        </p:spPr>
      </p:pic>
    </p:spTree>
    <p:extLst>
      <p:ext uri="{BB962C8B-B14F-4D97-AF65-F5344CB8AC3E}">
        <p14:creationId xmlns:p14="http://schemas.microsoft.com/office/powerpoint/2010/main" val="833109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229511" y="609600"/>
            <a:ext cx="2667000" cy="6400800"/>
          </a:xfrm>
        </p:spPr>
        <p:txBody>
          <a:bodyPr>
            <a:noAutofit/>
          </a:bodyPr>
          <a:lstStyle/>
          <a:p>
            <a:r>
              <a:rPr lang="en-US" dirty="0" smtClean="0"/>
              <a:t>Since 1100 -Various European leaders (merchants, princes, and clergy) become increasing aware of the larger world around them </a:t>
            </a:r>
            <a:endParaRPr lang="en-US" dirty="0"/>
          </a:p>
          <a:p>
            <a:pPr lvl="1"/>
            <a:r>
              <a:rPr lang="en-US" dirty="0" smtClean="0"/>
              <a:t>Crusades</a:t>
            </a:r>
          </a:p>
          <a:p>
            <a:pPr lvl="1"/>
            <a:r>
              <a:rPr lang="en-US" dirty="0" smtClean="0"/>
              <a:t>Mongols</a:t>
            </a:r>
          </a:p>
          <a:p>
            <a:pPr marL="0" indent="0">
              <a:buNone/>
            </a:pPr>
            <a:r>
              <a:rPr lang="en-US" u="sng" dirty="0" smtClean="0"/>
              <a:t>European disadvantages</a:t>
            </a:r>
          </a:p>
          <a:p>
            <a:r>
              <a:rPr lang="en-US" dirty="0" smtClean="0"/>
              <a:t>Viking adventurers from Scandinavia had crossed the Atlantic in the 10</a:t>
            </a:r>
            <a:r>
              <a:rPr lang="en-US" baseline="30000" dirty="0" smtClean="0"/>
              <a:t>th</a:t>
            </a:r>
            <a:r>
              <a:rPr lang="en-US" dirty="0" smtClean="0"/>
              <a:t> century, reaching Greenland and then North America</a:t>
            </a:r>
          </a:p>
          <a:p>
            <a:r>
              <a:rPr lang="en-US" dirty="0" smtClean="0"/>
              <a:t>Many Europeans continued to believe the earth was flat</a:t>
            </a:r>
          </a:p>
        </p:txBody>
      </p:sp>
      <p:pic>
        <p:nvPicPr>
          <p:cNvPr id="1026" name="Picture 2" descr="http://upload.wikimedia.org/wikipedia/commons/thumb/5/50/Viking_Expansion.svg/793px-Viking_Expansion.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518884"/>
            <a:ext cx="5241282" cy="344351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6858000" y="4495800"/>
            <a:ext cx="1990725" cy="1847850"/>
          </a:xfrm>
          <a:prstGeom prst="rect">
            <a:avLst/>
          </a:prstGeom>
        </p:spPr>
      </p:pic>
      <p:pic>
        <p:nvPicPr>
          <p:cNvPr id="1028" name="Picture 4" descr="http://static.guim.co.uk/sys-images/Guardian/Pix/pictures/2010/2/23/1266950200282/flatearth-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4372882"/>
            <a:ext cx="3489476" cy="209368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232293" y="0"/>
            <a:ext cx="4572000" cy="923330"/>
          </a:xfrm>
          <a:prstGeom prst="rect">
            <a:avLst/>
          </a:prstGeom>
        </p:spPr>
        <p:txBody>
          <a:bodyPr>
            <a:spAutoFit/>
          </a:bodyPr>
          <a:lstStyle/>
          <a:p>
            <a:r>
              <a:rPr lang="en-US" b="1" dirty="0"/>
              <a:t>The West's First Outreach: Maritime Power</a:t>
            </a:r>
            <a:r>
              <a:rPr lang="en-US" dirty="0"/>
              <a:t> </a:t>
            </a:r>
            <a:br>
              <a:rPr lang="en-US" dirty="0"/>
            </a:br>
            <a:r>
              <a:rPr lang="en-US" dirty="0"/>
              <a:t/>
            </a:r>
            <a:br>
              <a:rPr lang="en-US" dirty="0"/>
            </a:b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533400" y="381000"/>
            <a:ext cx="8153400" cy="2895600"/>
          </a:xfrm>
        </p:spPr>
        <p:txBody>
          <a:bodyPr>
            <a:normAutofit fontScale="70000" lnSpcReduction="20000"/>
          </a:bodyPr>
          <a:lstStyle/>
          <a:p>
            <a:r>
              <a:rPr lang="en-US" sz="2800" dirty="0" smtClean="0"/>
              <a:t>1509 – Spanish begin settlement on the mainland (in search of gold)</a:t>
            </a:r>
          </a:p>
          <a:p>
            <a:pPr lvl="1"/>
            <a:r>
              <a:rPr lang="en-US" sz="2800" dirty="0" smtClean="0"/>
              <a:t>First colony established in what is now Panama </a:t>
            </a:r>
          </a:p>
          <a:p>
            <a:pPr lvl="1"/>
            <a:r>
              <a:rPr lang="en-US" sz="2800" dirty="0" smtClean="0"/>
              <a:t>Under the direction of Vasco de Balboa</a:t>
            </a:r>
          </a:p>
          <a:p>
            <a:r>
              <a:rPr lang="en-US" sz="2800" dirty="0" smtClean="0"/>
              <a:t>Separate expedition  from Cuba launched the Spanish conquest of the Aztecs in Mexico</a:t>
            </a:r>
          </a:p>
          <a:p>
            <a:r>
              <a:rPr lang="en-US" sz="2800" dirty="0" smtClean="0"/>
              <a:t>1531 – </a:t>
            </a:r>
            <a:r>
              <a:rPr lang="en-US" sz="2800" dirty="0"/>
              <a:t>E</a:t>
            </a:r>
            <a:r>
              <a:rPr lang="en-US" sz="2800" dirty="0" smtClean="0"/>
              <a:t>xpedition toward the Inca Empire</a:t>
            </a:r>
          </a:p>
          <a:p>
            <a:pPr lvl="1"/>
            <a:r>
              <a:rPr lang="en-US" sz="2800" dirty="0" smtClean="0"/>
              <a:t>Hard fighting needed for victory</a:t>
            </a:r>
          </a:p>
          <a:p>
            <a:r>
              <a:rPr lang="en-US" sz="2800" dirty="0" smtClean="0"/>
              <a:t>Several colonial expeditions spread from Columbia, other parts of the Andes, and portions of Argentina</a:t>
            </a:r>
            <a:endParaRPr lang="en-US" sz="2800" dirty="0"/>
          </a:p>
        </p:txBody>
      </p:sp>
      <p:pic>
        <p:nvPicPr>
          <p:cNvPr id="6" name="Picture 5"/>
          <p:cNvPicPr>
            <a:picLocks noChangeAspect="1"/>
          </p:cNvPicPr>
          <p:nvPr/>
        </p:nvPicPr>
        <p:blipFill>
          <a:blip r:embed="rId2"/>
          <a:stretch>
            <a:fillRect/>
          </a:stretch>
        </p:blipFill>
        <p:spPr>
          <a:xfrm>
            <a:off x="2133600" y="3276600"/>
            <a:ext cx="4800600" cy="3360420"/>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0" y="685800"/>
            <a:ext cx="3581400" cy="5867400"/>
          </a:xfrm>
        </p:spPr>
        <p:txBody>
          <a:bodyPr>
            <a:normAutofit fontScale="92500" lnSpcReduction="10000"/>
          </a:bodyPr>
          <a:lstStyle/>
          <a:p>
            <a:r>
              <a:rPr lang="en-US" sz="2800" dirty="0" smtClean="0"/>
              <a:t>Francisco Pizarro (1478-1541)</a:t>
            </a:r>
          </a:p>
          <a:p>
            <a:pPr lvl="1"/>
            <a:r>
              <a:rPr lang="en-US" sz="2800" dirty="0" smtClean="0"/>
              <a:t>Attacked the divided Inca empire with 180 men</a:t>
            </a:r>
          </a:p>
          <a:p>
            <a:pPr lvl="1"/>
            <a:r>
              <a:rPr lang="en-US" sz="2800" dirty="0" smtClean="0"/>
              <a:t>Capturing Emperor </a:t>
            </a:r>
            <a:r>
              <a:rPr lang="en-US" sz="2800" dirty="0" err="1" smtClean="0"/>
              <a:t>Atahuallpa</a:t>
            </a:r>
            <a:r>
              <a:rPr lang="en-US" sz="2800" dirty="0" smtClean="0"/>
              <a:t>, he accepted a large ransom and then strangled him</a:t>
            </a:r>
          </a:p>
          <a:p>
            <a:pPr lvl="1"/>
            <a:r>
              <a:rPr lang="en-US" sz="2800" dirty="0" smtClean="0"/>
              <a:t>Founded Lima</a:t>
            </a:r>
          </a:p>
          <a:p>
            <a:pPr lvl="1"/>
            <a:r>
              <a:rPr lang="en-US" sz="2800" dirty="0" smtClean="0"/>
              <a:t>At a dinner in 1541, was assassinated by a group of Inca rebels</a:t>
            </a:r>
            <a:endParaRPr lang="en-US" sz="2800" dirty="0"/>
          </a:p>
        </p:txBody>
      </p:sp>
      <p:pic>
        <p:nvPicPr>
          <p:cNvPr id="3" name="Picture 2"/>
          <p:cNvPicPr>
            <a:picLocks noChangeAspect="1"/>
          </p:cNvPicPr>
          <p:nvPr/>
        </p:nvPicPr>
        <p:blipFill>
          <a:blip r:embed="rId2"/>
          <a:stretch>
            <a:fillRect/>
          </a:stretch>
        </p:blipFill>
        <p:spPr>
          <a:xfrm>
            <a:off x="6400800" y="3048000"/>
            <a:ext cx="2624166" cy="3737125"/>
          </a:xfrm>
          <a:prstGeom prst="rect">
            <a:avLst/>
          </a:prstGeom>
        </p:spPr>
      </p:pic>
      <p:pic>
        <p:nvPicPr>
          <p:cNvPr id="4" name="Picture 3"/>
          <p:cNvPicPr>
            <a:picLocks noChangeAspect="1"/>
          </p:cNvPicPr>
          <p:nvPr/>
        </p:nvPicPr>
        <p:blipFill>
          <a:blip r:embed="rId3"/>
          <a:stretch>
            <a:fillRect/>
          </a:stretch>
        </p:blipFill>
        <p:spPr>
          <a:xfrm>
            <a:off x="3564294" y="228600"/>
            <a:ext cx="4352921" cy="3200677"/>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1338263" y="180110"/>
            <a:ext cx="6705600" cy="1371600"/>
          </a:xfrm>
          <a:prstGeom prst="rect">
            <a:avLst/>
          </a:prstGeom>
          <a:noFill/>
          <a:ln w="9525">
            <a:noFill/>
            <a:miter lim="800000"/>
            <a:headEnd/>
            <a:tailEnd/>
          </a:ln>
          <a:effectLst>
            <a:outerShdw dist="35921" dir="2700000" algn="ctr" rotWithShape="0">
              <a:srgbClr val="C24F00"/>
            </a:outerShdw>
          </a:effectLst>
        </p:spPr>
        <p:txBody>
          <a:bodyPr>
            <a:spAutoFit/>
          </a:bodyPr>
          <a:lstStyle/>
          <a:p>
            <a:pPr algn="ctr">
              <a:spcBef>
                <a:spcPct val="50000"/>
              </a:spcBef>
              <a:defRPr/>
            </a:pPr>
            <a:r>
              <a:rPr lang="en-US" sz="4200" b="1" dirty="0">
                <a:solidFill>
                  <a:schemeClr val="accent2"/>
                </a:solidFill>
                <a:effectLst>
                  <a:outerShdw blurRad="38100" dist="38100" dir="2700000" algn="tl">
                    <a:srgbClr val="000000"/>
                  </a:outerShdw>
                </a:effectLst>
                <a:latin typeface="BlackChancery" pitchFamily="2" charset="0"/>
              </a:rPr>
              <a:t>Cycle of Conquest &amp; Colonization</a:t>
            </a:r>
          </a:p>
        </p:txBody>
      </p:sp>
      <p:sp>
        <p:nvSpPr>
          <p:cNvPr id="5" name="AutoShape 7"/>
          <p:cNvSpPr>
            <a:spLocks noChangeArrowheads="1"/>
          </p:cNvSpPr>
          <p:nvPr/>
        </p:nvSpPr>
        <p:spPr bwMode="auto">
          <a:xfrm>
            <a:off x="2447926" y="1704110"/>
            <a:ext cx="1752600" cy="1524000"/>
          </a:xfrm>
          <a:prstGeom prst="rightArrow">
            <a:avLst>
              <a:gd name="adj1" fmla="val 50000"/>
              <a:gd name="adj2" fmla="val 28750"/>
            </a:avLst>
          </a:prstGeom>
          <a:solidFill>
            <a:srgbClr val="FFE1CD"/>
          </a:solidFill>
          <a:ln w="9525">
            <a:solidFill>
              <a:schemeClr val="accent2"/>
            </a:solidFill>
            <a:miter lim="800000"/>
            <a:headEnd/>
            <a:tailEnd/>
          </a:ln>
        </p:spPr>
        <p:txBody>
          <a:bodyPr wrap="none" anchor="ctr"/>
          <a:lstStyle/>
          <a:p>
            <a:endParaRPr lang="en-US"/>
          </a:p>
        </p:txBody>
      </p:sp>
      <p:sp>
        <p:nvSpPr>
          <p:cNvPr id="6" name="Rectangle 4"/>
          <p:cNvSpPr>
            <a:spLocks noChangeArrowheads="1"/>
          </p:cNvSpPr>
          <p:nvPr/>
        </p:nvSpPr>
        <p:spPr bwMode="auto">
          <a:xfrm>
            <a:off x="2600326" y="2237510"/>
            <a:ext cx="1371600" cy="396875"/>
          </a:xfrm>
          <a:prstGeom prst="rect">
            <a:avLst/>
          </a:prstGeom>
          <a:solidFill>
            <a:srgbClr val="FFE1C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lgn="ctr">
              <a:buClr>
                <a:schemeClr val="accent2"/>
              </a:buClr>
              <a:buFont typeface="Arial" pitchFamily="34" charset="0"/>
              <a:buNone/>
            </a:pPr>
            <a:r>
              <a:rPr lang="en-US" sz="2000" b="1">
                <a:latin typeface="Comic Sans MS" pitchFamily="66" charset="0"/>
              </a:rPr>
              <a:t>Explorers</a:t>
            </a:r>
          </a:p>
        </p:txBody>
      </p:sp>
      <p:sp>
        <p:nvSpPr>
          <p:cNvPr id="7" name="AutoShape 8"/>
          <p:cNvSpPr>
            <a:spLocks noChangeArrowheads="1"/>
          </p:cNvSpPr>
          <p:nvPr/>
        </p:nvSpPr>
        <p:spPr bwMode="auto">
          <a:xfrm rot="911799">
            <a:off x="4767263" y="2161310"/>
            <a:ext cx="2438400" cy="1524000"/>
          </a:xfrm>
          <a:prstGeom prst="rightArrow">
            <a:avLst>
              <a:gd name="adj1" fmla="val 50000"/>
              <a:gd name="adj2" fmla="val 40000"/>
            </a:avLst>
          </a:prstGeom>
          <a:solidFill>
            <a:srgbClr val="FFCBA7"/>
          </a:solidFill>
          <a:ln w="9525">
            <a:solidFill>
              <a:schemeClr val="accent2"/>
            </a:solidFill>
            <a:miter lim="800000"/>
            <a:headEnd/>
            <a:tailEnd/>
          </a:ln>
        </p:spPr>
        <p:txBody>
          <a:bodyPr wrap="none" anchor="ctr"/>
          <a:lstStyle/>
          <a:p>
            <a:endParaRPr lang="en-US"/>
          </a:p>
        </p:txBody>
      </p:sp>
      <p:sp>
        <p:nvSpPr>
          <p:cNvPr id="8" name="Rectangle 9"/>
          <p:cNvSpPr>
            <a:spLocks noChangeArrowheads="1"/>
          </p:cNvSpPr>
          <p:nvPr/>
        </p:nvSpPr>
        <p:spPr bwMode="auto">
          <a:xfrm rot="879766">
            <a:off x="4843463" y="2694710"/>
            <a:ext cx="2133600" cy="396875"/>
          </a:xfrm>
          <a:prstGeom prst="rect">
            <a:avLst/>
          </a:prstGeom>
          <a:solidFill>
            <a:srgbClr val="FFCBA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lgn="ctr">
              <a:buClr>
                <a:schemeClr val="accent2"/>
              </a:buClr>
              <a:buFont typeface="Arial" pitchFamily="34" charset="0"/>
              <a:buNone/>
            </a:pPr>
            <a:r>
              <a:rPr lang="en-US" sz="2000" b="1" i="1">
                <a:latin typeface="Comic Sans MS" pitchFamily="66" charset="0"/>
              </a:rPr>
              <a:t>Conquistadores</a:t>
            </a:r>
          </a:p>
        </p:txBody>
      </p:sp>
      <p:sp>
        <p:nvSpPr>
          <p:cNvPr id="9" name="AutoShape 10"/>
          <p:cNvSpPr>
            <a:spLocks noChangeArrowheads="1"/>
          </p:cNvSpPr>
          <p:nvPr/>
        </p:nvSpPr>
        <p:spPr bwMode="auto">
          <a:xfrm rot="8027159">
            <a:off x="5910263" y="3837710"/>
            <a:ext cx="2133600" cy="1524000"/>
          </a:xfrm>
          <a:prstGeom prst="rightArrow">
            <a:avLst>
              <a:gd name="adj1" fmla="val 50000"/>
              <a:gd name="adj2" fmla="val 35000"/>
            </a:avLst>
          </a:prstGeom>
          <a:solidFill>
            <a:srgbClr val="FF964F"/>
          </a:solidFill>
          <a:ln w="9525">
            <a:solidFill>
              <a:schemeClr val="accent2"/>
            </a:solidFill>
            <a:miter lim="800000"/>
            <a:headEnd/>
            <a:tailEnd/>
          </a:ln>
        </p:spPr>
        <p:txBody>
          <a:bodyPr rot="10800000" wrap="none" anchor="ctr"/>
          <a:lstStyle/>
          <a:p>
            <a:pPr algn="ctr"/>
            <a:r>
              <a:rPr lang="en-US" sz="2000" b="1">
                <a:latin typeface="Comic Sans MS" pitchFamily="66" charset="0"/>
              </a:rPr>
              <a:t>Missionaries</a:t>
            </a:r>
          </a:p>
        </p:txBody>
      </p:sp>
      <p:sp>
        <p:nvSpPr>
          <p:cNvPr id="10" name="AutoShape 12"/>
          <p:cNvSpPr>
            <a:spLocks noChangeArrowheads="1"/>
          </p:cNvSpPr>
          <p:nvPr/>
        </p:nvSpPr>
        <p:spPr bwMode="auto">
          <a:xfrm rot="1006073" flipH="1">
            <a:off x="3471863" y="4675910"/>
            <a:ext cx="2133600" cy="1524000"/>
          </a:xfrm>
          <a:prstGeom prst="rightArrow">
            <a:avLst>
              <a:gd name="adj1" fmla="val 50000"/>
              <a:gd name="adj2" fmla="val 35000"/>
            </a:avLst>
          </a:prstGeom>
          <a:solidFill>
            <a:srgbClr val="E45C00"/>
          </a:solidFill>
          <a:ln w="9525">
            <a:solidFill>
              <a:schemeClr val="accent2"/>
            </a:solidFill>
            <a:miter lim="800000"/>
            <a:headEnd/>
            <a:tailEnd/>
          </a:ln>
        </p:spPr>
        <p:txBody>
          <a:bodyPr wrap="none" anchor="ctr"/>
          <a:lstStyle/>
          <a:p>
            <a:pPr algn="ctr"/>
            <a:r>
              <a:rPr lang="en-US" sz="2000" b="1">
                <a:latin typeface="Comic Sans MS" pitchFamily="66" charset="0"/>
              </a:rPr>
              <a:t>Permanent</a:t>
            </a:r>
            <a:br>
              <a:rPr lang="en-US" sz="2000" b="1">
                <a:latin typeface="Comic Sans MS" pitchFamily="66" charset="0"/>
              </a:rPr>
            </a:br>
            <a:r>
              <a:rPr lang="en-US" sz="2000" b="1">
                <a:latin typeface="Comic Sans MS" pitchFamily="66" charset="0"/>
              </a:rPr>
              <a:t>Settlers</a:t>
            </a:r>
          </a:p>
        </p:txBody>
      </p:sp>
      <p:sp>
        <p:nvSpPr>
          <p:cNvPr id="11" name="Oval 14"/>
          <p:cNvSpPr>
            <a:spLocks noChangeArrowheads="1"/>
          </p:cNvSpPr>
          <p:nvPr/>
        </p:nvSpPr>
        <p:spPr bwMode="auto">
          <a:xfrm>
            <a:off x="1719263" y="3304310"/>
            <a:ext cx="1676400" cy="1524000"/>
          </a:xfrm>
          <a:prstGeom prst="ellipse">
            <a:avLst/>
          </a:prstGeom>
          <a:solidFill>
            <a:srgbClr val="963D00"/>
          </a:solidFill>
          <a:ln w="9525">
            <a:solidFill>
              <a:schemeClr val="accent2"/>
            </a:solidFill>
            <a:round/>
            <a:headEnd/>
            <a:tailEnd/>
          </a:ln>
        </p:spPr>
        <p:txBody>
          <a:bodyPr wrap="none" anchor="ctr"/>
          <a:lstStyle/>
          <a:p>
            <a:pPr algn="ctr"/>
            <a:r>
              <a:rPr lang="en-US" sz="2000" b="1" dirty="0">
                <a:solidFill>
                  <a:srgbClr val="FFFFCC"/>
                </a:solidFill>
                <a:latin typeface="Comic Sans MS" pitchFamily="66" charset="0"/>
              </a:rPr>
              <a:t>Official</a:t>
            </a:r>
            <a:br>
              <a:rPr lang="en-US" sz="2000" b="1" dirty="0">
                <a:solidFill>
                  <a:srgbClr val="FFFFCC"/>
                </a:solidFill>
                <a:latin typeface="Comic Sans MS" pitchFamily="66" charset="0"/>
              </a:rPr>
            </a:br>
            <a:r>
              <a:rPr lang="en-US" sz="2000" b="1" dirty="0">
                <a:solidFill>
                  <a:srgbClr val="FFFFCC"/>
                </a:solidFill>
                <a:latin typeface="Comic Sans MS" pitchFamily="66" charset="0"/>
              </a:rPr>
              <a:t>European</a:t>
            </a:r>
            <a:br>
              <a:rPr lang="en-US" sz="2000" b="1" dirty="0">
                <a:solidFill>
                  <a:srgbClr val="FFFFCC"/>
                </a:solidFill>
                <a:latin typeface="Comic Sans MS" pitchFamily="66" charset="0"/>
              </a:rPr>
            </a:br>
            <a:r>
              <a:rPr lang="en-US" sz="2000" b="1" dirty="0">
                <a:solidFill>
                  <a:srgbClr val="FFFFCC"/>
                </a:solidFill>
                <a:latin typeface="Comic Sans MS" pitchFamily="66" charset="0"/>
              </a:rPr>
              <a:t>Colony!</a:t>
            </a:r>
          </a:p>
        </p:txBody>
      </p:sp>
    </p:spTree>
    <p:extLst>
      <p:ext uri="{BB962C8B-B14F-4D97-AF65-F5344CB8AC3E}">
        <p14:creationId xmlns:p14="http://schemas.microsoft.com/office/powerpoint/2010/main" val="385448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4" presetClass="entr" presetSubtype="0" accel="10000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strVal val="#ppt_w*0.05"/>
                                          </p:val>
                                        </p:tav>
                                        <p:tav tm="100000">
                                          <p:val>
                                            <p:strVal val="#ppt_w"/>
                                          </p:val>
                                        </p:tav>
                                      </p:tavLst>
                                    </p:anim>
                                    <p:anim calcmode="lin" valueType="num">
                                      <p:cBhvr>
                                        <p:cTn id="16" dur="500" fill="hold"/>
                                        <p:tgtEl>
                                          <p:spTgt spid="7"/>
                                        </p:tgtEl>
                                        <p:attrNameLst>
                                          <p:attrName>ppt_h</p:attrName>
                                        </p:attrNameLst>
                                      </p:cBhvr>
                                      <p:tavLst>
                                        <p:tav tm="0">
                                          <p:val>
                                            <p:strVal val="#ppt_h"/>
                                          </p:val>
                                        </p:tav>
                                        <p:tav tm="100000">
                                          <p:val>
                                            <p:strVal val="#ppt_h"/>
                                          </p:val>
                                        </p:tav>
                                      </p:tavLst>
                                    </p:anim>
                                    <p:anim calcmode="lin" valueType="num">
                                      <p:cBhvr>
                                        <p:cTn id="17" dur="500" fill="hold"/>
                                        <p:tgtEl>
                                          <p:spTgt spid="7"/>
                                        </p:tgtEl>
                                        <p:attrNameLst>
                                          <p:attrName>ppt_x</p:attrName>
                                        </p:attrNameLst>
                                      </p:cBhvr>
                                      <p:tavLst>
                                        <p:tav tm="0">
                                          <p:val>
                                            <p:strVal val="#ppt_x-.2"/>
                                          </p:val>
                                        </p:tav>
                                        <p:tav tm="100000">
                                          <p:val>
                                            <p:strVal val="#ppt_x"/>
                                          </p:val>
                                        </p:tav>
                                      </p:tavLst>
                                    </p:anim>
                                    <p:anim calcmode="lin" valueType="num">
                                      <p:cBhvr>
                                        <p:cTn id="18" dur="500" fill="hold"/>
                                        <p:tgtEl>
                                          <p:spTgt spid="7"/>
                                        </p:tgtEl>
                                        <p:attrNameLst>
                                          <p:attrName>ppt_y</p:attrName>
                                        </p:attrNameLst>
                                      </p:cBhvr>
                                      <p:tavLst>
                                        <p:tav tm="0">
                                          <p:val>
                                            <p:strVal val="#ppt_y"/>
                                          </p:val>
                                        </p:tav>
                                        <p:tav tm="100000">
                                          <p:val>
                                            <p:strVal val="#ppt_y"/>
                                          </p:val>
                                        </p:tav>
                                      </p:tavLst>
                                    </p:anim>
                                    <p:animEffect transition="in" filter="fade">
                                      <p:cBhvr>
                                        <p:cTn id="19" dur="500"/>
                                        <p:tgtEl>
                                          <p:spTgt spid="7"/>
                                        </p:tgtEl>
                                      </p:cBhvr>
                                    </p:animEffect>
                                  </p:childTnLst>
                                </p:cTn>
                              </p:par>
                              <p:par>
                                <p:cTn id="20" presetID="54" presetClass="entr" presetSubtype="0" accel="10000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strVal val="#ppt_w*0.05"/>
                                          </p:val>
                                        </p:tav>
                                        <p:tav tm="100000">
                                          <p:val>
                                            <p:strVal val="#ppt_w"/>
                                          </p:val>
                                        </p:tav>
                                      </p:tavLst>
                                    </p:anim>
                                    <p:anim calcmode="lin" valueType="num">
                                      <p:cBhvr>
                                        <p:cTn id="23" dur="500" fill="hold"/>
                                        <p:tgtEl>
                                          <p:spTgt spid="8"/>
                                        </p:tgtEl>
                                        <p:attrNameLst>
                                          <p:attrName>ppt_h</p:attrName>
                                        </p:attrNameLst>
                                      </p:cBhvr>
                                      <p:tavLst>
                                        <p:tav tm="0">
                                          <p:val>
                                            <p:strVal val="#ppt_h"/>
                                          </p:val>
                                        </p:tav>
                                        <p:tav tm="100000">
                                          <p:val>
                                            <p:strVal val="#ppt_h"/>
                                          </p:val>
                                        </p:tav>
                                      </p:tavLst>
                                    </p:anim>
                                    <p:anim calcmode="lin" valueType="num">
                                      <p:cBhvr>
                                        <p:cTn id="24" dur="500" fill="hold"/>
                                        <p:tgtEl>
                                          <p:spTgt spid="8"/>
                                        </p:tgtEl>
                                        <p:attrNameLst>
                                          <p:attrName>ppt_x</p:attrName>
                                        </p:attrNameLst>
                                      </p:cBhvr>
                                      <p:tavLst>
                                        <p:tav tm="0">
                                          <p:val>
                                            <p:strVal val="#ppt_x-.2"/>
                                          </p:val>
                                        </p:tav>
                                        <p:tav tm="100000">
                                          <p:val>
                                            <p:strVal val="#ppt_x"/>
                                          </p:val>
                                        </p:tav>
                                      </p:tavLst>
                                    </p:anim>
                                    <p:anim calcmode="lin" valueType="num">
                                      <p:cBhvr>
                                        <p:cTn id="25" dur="500" fill="hold"/>
                                        <p:tgtEl>
                                          <p:spTgt spid="8"/>
                                        </p:tgtEl>
                                        <p:attrNameLst>
                                          <p:attrName>ppt_y</p:attrName>
                                        </p:attrNameLst>
                                      </p:cBhvr>
                                      <p:tavLst>
                                        <p:tav tm="0">
                                          <p:val>
                                            <p:strVal val="#ppt_y"/>
                                          </p:val>
                                        </p:tav>
                                        <p:tav tm="100000">
                                          <p:val>
                                            <p:strVal val="#ppt_y"/>
                                          </p:val>
                                        </p:tav>
                                      </p:tavLst>
                                    </p:anim>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8"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heel(8)">
                                      <p:cBhvr>
                                        <p:cTn id="31" dur="10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right)">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dissolve">
                                      <p:cBhvr>
                                        <p:cTn id="4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76200" y="152400"/>
            <a:ext cx="8534400" cy="677108"/>
          </a:xfrm>
          <a:prstGeom prst="rect">
            <a:avLst/>
          </a:prstGeom>
          <a:noFill/>
          <a:ln w="9525">
            <a:noFill/>
            <a:miter lim="800000"/>
            <a:headEnd/>
            <a:tailEnd/>
          </a:ln>
          <a:effectLst>
            <a:outerShdw dist="35921" dir="2700000" algn="ctr" rotWithShape="0">
              <a:srgbClr val="C24F00"/>
            </a:outerShdw>
          </a:effectLst>
        </p:spPr>
        <p:txBody>
          <a:bodyPr wrap="square">
            <a:spAutoFit/>
          </a:bodyPr>
          <a:lstStyle/>
          <a:p>
            <a:pPr algn="ctr">
              <a:spcBef>
                <a:spcPct val="50000"/>
              </a:spcBef>
              <a:defRPr/>
            </a:pPr>
            <a:r>
              <a:rPr lang="en-US" sz="3800" b="1" dirty="0">
                <a:solidFill>
                  <a:schemeClr val="accent2"/>
                </a:solidFill>
                <a:effectLst>
                  <a:outerShdw blurRad="38100" dist="38100" dir="2700000" algn="tl">
                    <a:srgbClr val="000000"/>
                  </a:outerShdw>
                </a:effectLst>
                <a:latin typeface="BlackChancery" pitchFamily="2" charset="0"/>
              </a:rPr>
              <a:t>The Treaty of </a:t>
            </a:r>
            <a:r>
              <a:rPr lang="en-US" sz="3800" b="1" dirty="0" err="1">
                <a:solidFill>
                  <a:schemeClr val="accent2"/>
                </a:solidFill>
                <a:effectLst>
                  <a:outerShdw blurRad="38100" dist="38100" dir="2700000" algn="tl">
                    <a:srgbClr val="000000"/>
                  </a:outerShdw>
                </a:effectLst>
                <a:latin typeface="BlackChancery" pitchFamily="2" charset="0"/>
              </a:rPr>
              <a:t>Tordesillas</a:t>
            </a:r>
            <a:r>
              <a:rPr lang="en-US" sz="3800" b="1" dirty="0">
                <a:solidFill>
                  <a:schemeClr val="accent2"/>
                </a:solidFill>
                <a:effectLst>
                  <a:outerShdw blurRad="38100" dist="38100" dir="2700000" algn="tl">
                    <a:srgbClr val="000000"/>
                  </a:outerShdw>
                </a:effectLst>
                <a:latin typeface="BlackChancery" pitchFamily="2" charset="0"/>
              </a:rPr>
              <a:t>, </a:t>
            </a:r>
            <a:r>
              <a:rPr lang="en-US" sz="3800" b="1" dirty="0" smtClean="0">
                <a:solidFill>
                  <a:schemeClr val="accent2"/>
                </a:solidFill>
                <a:effectLst>
                  <a:outerShdw blurRad="38100" dist="38100" dir="2700000" algn="tl">
                    <a:srgbClr val="000000"/>
                  </a:outerShdw>
                </a:effectLst>
                <a:latin typeface="BlackChancery" pitchFamily="2" charset="0"/>
              </a:rPr>
              <a:t>1494</a:t>
            </a:r>
            <a:endParaRPr lang="en-US" sz="3800" b="1" dirty="0">
              <a:solidFill>
                <a:schemeClr val="accent2"/>
              </a:solidFill>
              <a:effectLst>
                <a:outerShdw blurRad="38100" dist="38100" dir="2700000" algn="tl">
                  <a:srgbClr val="000000"/>
                </a:outerShdw>
              </a:effectLst>
              <a:latin typeface="BlackChancery" pitchFamily="2" charset="0"/>
            </a:endParaRPr>
          </a:p>
        </p:txBody>
      </p:sp>
      <p:sp>
        <p:nvSpPr>
          <p:cNvPr id="2" name="TextBox 1"/>
          <p:cNvSpPr txBox="1"/>
          <p:nvPr/>
        </p:nvSpPr>
        <p:spPr>
          <a:xfrm>
            <a:off x="6705600" y="1611332"/>
            <a:ext cx="2286000" cy="3970318"/>
          </a:xfrm>
          <a:prstGeom prst="rect">
            <a:avLst/>
          </a:prstGeom>
          <a:noFill/>
        </p:spPr>
        <p:txBody>
          <a:bodyPr wrap="square" rtlCol="0">
            <a:spAutoFit/>
          </a:bodyPr>
          <a:lstStyle/>
          <a:p>
            <a:r>
              <a:rPr lang="en-US" sz="2800" dirty="0" smtClean="0">
                <a:solidFill>
                  <a:srgbClr val="FF0000"/>
                </a:solidFill>
              </a:rPr>
              <a:t>Line drawn by the Pope to satisfy tension between Portugal and Spain over colonial territory</a:t>
            </a:r>
            <a:endParaRPr lang="en-US" sz="2800" dirty="0">
              <a:solidFill>
                <a:srgbClr val="FF0000"/>
              </a:solidFill>
            </a:endParaRPr>
          </a:p>
        </p:txBody>
      </p:sp>
      <p:pic>
        <p:nvPicPr>
          <p:cNvPr id="3" name="Picture 2"/>
          <p:cNvPicPr>
            <a:picLocks noChangeAspect="1"/>
          </p:cNvPicPr>
          <p:nvPr/>
        </p:nvPicPr>
        <p:blipFill>
          <a:blip r:embed="rId3"/>
          <a:stretch>
            <a:fillRect/>
          </a:stretch>
        </p:blipFill>
        <p:spPr>
          <a:xfrm>
            <a:off x="304800" y="1524000"/>
            <a:ext cx="5721501" cy="4057650"/>
          </a:xfrm>
          <a:prstGeom prst="rect">
            <a:avLst/>
          </a:prstGeom>
        </p:spPr>
      </p:pic>
    </p:spTree>
    <p:extLst>
      <p:ext uri="{BB962C8B-B14F-4D97-AF65-F5344CB8AC3E}">
        <p14:creationId xmlns:p14="http://schemas.microsoft.com/office/powerpoint/2010/main" val="153339433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228600" y="304800"/>
            <a:ext cx="8382000" cy="5943600"/>
          </a:xfrm>
        </p:spPr>
        <p:txBody>
          <a:bodyPr>
            <a:normAutofit/>
          </a:bodyPr>
          <a:lstStyle/>
          <a:p>
            <a:r>
              <a:rPr lang="en-US" sz="2400" dirty="0" smtClean="0"/>
              <a:t>Early colonies in the Americas typically were developed by small bands of gold-hungry Europeans</a:t>
            </a:r>
          </a:p>
          <a:p>
            <a:pPr lvl="1"/>
            <a:r>
              <a:rPr lang="en-US" sz="2400" dirty="0" smtClean="0"/>
              <a:t>Loosely controlled by colonial administrations back home</a:t>
            </a:r>
          </a:p>
          <a:p>
            <a:r>
              <a:rPr lang="en-US" sz="2400" dirty="0" smtClean="0"/>
              <a:t>Colonial rulers often established only loose controls over Indian populations at first</a:t>
            </a:r>
            <a:endParaRPr lang="en-US" sz="2400" dirty="0"/>
          </a:p>
          <a:p>
            <a:pPr lvl="1"/>
            <a:r>
              <a:rPr lang="en-US" sz="2400" dirty="0" smtClean="0"/>
              <a:t>Content with tribute</a:t>
            </a:r>
          </a:p>
          <a:p>
            <a:r>
              <a:rPr lang="en-US" sz="2400" dirty="0" smtClean="0"/>
              <a:t>Gradually… more formal administration spread as agricultural settlements were established</a:t>
            </a:r>
          </a:p>
          <a:p>
            <a:pPr lvl="1"/>
            <a:r>
              <a:rPr lang="en-US" sz="2400" dirty="0" smtClean="0"/>
              <a:t>Official colonial systems took shape</a:t>
            </a:r>
          </a:p>
          <a:p>
            <a:pPr lvl="1"/>
            <a:r>
              <a:rPr lang="en-US" sz="2400" dirty="0" smtClean="0"/>
              <a:t>Bureaucrats sent from Spain and Portugal</a:t>
            </a:r>
          </a:p>
          <a:p>
            <a:pPr lvl="1"/>
            <a:r>
              <a:rPr lang="en-US" sz="2400" dirty="0" smtClean="0"/>
              <a:t>Active missionary efforts </a:t>
            </a:r>
          </a:p>
          <a:p>
            <a:pPr lvl="2"/>
            <a:r>
              <a:rPr lang="en-US" sz="2400" dirty="0" smtClean="0"/>
              <a:t>Christianize the Indians</a:t>
            </a:r>
            <a:endParaRPr lang="en-US" sz="2400" dirty="0"/>
          </a:p>
        </p:txBody>
      </p:sp>
      <p:pic>
        <p:nvPicPr>
          <p:cNvPr id="100354" name="Picture 2" descr="http://upload.wikimedia.org/wikipedia/commons/thumb/f/f9/Conversion_of_Paravas_by_Francis_Xavier_in_1542.jpg/220px-Conversion_of_Paravas_by_Francis_Xavier_in_1542.jpg"/>
          <p:cNvPicPr>
            <a:picLocks noChangeAspect="1" noChangeArrowheads="1"/>
          </p:cNvPicPr>
          <p:nvPr/>
        </p:nvPicPr>
        <p:blipFill>
          <a:blip r:embed="rId2" cstate="print"/>
          <a:srcRect/>
          <a:stretch>
            <a:fillRect/>
          </a:stretch>
        </p:blipFill>
        <p:spPr bwMode="auto">
          <a:xfrm>
            <a:off x="6477000" y="3526316"/>
            <a:ext cx="2411662" cy="3124200"/>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37457" y="1371600"/>
            <a:ext cx="8382000" cy="4800600"/>
          </a:xfrm>
        </p:spPr>
        <p:txBody>
          <a:bodyPr>
            <a:noAutofit/>
          </a:bodyPr>
          <a:lstStyle/>
          <a:p>
            <a:r>
              <a:rPr lang="en-US" sz="3200" dirty="0"/>
              <a:t>European nations remained largely disinterested in the Atlantic </a:t>
            </a:r>
            <a:r>
              <a:rPr lang="en-US" sz="3200" dirty="0" smtClean="0"/>
              <a:t>colonies</a:t>
            </a:r>
          </a:p>
          <a:p>
            <a:pPr lvl="1"/>
            <a:r>
              <a:rPr lang="en-US" sz="3200" dirty="0" smtClean="0"/>
              <a:t>supplied </a:t>
            </a:r>
            <a:r>
              <a:rPr lang="en-US" sz="3200" dirty="0"/>
              <a:t>less valuable raw </a:t>
            </a:r>
            <a:r>
              <a:rPr lang="en-US" sz="3200" dirty="0" smtClean="0"/>
              <a:t>materials </a:t>
            </a:r>
          </a:p>
          <a:p>
            <a:r>
              <a:rPr lang="en-US" sz="3200" dirty="0" smtClean="0"/>
              <a:t>Although </a:t>
            </a:r>
            <a:r>
              <a:rPr lang="en-US" sz="3200" dirty="0"/>
              <a:t>the southern British colonies of the Atlantic coast did develop plantation economies, coercive labor systems, and patterns similar to the Caribbean and Latin America, as a whole, the North American colonies were of less economic value than their Latin American counterparts</a:t>
            </a:r>
          </a:p>
        </p:txBody>
      </p:sp>
      <p:sp>
        <p:nvSpPr>
          <p:cNvPr id="3" name="Title 2"/>
          <p:cNvSpPr>
            <a:spLocks noGrp="1"/>
          </p:cNvSpPr>
          <p:nvPr>
            <p:ph type="title"/>
          </p:nvPr>
        </p:nvSpPr>
        <p:spPr>
          <a:xfrm>
            <a:off x="304800" y="304800"/>
            <a:ext cx="8382000" cy="1066800"/>
          </a:xfrm>
        </p:spPr>
        <p:txBody>
          <a:bodyPr>
            <a:normAutofit/>
          </a:bodyPr>
          <a:lstStyle/>
          <a:p>
            <a:r>
              <a:rPr lang="en-US" sz="2800" dirty="0"/>
              <a:t>British and French North America: Backwater Colonies </a:t>
            </a:r>
          </a:p>
        </p:txBody>
      </p:sp>
    </p:spTree>
    <p:extLst>
      <p:ext uri="{BB962C8B-B14F-4D97-AF65-F5344CB8AC3E}">
        <p14:creationId xmlns:p14="http://schemas.microsoft.com/office/powerpoint/2010/main" val="81176402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3"/>
          </p:nvPr>
        </p:nvSpPr>
        <p:spPr>
          <a:xfrm>
            <a:off x="-76200" y="295446"/>
            <a:ext cx="5334000" cy="6476999"/>
          </a:xfrm>
        </p:spPr>
        <p:txBody>
          <a:bodyPr>
            <a:normAutofit fontScale="85000" lnSpcReduction="10000"/>
          </a:bodyPr>
          <a:lstStyle/>
          <a:p>
            <a:pPr lvl="1"/>
            <a:r>
              <a:rPr lang="en-US" sz="2800" dirty="0" smtClean="0"/>
              <a:t>British </a:t>
            </a:r>
            <a:r>
              <a:rPr lang="en-US" sz="2800" dirty="0"/>
              <a:t>colonies were closer to European models of government, religion, and political theory. </a:t>
            </a:r>
            <a:endParaRPr lang="en-US" sz="2800" dirty="0" smtClean="0"/>
          </a:p>
          <a:p>
            <a:pPr lvl="2"/>
            <a:r>
              <a:rPr lang="en-US" sz="2800" dirty="0" smtClean="0"/>
              <a:t>Much of the Indian population reduced by disease and war</a:t>
            </a:r>
          </a:p>
          <a:p>
            <a:pPr lvl="1"/>
            <a:r>
              <a:rPr lang="en-US" sz="2800" dirty="0" smtClean="0"/>
              <a:t>With </a:t>
            </a:r>
            <a:r>
              <a:rPr lang="en-US" sz="2800" dirty="0"/>
              <a:t>less direct intervention on the part of the mother countries, the Atlantic colonies produced their own merchant class and engaged in international trade. </a:t>
            </a:r>
            <a:endParaRPr lang="en-US" sz="2800" dirty="0" smtClean="0"/>
          </a:p>
          <a:p>
            <a:pPr lvl="1"/>
            <a:r>
              <a:rPr lang="en-US" sz="2800" dirty="0" smtClean="0"/>
              <a:t>British </a:t>
            </a:r>
            <a:r>
              <a:rPr lang="en-US" sz="2800" dirty="0"/>
              <a:t>attempts to regulate colonial trade came late in the eighteenth century and contributed to </a:t>
            </a:r>
            <a:r>
              <a:rPr lang="en-US" sz="2800" dirty="0" smtClean="0"/>
              <a:t>rebellion, the American Revolution  </a:t>
            </a:r>
          </a:p>
          <a:p>
            <a:pPr lvl="2"/>
            <a:r>
              <a:rPr lang="en-US" sz="2800" dirty="0"/>
              <a:t>I</a:t>
            </a:r>
            <a:r>
              <a:rPr lang="en-US" sz="2800" dirty="0" smtClean="0"/>
              <a:t>nfluenced by the Enlightenment</a:t>
            </a:r>
            <a:endParaRPr lang="en-US" sz="2800" dirty="0"/>
          </a:p>
          <a:p>
            <a:endParaRPr lang="en-US" sz="2800" dirty="0">
              <a:solidFill>
                <a:srgbClr val="FFFF00"/>
              </a:solidFill>
            </a:endParaRPr>
          </a:p>
        </p:txBody>
      </p:sp>
      <p:pic>
        <p:nvPicPr>
          <p:cNvPr id="10242" name="Picture 2" descr="http://www.mce.k12tn.net/revolutionary_war/spirit.jpg"/>
          <p:cNvPicPr>
            <a:picLocks noChangeAspect="1" noChangeArrowheads="1"/>
          </p:cNvPicPr>
          <p:nvPr/>
        </p:nvPicPr>
        <p:blipFill>
          <a:blip r:embed="rId2" cstate="print"/>
          <a:srcRect/>
          <a:stretch>
            <a:fillRect/>
          </a:stretch>
        </p:blipFill>
        <p:spPr bwMode="auto">
          <a:xfrm>
            <a:off x="5486400" y="2286000"/>
            <a:ext cx="3210127" cy="3143251"/>
          </a:xfrm>
          <a:prstGeom prst="rect">
            <a:avLst/>
          </a:prstGeom>
          <a:noFill/>
        </p:spPr>
      </p:pic>
    </p:spTree>
    <p:extLst>
      <p:ext uri="{BB962C8B-B14F-4D97-AF65-F5344CB8AC3E}">
        <p14:creationId xmlns:p14="http://schemas.microsoft.com/office/powerpoint/2010/main" val="247224549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81000" y="381000"/>
            <a:ext cx="5486400" cy="6705600"/>
          </a:xfrm>
        </p:spPr>
        <p:txBody>
          <a:bodyPr>
            <a:normAutofit fontScale="92500" lnSpcReduction="20000"/>
          </a:bodyPr>
          <a:lstStyle/>
          <a:p>
            <a:pPr marL="274320" lvl="1" indent="-274320">
              <a:buFont typeface="Arial" pitchFamily="34" charset="0"/>
              <a:buChar char="•"/>
            </a:pPr>
            <a:r>
              <a:rPr lang="en-US" sz="3200" dirty="0"/>
              <a:t>Denser settlement led to almost total elimination of the indigenous populations of the Atlantic </a:t>
            </a:r>
            <a:r>
              <a:rPr lang="en-US" sz="3200" dirty="0" smtClean="0"/>
              <a:t>colonies</a:t>
            </a:r>
          </a:p>
          <a:p>
            <a:pPr marL="274320" lvl="1" indent="-274320">
              <a:buFont typeface="Arial" pitchFamily="34" charset="0"/>
              <a:buChar char="•"/>
            </a:pPr>
            <a:r>
              <a:rPr lang="en-US" sz="3200" dirty="0" smtClean="0"/>
              <a:t>Colonists </a:t>
            </a:r>
            <a:r>
              <a:rPr lang="en-US" sz="3200" dirty="0"/>
              <a:t>did not intermarry extensively with indigenous groups, as had occurred in Latin </a:t>
            </a:r>
            <a:r>
              <a:rPr lang="en-US" sz="3200" dirty="0" smtClean="0"/>
              <a:t>America</a:t>
            </a:r>
          </a:p>
          <a:p>
            <a:pPr marL="274320" lvl="1" indent="-274320">
              <a:buFont typeface="Arial" pitchFamily="34" charset="0"/>
              <a:buChar char="•"/>
            </a:pPr>
            <a:r>
              <a:rPr lang="en-US" sz="3200" dirty="0" smtClean="0"/>
              <a:t>1700 - In </a:t>
            </a:r>
            <a:r>
              <a:rPr lang="en-US" sz="3200" dirty="0"/>
              <a:t>plantation economies, colonists imported African </a:t>
            </a:r>
            <a:r>
              <a:rPr lang="en-US" sz="3200" dirty="0" smtClean="0"/>
              <a:t>slaves</a:t>
            </a:r>
          </a:p>
          <a:p>
            <a:pPr marL="674370" lvl="2" indent="-274320"/>
            <a:r>
              <a:rPr lang="en-US" sz="3200" dirty="0" smtClean="0"/>
              <a:t>More important to southern colonies</a:t>
            </a:r>
          </a:p>
          <a:p>
            <a:pPr marL="674370" lvl="2" indent="-274320"/>
            <a:r>
              <a:rPr lang="en-US" sz="3200" dirty="0" smtClean="0"/>
              <a:t>18</a:t>
            </a:r>
            <a:r>
              <a:rPr lang="en-US" sz="3200" baseline="30000" dirty="0" smtClean="0"/>
              <a:t>th</a:t>
            </a:r>
            <a:r>
              <a:rPr lang="en-US" sz="3200" dirty="0" smtClean="0"/>
              <a:t> century – 23% of the population of English colonies was of African origin</a:t>
            </a:r>
          </a:p>
          <a:p>
            <a:pPr marL="0" indent="0">
              <a:buNone/>
            </a:pPr>
            <a:endParaRPr lang="en-US" sz="3200" dirty="0"/>
          </a:p>
        </p:txBody>
      </p:sp>
      <p:pic>
        <p:nvPicPr>
          <p:cNvPr id="9218" name="Picture 2" descr="http://www.authortalk.org/Images/slaves%20picking%20cotton.jpg"/>
          <p:cNvPicPr>
            <a:picLocks noChangeAspect="1" noChangeArrowheads="1"/>
          </p:cNvPicPr>
          <p:nvPr/>
        </p:nvPicPr>
        <p:blipFill>
          <a:blip r:embed="rId2" cstate="print"/>
          <a:srcRect/>
          <a:stretch>
            <a:fillRect/>
          </a:stretch>
        </p:blipFill>
        <p:spPr bwMode="auto">
          <a:xfrm>
            <a:off x="6172200" y="2514600"/>
            <a:ext cx="2619375" cy="2867025"/>
          </a:xfrm>
          <a:prstGeom prst="rect">
            <a:avLst/>
          </a:prstGeom>
          <a:noFill/>
        </p:spPr>
      </p:pic>
    </p:spTree>
    <p:extLst>
      <p:ext uri="{BB962C8B-B14F-4D97-AF65-F5344CB8AC3E}">
        <p14:creationId xmlns:p14="http://schemas.microsoft.com/office/powerpoint/2010/main" val="235791242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457200" y="1066800"/>
            <a:ext cx="8077200" cy="5562600"/>
          </a:xfrm>
        </p:spPr>
        <p:txBody>
          <a:bodyPr>
            <a:normAutofit/>
          </a:bodyPr>
          <a:lstStyle/>
          <a:p>
            <a:r>
              <a:rPr lang="en-US" sz="2400" dirty="0" smtClean="0"/>
              <a:t>Family patterns similar</a:t>
            </a:r>
          </a:p>
          <a:p>
            <a:pPr lvl="1"/>
            <a:r>
              <a:rPr lang="en-US" sz="2400" dirty="0" smtClean="0"/>
              <a:t>Nuclear unit</a:t>
            </a:r>
          </a:p>
          <a:p>
            <a:pPr lvl="1"/>
            <a:r>
              <a:rPr lang="en-US" sz="2400" dirty="0" smtClean="0"/>
              <a:t>Family affection</a:t>
            </a:r>
          </a:p>
          <a:p>
            <a:r>
              <a:rPr lang="en-US" sz="2400" dirty="0" smtClean="0"/>
              <a:t>Even when colonies rebelled against European control (1776) they moved in the name of Western political ideas and economic goals against the dependency the British tried to imposed</a:t>
            </a:r>
          </a:p>
          <a:p>
            <a:pPr lvl="1"/>
            <a:r>
              <a:rPr lang="en-US" sz="2400" dirty="0" smtClean="0"/>
              <a:t>Established a government that responded to the new Western political theories</a:t>
            </a:r>
          </a:p>
          <a:p>
            <a:endParaRPr lang="en-US" sz="2400" dirty="0" smtClean="0"/>
          </a:p>
          <a:p>
            <a:endParaRPr lang="en-US" sz="2400" dirty="0" smtClean="0"/>
          </a:p>
          <a:p>
            <a:r>
              <a:rPr lang="en-US" sz="2400" dirty="0" smtClean="0"/>
              <a:t>Is the United States and western Europe similar today?</a:t>
            </a:r>
          </a:p>
        </p:txBody>
      </p:sp>
      <p:sp>
        <p:nvSpPr>
          <p:cNvPr id="3" name="Title 2"/>
          <p:cNvSpPr>
            <a:spLocks noGrp="1"/>
          </p:cNvSpPr>
          <p:nvPr>
            <p:ph type="title"/>
          </p:nvPr>
        </p:nvSpPr>
        <p:spPr>
          <a:xfrm>
            <a:off x="609600" y="304800"/>
            <a:ext cx="8153400" cy="685800"/>
          </a:xfrm>
        </p:spPr>
        <p:txBody>
          <a:bodyPr>
            <a:normAutofit/>
          </a:bodyPr>
          <a:lstStyle/>
          <a:p>
            <a:r>
              <a:rPr lang="en-US" sz="2400" dirty="0" smtClean="0"/>
              <a:t>North America and western civilization</a:t>
            </a:r>
            <a:endParaRPr lang="en-US" sz="2400"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241453" y="723900"/>
            <a:ext cx="8991600" cy="2819400"/>
          </a:xfrm>
        </p:spPr>
        <p:txBody>
          <a:bodyPr>
            <a:normAutofit fontScale="55000" lnSpcReduction="20000"/>
          </a:bodyPr>
          <a:lstStyle/>
          <a:p>
            <a:pPr marL="274320" lvl="1" indent="-274320">
              <a:buFont typeface="Arial" pitchFamily="34" charset="0"/>
              <a:buChar char="•"/>
            </a:pPr>
            <a:r>
              <a:rPr lang="en-US" sz="3200" dirty="0" smtClean="0"/>
              <a:t>Europeans content with negotiating with African Kings and merchants but not trying to claim large territories</a:t>
            </a:r>
          </a:p>
          <a:p>
            <a:pPr marL="674370" lvl="2" indent="-274320"/>
            <a:r>
              <a:rPr lang="en-US" sz="3200" dirty="0" smtClean="0"/>
              <a:t>Deterred by climate, disease, and </a:t>
            </a:r>
            <a:r>
              <a:rPr lang="en-US" sz="3200" dirty="0" err="1" smtClean="0"/>
              <a:t>nonnavigable</a:t>
            </a:r>
            <a:r>
              <a:rPr lang="en-US" sz="3200" dirty="0" smtClean="0"/>
              <a:t> rivers</a:t>
            </a:r>
          </a:p>
          <a:p>
            <a:pPr marL="0" lvl="1" indent="0">
              <a:buNone/>
            </a:pPr>
            <a:r>
              <a:rPr lang="en-US" sz="3200" u="sng" dirty="0" smtClean="0"/>
              <a:t>Two Exceptions</a:t>
            </a:r>
          </a:p>
          <a:p>
            <a:pPr marL="274320" lvl="1" indent="-274320">
              <a:buFont typeface="Arial" pitchFamily="34" charset="0"/>
              <a:buChar char="•"/>
            </a:pPr>
            <a:r>
              <a:rPr lang="en-US" sz="3200" dirty="0" smtClean="0"/>
              <a:t>1652 – Dutch established Cape Colony</a:t>
            </a:r>
          </a:p>
          <a:p>
            <a:pPr marL="674370" lvl="2" indent="-274320"/>
            <a:r>
              <a:rPr lang="en-US" sz="3200" dirty="0" smtClean="0"/>
              <a:t>South Africa</a:t>
            </a:r>
          </a:p>
          <a:p>
            <a:pPr marL="674370" lvl="2" indent="-274320"/>
            <a:r>
              <a:rPr lang="en-US" sz="3200" dirty="0" smtClean="0"/>
              <a:t>Intent: form coastal station to supply Dutch ships bound for Asia</a:t>
            </a:r>
          </a:p>
          <a:p>
            <a:pPr marL="674370" lvl="2" indent="-274320"/>
            <a:r>
              <a:rPr lang="en-US" sz="3200" dirty="0" smtClean="0"/>
              <a:t>Led to conflict </a:t>
            </a:r>
            <a:r>
              <a:rPr lang="en-US" sz="3200" dirty="0"/>
              <a:t>with </a:t>
            </a:r>
            <a:r>
              <a:rPr lang="en-US" sz="3200" dirty="0" smtClean="0"/>
              <a:t>the Bantus</a:t>
            </a:r>
          </a:p>
          <a:p>
            <a:pPr marL="274320" lvl="1" indent="-274320">
              <a:buFont typeface="Arial" pitchFamily="34" charset="0"/>
              <a:buChar char="•"/>
            </a:pPr>
            <a:r>
              <a:rPr lang="en-US" sz="3200" dirty="0" smtClean="0"/>
              <a:t>Spain controls Philippines </a:t>
            </a:r>
          </a:p>
          <a:p>
            <a:pPr marL="674370" lvl="2" indent="-274320"/>
            <a:r>
              <a:rPr lang="en-US" sz="3200" dirty="0" smtClean="0"/>
              <a:t>Sent active missionaries</a:t>
            </a:r>
          </a:p>
          <a:p>
            <a:pPr marL="0" lvl="1" indent="0">
              <a:buNone/>
            </a:pPr>
            <a:endParaRPr lang="en-US" sz="2400" dirty="0" smtClean="0"/>
          </a:p>
        </p:txBody>
      </p:sp>
      <p:sp>
        <p:nvSpPr>
          <p:cNvPr id="3" name="Title 2"/>
          <p:cNvSpPr>
            <a:spLocks noGrp="1"/>
          </p:cNvSpPr>
          <p:nvPr>
            <p:ph type="title"/>
          </p:nvPr>
        </p:nvSpPr>
        <p:spPr>
          <a:xfrm>
            <a:off x="241453" y="152400"/>
            <a:ext cx="8915400" cy="1143000"/>
          </a:xfrm>
        </p:spPr>
        <p:txBody>
          <a:bodyPr>
            <a:normAutofit/>
          </a:bodyPr>
          <a:lstStyle/>
          <a:p>
            <a:r>
              <a:rPr lang="en-US" sz="2400" dirty="0"/>
              <a:t>Africa and Asia: Coastal Trading Stations </a:t>
            </a:r>
          </a:p>
        </p:txBody>
      </p:sp>
      <p:pic>
        <p:nvPicPr>
          <p:cNvPr id="4" name="Picture 3"/>
          <p:cNvPicPr>
            <a:picLocks noChangeAspect="1"/>
          </p:cNvPicPr>
          <p:nvPr/>
        </p:nvPicPr>
        <p:blipFill>
          <a:blip r:embed="rId2"/>
          <a:stretch>
            <a:fillRect/>
          </a:stretch>
        </p:blipFill>
        <p:spPr>
          <a:xfrm>
            <a:off x="3657600" y="3124200"/>
            <a:ext cx="5334000" cy="3512538"/>
          </a:xfrm>
          <a:prstGeom prst="rect">
            <a:avLst/>
          </a:prstGeom>
        </p:spPr>
      </p:pic>
      <p:pic>
        <p:nvPicPr>
          <p:cNvPr id="5" name="Picture 4"/>
          <p:cNvPicPr>
            <a:picLocks noChangeAspect="1"/>
          </p:cNvPicPr>
          <p:nvPr/>
        </p:nvPicPr>
        <p:blipFill>
          <a:blip r:embed="rId3"/>
          <a:stretch>
            <a:fillRect/>
          </a:stretch>
        </p:blipFill>
        <p:spPr>
          <a:xfrm>
            <a:off x="219682" y="4191000"/>
            <a:ext cx="3219450" cy="1981200"/>
          </a:xfrm>
          <a:prstGeom prst="rect">
            <a:avLst/>
          </a:prstGeom>
        </p:spPr>
      </p:pic>
    </p:spTree>
    <p:extLst>
      <p:ext uri="{BB962C8B-B14F-4D97-AF65-F5344CB8AC3E}">
        <p14:creationId xmlns:p14="http://schemas.microsoft.com/office/powerpoint/2010/main" val="3241814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152400" y="1295400"/>
            <a:ext cx="2819400" cy="5562600"/>
          </a:xfrm>
        </p:spPr>
        <p:txBody>
          <a:bodyPr>
            <a:normAutofit fontScale="70000" lnSpcReduction="20000"/>
          </a:bodyPr>
          <a:lstStyle/>
          <a:p>
            <a:r>
              <a:rPr lang="en-US" sz="3600" dirty="0"/>
              <a:t>1291 – Europeans launch a more consistent effort at expansion</a:t>
            </a:r>
          </a:p>
          <a:p>
            <a:pPr lvl="1"/>
            <a:r>
              <a:rPr lang="en-US" sz="3600" dirty="0"/>
              <a:t>Motivated by fears of Ottoman Empire and lack of gold to pay for Asian </a:t>
            </a:r>
            <a:r>
              <a:rPr lang="en-US" sz="3600" dirty="0" smtClean="0"/>
              <a:t>imports</a:t>
            </a:r>
          </a:p>
          <a:p>
            <a:pPr lvl="1"/>
            <a:r>
              <a:rPr lang="en-US" sz="3600" dirty="0" smtClean="0"/>
              <a:t>Ships could not travel far</a:t>
            </a:r>
            <a:endParaRPr lang="en-US" sz="3600" dirty="0"/>
          </a:p>
          <a:p>
            <a:endParaRPr lang="en-US" dirty="0"/>
          </a:p>
        </p:txBody>
      </p:sp>
      <p:pic>
        <p:nvPicPr>
          <p:cNvPr id="4" name="Picture 3"/>
          <p:cNvPicPr>
            <a:picLocks noChangeAspect="1"/>
          </p:cNvPicPr>
          <p:nvPr/>
        </p:nvPicPr>
        <p:blipFill>
          <a:blip r:embed="rId2"/>
          <a:stretch>
            <a:fillRect/>
          </a:stretch>
        </p:blipFill>
        <p:spPr>
          <a:xfrm>
            <a:off x="3284178" y="533400"/>
            <a:ext cx="5764572" cy="5638800"/>
          </a:xfrm>
          <a:prstGeom prst="rect">
            <a:avLst/>
          </a:prstGeom>
        </p:spPr>
      </p:pic>
    </p:spTree>
    <p:extLst>
      <p:ext uri="{BB962C8B-B14F-4D97-AF65-F5344CB8AC3E}">
        <p14:creationId xmlns:p14="http://schemas.microsoft.com/office/powerpoint/2010/main" val="96900198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152400" y="381000"/>
            <a:ext cx="4419600" cy="6629400"/>
          </a:xfrm>
        </p:spPr>
        <p:txBody>
          <a:bodyPr>
            <a:normAutofit fontScale="85000" lnSpcReduction="10000"/>
          </a:bodyPr>
          <a:lstStyle/>
          <a:p>
            <a:r>
              <a:rPr lang="en-US" sz="2400" dirty="0" smtClean="0"/>
              <a:t>Early 17</a:t>
            </a:r>
            <a:r>
              <a:rPr lang="en-US" sz="2400" baseline="30000" dirty="0" smtClean="0"/>
              <a:t>th</a:t>
            </a:r>
            <a:r>
              <a:rPr lang="en-US" sz="2400" dirty="0" smtClean="0"/>
              <a:t> century - British and French began to struggle for control of India as </a:t>
            </a:r>
            <a:r>
              <a:rPr lang="en-US" sz="2400" dirty="0" err="1" smtClean="0"/>
              <a:t>Mughal</a:t>
            </a:r>
            <a:r>
              <a:rPr lang="en-US" sz="2400" dirty="0" smtClean="0"/>
              <a:t> Empire weakened</a:t>
            </a:r>
          </a:p>
          <a:p>
            <a:r>
              <a:rPr lang="en-US" sz="2400" dirty="0" smtClean="0"/>
              <a:t>French and British forts doted the east and west coasts of the Mughal Empire before it fell in 1707</a:t>
            </a:r>
          </a:p>
          <a:p>
            <a:pPr marL="0" indent="0">
              <a:buNone/>
            </a:pPr>
            <a:r>
              <a:rPr lang="en-US" sz="2400" u="sng" dirty="0" smtClean="0"/>
              <a:t>British East India Company had two advantages in this competition over this French</a:t>
            </a:r>
          </a:p>
          <a:p>
            <a:pPr marL="457200" indent="-457200">
              <a:buAutoNum type="arabicParenR"/>
            </a:pPr>
            <a:r>
              <a:rPr lang="en-US" sz="2400" dirty="0" smtClean="0"/>
              <a:t>Through negotiation with local princes, it gained a station at Calcutta</a:t>
            </a:r>
          </a:p>
          <a:p>
            <a:pPr marL="1325880" lvl="2" indent="-457200">
              <a:buNone/>
            </a:pPr>
            <a:r>
              <a:rPr lang="en-US" sz="2400" dirty="0" smtClean="0"/>
              <a:t>* Gave British access to wealth of the Ganges River</a:t>
            </a:r>
          </a:p>
          <a:p>
            <a:pPr marL="457200" indent="-457200">
              <a:buAutoNum type="arabicParenR"/>
            </a:pPr>
            <a:r>
              <a:rPr lang="en-US" sz="2400" dirty="0" smtClean="0"/>
              <a:t>Company has enormous influence over British government</a:t>
            </a:r>
          </a:p>
          <a:p>
            <a:pPr marL="925830" lvl="1" indent="-457200">
              <a:buNone/>
            </a:pPr>
            <a:r>
              <a:rPr lang="en-US" sz="2400" dirty="0" smtClean="0"/>
              <a:t>     * use of Britain’s superior navy, excellent communication networks over ocean routes</a:t>
            </a:r>
            <a:endParaRPr lang="en-US" sz="2400" dirty="0"/>
          </a:p>
        </p:txBody>
      </p:sp>
      <p:pic>
        <p:nvPicPr>
          <p:cNvPr id="3" name="Picture 2"/>
          <p:cNvPicPr>
            <a:picLocks noChangeAspect="1"/>
          </p:cNvPicPr>
          <p:nvPr/>
        </p:nvPicPr>
        <p:blipFill>
          <a:blip r:embed="rId2"/>
          <a:stretch>
            <a:fillRect/>
          </a:stretch>
        </p:blipFill>
        <p:spPr>
          <a:xfrm>
            <a:off x="4648200" y="1447800"/>
            <a:ext cx="4371211" cy="4121253"/>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04800" y="304800"/>
            <a:ext cx="8458200" cy="6324600"/>
          </a:xfrm>
        </p:spPr>
        <p:txBody>
          <a:bodyPr>
            <a:normAutofit/>
          </a:bodyPr>
          <a:lstStyle/>
          <a:p>
            <a:r>
              <a:rPr lang="en-US" sz="2800" dirty="0" smtClean="0"/>
              <a:t>Mid-18</a:t>
            </a:r>
            <a:r>
              <a:rPr lang="en-US" sz="2800" baseline="30000" dirty="0" smtClean="0"/>
              <a:t>th</a:t>
            </a:r>
            <a:r>
              <a:rPr lang="en-US" sz="2800" dirty="0" smtClean="0"/>
              <a:t> century – French/British rivalry continued</a:t>
            </a:r>
          </a:p>
          <a:p>
            <a:r>
              <a:rPr lang="en-US" sz="2800" dirty="0" smtClean="0"/>
              <a:t>Both sides recruited Indian princes and troops as allies</a:t>
            </a:r>
          </a:p>
          <a:p>
            <a:pPr lvl="1"/>
            <a:r>
              <a:rPr lang="en-US" sz="2800" dirty="0" smtClean="0"/>
              <a:t>1774 – warfare</a:t>
            </a:r>
          </a:p>
          <a:p>
            <a:r>
              <a:rPr lang="en-US" sz="2800" dirty="0" smtClean="0"/>
              <a:t>1756 – Indian ruler attacked and captured the British base at Calcutta</a:t>
            </a:r>
          </a:p>
          <a:p>
            <a:r>
              <a:rPr lang="en-US" sz="2800" dirty="0" smtClean="0"/>
              <a:t>East India Company’s army recaptured Calcutta and then seized additional Indian and French territory</a:t>
            </a:r>
          </a:p>
          <a:p>
            <a:r>
              <a:rPr lang="en-US" sz="2800" u="sng" dirty="0" smtClean="0"/>
              <a:t>French power in India was destroyed</a:t>
            </a:r>
            <a:endParaRPr lang="en-US" sz="2800" u="sng"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5867400" y="609600"/>
            <a:ext cx="2743200" cy="6019800"/>
          </a:xfrm>
        </p:spPr>
        <p:txBody>
          <a:bodyPr>
            <a:normAutofit fontScale="92500" lnSpcReduction="20000"/>
          </a:bodyPr>
          <a:lstStyle/>
          <a:p>
            <a:r>
              <a:rPr lang="en-US" sz="2800" dirty="0" smtClean="0"/>
              <a:t>Late 18</a:t>
            </a:r>
            <a:r>
              <a:rPr lang="en-US" sz="2800" baseline="30000" dirty="0" smtClean="0"/>
              <a:t>th</a:t>
            </a:r>
            <a:r>
              <a:rPr lang="en-US" sz="2800" dirty="0" smtClean="0"/>
              <a:t> century – British government took a more active hand in Indian administration </a:t>
            </a:r>
          </a:p>
          <a:p>
            <a:r>
              <a:rPr lang="en-US" sz="2800" dirty="0" smtClean="0"/>
              <a:t>Britain gained some new territories by force but was also content to form alliances with local princes without disturbing their internal administration</a:t>
            </a:r>
            <a:endParaRPr lang="en-US" sz="2800" dirty="0"/>
          </a:p>
        </p:txBody>
      </p:sp>
      <p:pic>
        <p:nvPicPr>
          <p:cNvPr id="96258" name="Picture 2" descr="http://www.findmypast.co.uk/assets/img/content/india-districts-map.jpg"/>
          <p:cNvPicPr>
            <a:picLocks noChangeAspect="1" noChangeArrowheads="1"/>
          </p:cNvPicPr>
          <p:nvPr/>
        </p:nvPicPr>
        <p:blipFill>
          <a:blip r:embed="rId2" cstate="print"/>
          <a:srcRect/>
          <a:stretch>
            <a:fillRect/>
          </a:stretch>
        </p:blipFill>
        <p:spPr bwMode="auto">
          <a:xfrm>
            <a:off x="60059" y="1143000"/>
            <a:ext cx="6035941" cy="5105400"/>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3"/>
          </p:nvPr>
        </p:nvSpPr>
        <p:spPr>
          <a:xfrm>
            <a:off x="533400" y="1219200"/>
            <a:ext cx="8001000" cy="5029200"/>
          </a:xfrm>
        </p:spPr>
        <p:txBody>
          <a:bodyPr>
            <a:normAutofit fontScale="92500" lnSpcReduction="10000"/>
          </a:bodyPr>
          <a:lstStyle/>
          <a:p>
            <a:pPr marL="274320" lvl="1" indent="-274320">
              <a:buFont typeface="Arial" pitchFamily="34" charset="0"/>
              <a:buChar char="•"/>
            </a:pPr>
            <a:r>
              <a:rPr lang="en-US" sz="2800" dirty="0" smtClean="0"/>
              <a:t>Colonial rivalries and wars added to existing hostilities between key nation states</a:t>
            </a:r>
          </a:p>
          <a:p>
            <a:pPr marL="674370" lvl="2" indent="-274320"/>
            <a:r>
              <a:rPr lang="en-US" sz="2800" dirty="0" smtClean="0"/>
              <a:t>England and Holland turned against Spanish success</a:t>
            </a:r>
          </a:p>
          <a:p>
            <a:pPr marL="674370" lvl="2" indent="-274320"/>
            <a:r>
              <a:rPr lang="en-US" sz="2800" dirty="0" smtClean="0"/>
              <a:t>Dutch </a:t>
            </a:r>
            <a:r>
              <a:rPr lang="en-US" sz="2800" dirty="0" err="1" smtClean="0"/>
              <a:t>vs</a:t>
            </a:r>
            <a:r>
              <a:rPr lang="en-US" sz="2800" dirty="0" smtClean="0"/>
              <a:t> English </a:t>
            </a:r>
          </a:p>
          <a:p>
            <a:pPr marL="674370" lvl="2" indent="-274320"/>
            <a:r>
              <a:rPr lang="en-US" sz="2800" dirty="0" smtClean="0"/>
              <a:t>British v French</a:t>
            </a:r>
          </a:p>
          <a:p>
            <a:pPr marL="274320" lvl="1" indent="-274320">
              <a:buFont typeface="Arial" pitchFamily="34" charset="0"/>
              <a:buChar char="•"/>
            </a:pPr>
            <a:r>
              <a:rPr lang="en-US" sz="2800" dirty="0" smtClean="0"/>
              <a:t>Colonial </a:t>
            </a:r>
            <a:r>
              <a:rPr lang="en-US" sz="2800" dirty="0"/>
              <a:t>production of sugar permitted its use to become widespread among all classes in Europe. In Africa and Asia, Western colonial penetration affected civilizations, but did not attempt to Europeanize them. Western colonialism had a more dramatic effect on Latin America, but even there indigenous cultures survived.</a:t>
            </a:r>
          </a:p>
          <a:p>
            <a:endParaRPr lang="en-US" sz="2800" dirty="0"/>
          </a:p>
        </p:txBody>
      </p:sp>
      <p:sp>
        <p:nvSpPr>
          <p:cNvPr id="4" name="Title 3"/>
          <p:cNvSpPr>
            <a:spLocks noGrp="1"/>
          </p:cNvSpPr>
          <p:nvPr>
            <p:ph type="title"/>
          </p:nvPr>
        </p:nvSpPr>
        <p:spPr>
          <a:xfrm>
            <a:off x="304800" y="228600"/>
            <a:ext cx="8458200" cy="1143000"/>
          </a:xfrm>
        </p:spPr>
        <p:txBody>
          <a:bodyPr>
            <a:normAutofit/>
          </a:bodyPr>
          <a:lstStyle/>
          <a:p>
            <a:r>
              <a:rPr lang="en-US" sz="3600" dirty="0" smtClean="0"/>
              <a:t>Impact on western Europe</a:t>
            </a:r>
            <a:endParaRPr lang="en-US" sz="3600" dirty="0"/>
          </a:p>
        </p:txBody>
      </p:sp>
    </p:spTree>
    <p:extLst>
      <p:ext uri="{BB962C8B-B14F-4D97-AF65-F5344CB8AC3E}">
        <p14:creationId xmlns:p14="http://schemas.microsoft.com/office/powerpoint/2010/main" val="479615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228599" y="1066800"/>
            <a:ext cx="6108193" cy="5791200"/>
          </a:xfrm>
        </p:spPr>
        <p:txBody>
          <a:bodyPr>
            <a:normAutofit fontScale="85000" lnSpcReduction="20000"/>
          </a:bodyPr>
          <a:lstStyle/>
          <a:p>
            <a:pPr marL="342900" lvl="1" indent="-342900"/>
            <a:r>
              <a:rPr lang="en-US" sz="2800" dirty="0" smtClean="0"/>
              <a:t>15</a:t>
            </a:r>
            <a:r>
              <a:rPr lang="en-US" sz="2800" baseline="30000" dirty="0" smtClean="0"/>
              <a:t>th</a:t>
            </a:r>
            <a:r>
              <a:rPr lang="en-US" sz="2800" dirty="0" smtClean="0"/>
              <a:t> century – technological improvements</a:t>
            </a:r>
          </a:p>
          <a:p>
            <a:pPr marL="742950" lvl="2" indent="-342900"/>
            <a:r>
              <a:rPr lang="en-US" sz="2800" dirty="0" smtClean="0"/>
              <a:t>Ships</a:t>
            </a:r>
          </a:p>
          <a:p>
            <a:pPr marL="1200150" lvl="3" indent="-342900"/>
            <a:r>
              <a:rPr lang="en-US" sz="2800" dirty="0" smtClean="0"/>
              <a:t>Europeans developed a deep-draft, round-hulled sailing ship</a:t>
            </a:r>
          </a:p>
          <a:p>
            <a:pPr marL="1200150" lvl="3" indent="-342900"/>
            <a:r>
              <a:rPr lang="en-US" sz="2800" dirty="0"/>
              <a:t>D</a:t>
            </a:r>
            <a:r>
              <a:rPr lang="en-US" sz="2800" dirty="0" smtClean="0"/>
              <a:t>esigned </a:t>
            </a:r>
            <a:r>
              <a:rPr lang="en-US" sz="2800" dirty="0"/>
              <a:t>for ocean traffic </a:t>
            </a:r>
          </a:p>
          <a:p>
            <a:pPr marL="1200150" lvl="3" indent="-342900"/>
            <a:r>
              <a:rPr lang="en-US" sz="2800" dirty="0"/>
              <a:t>C</a:t>
            </a:r>
            <a:r>
              <a:rPr lang="en-US" sz="2800" dirty="0" smtClean="0"/>
              <a:t>arry </a:t>
            </a:r>
            <a:r>
              <a:rPr lang="en-US" sz="2800" dirty="0"/>
              <a:t>heavier weapons </a:t>
            </a:r>
            <a:endParaRPr lang="en-US" sz="2800" dirty="0" smtClean="0"/>
          </a:p>
          <a:p>
            <a:pPr marL="742950" lvl="2" indent="-342900"/>
            <a:r>
              <a:rPr lang="en-US" sz="2800" dirty="0"/>
              <a:t>C</a:t>
            </a:r>
            <a:r>
              <a:rPr lang="en-US" sz="2800" dirty="0" smtClean="0"/>
              <a:t>ompass (copied from Arabs) and </a:t>
            </a:r>
            <a:r>
              <a:rPr lang="en-US" sz="2800" dirty="0"/>
              <a:t>improved mapmaking </a:t>
            </a:r>
            <a:endParaRPr lang="en-US" sz="2800" dirty="0" smtClean="0"/>
          </a:p>
          <a:p>
            <a:pPr marL="1200150" lvl="3" indent="-342900"/>
            <a:r>
              <a:rPr lang="en-US" sz="2800" dirty="0"/>
              <a:t>A</a:t>
            </a:r>
            <a:r>
              <a:rPr lang="en-US" sz="2800" dirty="0" smtClean="0"/>
              <a:t>llowed </a:t>
            </a:r>
            <a:r>
              <a:rPr lang="en-US" sz="2800" dirty="0"/>
              <a:t>more proficient navigation for long </a:t>
            </a:r>
            <a:r>
              <a:rPr lang="en-US" sz="2800" dirty="0" smtClean="0"/>
              <a:t>voyages</a:t>
            </a:r>
          </a:p>
          <a:p>
            <a:pPr marL="742950" lvl="2" indent="-342900"/>
            <a:r>
              <a:rPr lang="en-US" sz="2800" dirty="0" smtClean="0"/>
              <a:t>Metalwork</a:t>
            </a:r>
          </a:p>
          <a:p>
            <a:pPr marL="1200150" lvl="3" indent="-342900"/>
            <a:r>
              <a:rPr lang="en-US" sz="2800" dirty="0" smtClean="0"/>
              <a:t>Allowed Western </a:t>
            </a:r>
            <a:r>
              <a:rPr lang="en-US" sz="2800" dirty="0" err="1" smtClean="0"/>
              <a:t>metalsmiths</a:t>
            </a:r>
            <a:r>
              <a:rPr lang="en-US" sz="2800" dirty="0" smtClean="0"/>
              <a:t> to devise first guns and cannons</a:t>
            </a:r>
          </a:p>
          <a:p>
            <a:pPr marL="742950" lvl="2" indent="-342900"/>
            <a:r>
              <a:rPr lang="en-US" sz="2800" dirty="0" smtClean="0"/>
              <a:t>Gunpowder/explosives</a:t>
            </a:r>
          </a:p>
          <a:p>
            <a:pPr marL="1200150" lvl="3" indent="-342900"/>
            <a:r>
              <a:rPr lang="en-US" sz="2800" dirty="0" smtClean="0"/>
              <a:t>Chinese invention</a:t>
            </a:r>
          </a:p>
          <a:p>
            <a:pPr marL="1200150" lvl="3" indent="-342900"/>
            <a:r>
              <a:rPr lang="en-US" sz="2800" dirty="0" smtClean="0"/>
              <a:t>Military advantage</a:t>
            </a:r>
            <a:endParaRPr lang="en-US" sz="2800" dirty="0"/>
          </a:p>
          <a:p>
            <a:endParaRPr lang="en-US" sz="3200" dirty="0"/>
          </a:p>
        </p:txBody>
      </p:sp>
      <p:sp>
        <p:nvSpPr>
          <p:cNvPr id="2" name="Title 1"/>
          <p:cNvSpPr>
            <a:spLocks noGrp="1"/>
          </p:cNvSpPr>
          <p:nvPr>
            <p:ph type="title"/>
          </p:nvPr>
        </p:nvSpPr>
        <p:spPr>
          <a:xfrm>
            <a:off x="228600" y="180976"/>
            <a:ext cx="8763000" cy="1066800"/>
          </a:xfrm>
        </p:spPr>
        <p:txBody>
          <a:bodyPr>
            <a:normAutofit/>
          </a:bodyPr>
          <a:lstStyle/>
          <a:p>
            <a:r>
              <a:rPr lang="en-US" sz="3200" dirty="0"/>
              <a:t>New Technology: A Key to Power </a:t>
            </a:r>
          </a:p>
        </p:txBody>
      </p:sp>
      <p:pic>
        <p:nvPicPr>
          <p:cNvPr id="1026" name="Picture 2" descr="http://t2.gstatic.com/images?q=tbn:ANd9GcRoDHCSX6zYoHvUQqkkVMiDUOIz3K8fBcCt0i-fNNTnfg5R1PNEcQ:modelshipmaster.com/products/tall_ships/saomigue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83357" y="930343"/>
            <a:ext cx="2561679" cy="26193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upload.wikimedia.org/wikipedia/commons/thumb/2/25/Compass_thumbnail.jpg/220px-Compass_thumbnail.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00800" y="4038600"/>
            <a:ext cx="2400300" cy="2400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29899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2"/>
          <p:cNvSpPr txBox="1">
            <a:spLocks noChangeArrowheads="1"/>
          </p:cNvSpPr>
          <p:nvPr/>
        </p:nvSpPr>
        <p:spPr bwMode="auto">
          <a:xfrm>
            <a:off x="1143000" y="133639"/>
            <a:ext cx="7086600" cy="701675"/>
          </a:xfrm>
          <a:prstGeom prst="rect">
            <a:avLst/>
          </a:prstGeom>
          <a:noFill/>
          <a:ln w="9525">
            <a:noFill/>
            <a:miter lim="800000"/>
            <a:headEnd/>
            <a:tailEnd/>
          </a:ln>
          <a:effectLst>
            <a:outerShdw dist="35921" dir="2700000" algn="ctr" rotWithShape="0">
              <a:srgbClr val="C24F00"/>
            </a:outerShdw>
          </a:effectLst>
        </p:spPr>
        <p:txBody>
          <a:bodyPr>
            <a:spAutoFit/>
          </a:bodyPr>
          <a:lstStyle/>
          <a:p>
            <a:pPr algn="ctr">
              <a:spcBef>
                <a:spcPct val="50000"/>
              </a:spcBef>
              <a:defRPr/>
            </a:pPr>
            <a:r>
              <a:rPr lang="en-US" sz="4000" b="1">
                <a:solidFill>
                  <a:schemeClr val="accent2"/>
                </a:solidFill>
                <a:effectLst>
                  <a:outerShdw blurRad="38100" dist="38100" dir="2700000" algn="tl">
                    <a:srgbClr val="000000"/>
                  </a:outerShdw>
                </a:effectLst>
                <a:latin typeface="BlackChancery" pitchFamily="2" charset="0"/>
              </a:rPr>
              <a:t>New Maritime Technologies</a:t>
            </a:r>
            <a:endParaRPr lang="en-US" sz="3400" b="1">
              <a:solidFill>
                <a:schemeClr val="accent2"/>
              </a:solidFill>
              <a:effectLst>
                <a:outerShdw blurRad="38100" dist="38100" dir="2700000" algn="tl">
                  <a:srgbClr val="000000"/>
                </a:outerShdw>
              </a:effectLst>
              <a:latin typeface="BlackChancery" pitchFamily="2" charset="0"/>
            </a:endParaRPr>
          </a:p>
        </p:txBody>
      </p:sp>
      <p:sp>
        <p:nvSpPr>
          <p:cNvPr id="64516" name="Text Box 4"/>
          <p:cNvSpPr txBox="1">
            <a:spLocks noChangeArrowheads="1"/>
          </p:cNvSpPr>
          <p:nvPr/>
        </p:nvSpPr>
        <p:spPr bwMode="auto">
          <a:xfrm>
            <a:off x="495300" y="3031620"/>
            <a:ext cx="2819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itchFamily="34" charset="0"/>
              </a:defRPr>
            </a:lvl1pPr>
            <a:lvl2pPr marL="11430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lvl="1" algn="ctr" eaLnBrk="1" hangingPunct="1">
              <a:spcBef>
                <a:spcPct val="50000"/>
              </a:spcBef>
              <a:buClr>
                <a:schemeClr val="accent2"/>
              </a:buClr>
              <a:buSzPct val="120000"/>
              <a:buFont typeface="Arial" pitchFamily="34" charset="0"/>
              <a:buNone/>
            </a:pPr>
            <a:r>
              <a:rPr lang="en-US" sz="2000" b="1" dirty="0">
                <a:latin typeface="Comic Sans MS" pitchFamily="66" charset="0"/>
              </a:rPr>
              <a:t>Hartman Astrolabe</a:t>
            </a:r>
            <a:br>
              <a:rPr lang="en-US" sz="2000" b="1" dirty="0">
                <a:latin typeface="Comic Sans MS" pitchFamily="66" charset="0"/>
              </a:rPr>
            </a:br>
            <a:r>
              <a:rPr lang="en-US" sz="2000" b="1" dirty="0">
                <a:latin typeface="Comic Sans MS" pitchFamily="66" charset="0"/>
              </a:rPr>
              <a:t>(1532)</a:t>
            </a:r>
          </a:p>
        </p:txBody>
      </p:sp>
      <p:pic>
        <p:nvPicPr>
          <p:cNvPr id="64517" name="Picture 5" descr="Hartman Astrolabe - 153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98550" y="778398"/>
            <a:ext cx="16129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8" name="Text Box 6"/>
          <p:cNvSpPr txBox="1">
            <a:spLocks noChangeArrowheads="1"/>
          </p:cNvSpPr>
          <p:nvPr/>
        </p:nvSpPr>
        <p:spPr bwMode="auto">
          <a:xfrm>
            <a:off x="4093882" y="939236"/>
            <a:ext cx="2819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itchFamily="34" charset="0"/>
              </a:defRPr>
            </a:lvl1pPr>
            <a:lvl2pPr marL="11430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lvl="1" algn="ctr" eaLnBrk="1" hangingPunct="1">
              <a:spcBef>
                <a:spcPct val="50000"/>
              </a:spcBef>
              <a:buClr>
                <a:schemeClr val="accent2"/>
              </a:buClr>
              <a:buSzPct val="120000"/>
              <a:buFont typeface="Arial" pitchFamily="34" charset="0"/>
              <a:buNone/>
            </a:pPr>
            <a:r>
              <a:rPr lang="en-US" sz="2000" b="1" dirty="0">
                <a:latin typeface="Comic Sans MS" pitchFamily="66" charset="0"/>
              </a:rPr>
              <a:t>Better Maps [</a:t>
            </a:r>
            <a:r>
              <a:rPr lang="en-US" sz="2000" b="1" dirty="0" err="1">
                <a:latin typeface="Comic Sans MS" pitchFamily="66" charset="0"/>
              </a:rPr>
              <a:t>Portulan</a:t>
            </a:r>
            <a:r>
              <a:rPr lang="en-US" sz="2000" b="1" dirty="0">
                <a:latin typeface="Comic Sans MS" pitchFamily="66" charset="0"/>
              </a:rPr>
              <a:t>]</a:t>
            </a:r>
          </a:p>
        </p:txBody>
      </p:sp>
      <p:pic>
        <p:nvPicPr>
          <p:cNvPr id="64519" name="Picture 7" descr="potulan map"/>
          <p:cNvPicPr>
            <a:picLocks noChangeAspect="1" noChangeArrowheads="1"/>
          </p:cNvPicPr>
          <p:nvPr/>
        </p:nvPicPr>
        <p:blipFill>
          <a:blip r:embed="rId4" cstate="print">
            <a:lum contrast="12000"/>
            <a:extLst>
              <a:ext uri="{28A0092B-C50C-407E-A947-70E740481C1C}">
                <a14:useLocalDpi xmlns:a14="http://schemas.microsoft.com/office/drawing/2010/main" val="0"/>
              </a:ext>
            </a:extLst>
          </a:blip>
          <a:srcRect l="8667" t="3957"/>
          <a:stretch>
            <a:fillRect/>
          </a:stretch>
        </p:blipFill>
        <p:spPr bwMode="auto">
          <a:xfrm>
            <a:off x="4191000" y="1786935"/>
            <a:ext cx="2895600" cy="2116137"/>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64520" name="Text Box 8"/>
          <p:cNvSpPr txBox="1">
            <a:spLocks noChangeArrowheads="1"/>
          </p:cNvSpPr>
          <p:nvPr/>
        </p:nvSpPr>
        <p:spPr bwMode="auto">
          <a:xfrm>
            <a:off x="6172200" y="6166886"/>
            <a:ext cx="1828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itchFamily="34" charset="0"/>
              </a:defRPr>
            </a:lvl1pPr>
            <a:lvl2pPr marL="11430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lvl="1" algn="ctr" eaLnBrk="1" hangingPunct="1">
              <a:spcBef>
                <a:spcPct val="50000"/>
              </a:spcBef>
              <a:buClr>
                <a:schemeClr val="accent2"/>
              </a:buClr>
              <a:buSzPct val="120000"/>
              <a:buFont typeface="Arial" pitchFamily="34" charset="0"/>
              <a:buNone/>
            </a:pPr>
            <a:r>
              <a:rPr lang="en-US" sz="2000" b="1" dirty="0">
                <a:latin typeface="Comic Sans MS" pitchFamily="66" charset="0"/>
              </a:rPr>
              <a:t>Sextant</a:t>
            </a:r>
          </a:p>
        </p:txBody>
      </p:sp>
      <p:pic>
        <p:nvPicPr>
          <p:cNvPr id="64521" name="Picture 9" descr="sextant"/>
          <p:cNvPicPr>
            <a:picLocks noChangeAspect="1" noChangeArrowheads="1"/>
          </p:cNvPicPr>
          <p:nvPr/>
        </p:nvPicPr>
        <p:blipFill>
          <a:blip r:embed="rId5" cstate="print">
            <a:lum contrast="6000"/>
            <a:extLst>
              <a:ext uri="{28A0092B-C50C-407E-A947-70E740481C1C}">
                <a14:useLocalDpi xmlns:a14="http://schemas.microsoft.com/office/drawing/2010/main" val="0"/>
              </a:ext>
            </a:extLst>
          </a:blip>
          <a:srcRect/>
          <a:stretch>
            <a:fillRect/>
          </a:stretch>
        </p:blipFill>
        <p:spPr bwMode="auto">
          <a:xfrm>
            <a:off x="6048375" y="4098400"/>
            <a:ext cx="2076450" cy="1922462"/>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64522" name="Text Box 10"/>
          <p:cNvSpPr txBox="1">
            <a:spLocks noChangeArrowheads="1"/>
          </p:cNvSpPr>
          <p:nvPr/>
        </p:nvSpPr>
        <p:spPr bwMode="auto">
          <a:xfrm>
            <a:off x="1098550" y="4042316"/>
            <a:ext cx="2743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itchFamily="34" charset="0"/>
              </a:defRPr>
            </a:lvl1pPr>
            <a:lvl2pPr marL="11430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lvl="1" algn="ctr" eaLnBrk="1" hangingPunct="1">
              <a:spcBef>
                <a:spcPct val="50000"/>
              </a:spcBef>
              <a:buClr>
                <a:schemeClr val="accent2"/>
              </a:buClr>
              <a:buSzPct val="120000"/>
              <a:buFont typeface="Arial" pitchFamily="34" charset="0"/>
              <a:buNone/>
            </a:pPr>
            <a:r>
              <a:rPr lang="en-US" sz="2000" b="1" dirty="0">
                <a:latin typeface="Comic Sans MS" pitchFamily="66" charset="0"/>
              </a:rPr>
              <a:t>Mariner’s Compass</a:t>
            </a:r>
          </a:p>
        </p:txBody>
      </p:sp>
      <p:pic>
        <p:nvPicPr>
          <p:cNvPr id="64523" name="Picture 11" descr="Mariner Compass"/>
          <p:cNvPicPr>
            <a:picLocks noChangeAspect="1" noChangeArrowheads="1"/>
          </p:cNvPicPr>
          <p:nvPr/>
        </p:nvPicPr>
        <p:blipFill>
          <a:blip r:embed="rId6" cstate="print">
            <a:clrChange>
              <a:clrFrom>
                <a:srgbClr val="FFFFFF"/>
              </a:clrFrom>
              <a:clrTo>
                <a:srgbClr val="FFFFFF">
                  <a:alpha val="0"/>
                </a:srgbClr>
              </a:clrTo>
            </a:clrChange>
            <a:lum contrast="6000"/>
            <a:extLst>
              <a:ext uri="{28A0092B-C50C-407E-A947-70E740481C1C}">
                <a14:useLocalDpi xmlns:a14="http://schemas.microsoft.com/office/drawing/2010/main" val="0"/>
              </a:ext>
            </a:extLst>
          </a:blip>
          <a:srcRect/>
          <a:stretch>
            <a:fillRect/>
          </a:stretch>
        </p:blipFill>
        <p:spPr bwMode="auto">
          <a:xfrm>
            <a:off x="1416843" y="4453974"/>
            <a:ext cx="2106613" cy="210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31451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4516"/>
                                        </p:tgtEl>
                                        <p:attrNameLst>
                                          <p:attrName>style.visibility</p:attrName>
                                        </p:attrNameLst>
                                      </p:cBhvr>
                                      <p:to>
                                        <p:strVal val="visible"/>
                                      </p:to>
                                    </p:set>
                                    <p:animEffect transition="in" filter="fade">
                                      <p:cBhvr>
                                        <p:cTn id="7" dur="1000"/>
                                        <p:tgtEl>
                                          <p:spTgt spid="64516"/>
                                        </p:tgtEl>
                                      </p:cBhvr>
                                    </p:animEffect>
                                  </p:childTnLst>
                                </p:cTn>
                              </p:par>
                              <p:par>
                                <p:cTn id="8" presetID="10" presetClass="entr" presetSubtype="0" fill="hold" nodeType="withEffect">
                                  <p:stCondLst>
                                    <p:cond delay="0"/>
                                  </p:stCondLst>
                                  <p:childTnLst>
                                    <p:set>
                                      <p:cBhvr>
                                        <p:cTn id="9" dur="1" fill="hold">
                                          <p:stCondLst>
                                            <p:cond delay="0"/>
                                          </p:stCondLst>
                                        </p:cTn>
                                        <p:tgtEl>
                                          <p:spTgt spid="64517"/>
                                        </p:tgtEl>
                                        <p:attrNameLst>
                                          <p:attrName>style.visibility</p:attrName>
                                        </p:attrNameLst>
                                      </p:cBhvr>
                                      <p:to>
                                        <p:strVal val="visible"/>
                                      </p:to>
                                    </p:set>
                                    <p:animEffect transition="in" filter="fade">
                                      <p:cBhvr>
                                        <p:cTn id="10" dur="1000"/>
                                        <p:tgtEl>
                                          <p:spTgt spid="6451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64518"/>
                                        </p:tgtEl>
                                        <p:attrNameLst>
                                          <p:attrName>style.visibility</p:attrName>
                                        </p:attrNameLst>
                                      </p:cBhvr>
                                      <p:to>
                                        <p:strVal val="visible"/>
                                      </p:to>
                                    </p:set>
                                    <p:animEffect transition="in" filter="dissolve">
                                      <p:cBhvr>
                                        <p:cTn id="15" dur="1000"/>
                                        <p:tgtEl>
                                          <p:spTgt spid="64518"/>
                                        </p:tgtEl>
                                      </p:cBhvr>
                                    </p:animEffect>
                                  </p:childTnLst>
                                </p:cTn>
                              </p:par>
                              <p:par>
                                <p:cTn id="16" presetID="9" presetClass="entr" presetSubtype="0" fill="hold" nodeType="withEffect">
                                  <p:stCondLst>
                                    <p:cond delay="0"/>
                                  </p:stCondLst>
                                  <p:childTnLst>
                                    <p:set>
                                      <p:cBhvr>
                                        <p:cTn id="17" dur="1" fill="hold">
                                          <p:stCondLst>
                                            <p:cond delay="0"/>
                                          </p:stCondLst>
                                        </p:cTn>
                                        <p:tgtEl>
                                          <p:spTgt spid="64519"/>
                                        </p:tgtEl>
                                        <p:attrNameLst>
                                          <p:attrName>style.visibility</p:attrName>
                                        </p:attrNameLst>
                                      </p:cBhvr>
                                      <p:to>
                                        <p:strVal val="visible"/>
                                      </p:to>
                                    </p:set>
                                    <p:animEffect transition="in" filter="dissolve">
                                      <p:cBhvr>
                                        <p:cTn id="18" dur="1000"/>
                                        <p:tgtEl>
                                          <p:spTgt spid="6451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1" presetClass="entr" presetSubtype="4" fill="hold" grpId="0" nodeType="clickEffect">
                                  <p:stCondLst>
                                    <p:cond delay="0"/>
                                  </p:stCondLst>
                                  <p:childTnLst>
                                    <p:set>
                                      <p:cBhvr>
                                        <p:cTn id="22" dur="1" fill="hold">
                                          <p:stCondLst>
                                            <p:cond delay="0"/>
                                          </p:stCondLst>
                                        </p:cTn>
                                        <p:tgtEl>
                                          <p:spTgt spid="64520"/>
                                        </p:tgtEl>
                                        <p:attrNameLst>
                                          <p:attrName>style.visibility</p:attrName>
                                        </p:attrNameLst>
                                      </p:cBhvr>
                                      <p:to>
                                        <p:strVal val="visible"/>
                                      </p:to>
                                    </p:set>
                                    <p:animEffect transition="in" filter="wheel(4)">
                                      <p:cBhvr>
                                        <p:cTn id="23" dur="1000"/>
                                        <p:tgtEl>
                                          <p:spTgt spid="64520"/>
                                        </p:tgtEl>
                                      </p:cBhvr>
                                    </p:animEffect>
                                  </p:childTnLst>
                                </p:cTn>
                              </p:par>
                              <p:par>
                                <p:cTn id="24" presetID="21" presetClass="entr" presetSubtype="4" fill="hold" nodeType="withEffect">
                                  <p:stCondLst>
                                    <p:cond delay="0"/>
                                  </p:stCondLst>
                                  <p:childTnLst>
                                    <p:set>
                                      <p:cBhvr>
                                        <p:cTn id="25" dur="1" fill="hold">
                                          <p:stCondLst>
                                            <p:cond delay="0"/>
                                          </p:stCondLst>
                                        </p:cTn>
                                        <p:tgtEl>
                                          <p:spTgt spid="64521"/>
                                        </p:tgtEl>
                                        <p:attrNameLst>
                                          <p:attrName>style.visibility</p:attrName>
                                        </p:attrNameLst>
                                      </p:cBhvr>
                                      <p:to>
                                        <p:strVal val="visible"/>
                                      </p:to>
                                    </p:set>
                                    <p:animEffect transition="in" filter="wheel(4)">
                                      <p:cBhvr>
                                        <p:cTn id="26" dur="1000"/>
                                        <p:tgtEl>
                                          <p:spTgt spid="6452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8" presetClass="entr" presetSubtype="32" fill="hold" grpId="0" nodeType="clickEffect">
                                  <p:stCondLst>
                                    <p:cond delay="0"/>
                                  </p:stCondLst>
                                  <p:childTnLst>
                                    <p:set>
                                      <p:cBhvr>
                                        <p:cTn id="30" dur="1" fill="hold">
                                          <p:stCondLst>
                                            <p:cond delay="0"/>
                                          </p:stCondLst>
                                        </p:cTn>
                                        <p:tgtEl>
                                          <p:spTgt spid="64522"/>
                                        </p:tgtEl>
                                        <p:attrNameLst>
                                          <p:attrName>style.visibility</p:attrName>
                                        </p:attrNameLst>
                                      </p:cBhvr>
                                      <p:to>
                                        <p:strVal val="visible"/>
                                      </p:to>
                                    </p:set>
                                    <p:animEffect transition="in" filter="diamond(out)">
                                      <p:cBhvr>
                                        <p:cTn id="31" dur="1000"/>
                                        <p:tgtEl>
                                          <p:spTgt spid="64522"/>
                                        </p:tgtEl>
                                      </p:cBhvr>
                                    </p:animEffect>
                                  </p:childTnLst>
                                </p:cTn>
                              </p:par>
                              <p:par>
                                <p:cTn id="32" presetID="8" presetClass="entr" presetSubtype="32" fill="hold" nodeType="withEffect">
                                  <p:stCondLst>
                                    <p:cond delay="0"/>
                                  </p:stCondLst>
                                  <p:childTnLst>
                                    <p:set>
                                      <p:cBhvr>
                                        <p:cTn id="33" dur="1" fill="hold">
                                          <p:stCondLst>
                                            <p:cond delay="0"/>
                                          </p:stCondLst>
                                        </p:cTn>
                                        <p:tgtEl>
                                          <p:spTgt spid="64523"/>
                                        </p:tgtEl>
                                        <p:attrNameLst>
                                          <p:attrName>style.visibility</p:attrName>
                                        </p:attrNameLst>
                                      </p:cBhvr>
                                      <p:to>
                                        <p:strVal val="visible"/>
                                      </p:to>
                                    </p:set>
                                    <p:animEffect transition="in" filter="diamond(out)">
                                      <p:cBhvr>
                                        <p:cTn id="34" dur="1000"/>
                                        <p:tgtEl>
                                          <p:spTgt spid="645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6" grpId="0"/>
      <p:bldP spid="64518" grpId="0"/>
      <p:bldP spid="64520" grpId="0"/>
      <p:bldP spid="645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2"/>
          <p:cNvSpPr txBox="1">
            <a:spLocks noChangeArrowheads="1"/>
          </p:cNvSpPr>
          <p:nvPr/>
        </p:nvSpPr>
        <p:spPr bwMode="auto">
          <a:xfrm>
            <a:off x="1371600" y="152400"/>
            <a:ext cx="7086600" cy="762000"/>
          </a:xfrm>
          <a:prstGeom prst="rect">
            <a:avLst/>
          </a:prstGeom>
          <a:noFill/>
          <a:ln w="9525">
            <a:noFill/>
            <a:miter lim="800000"/>
            <a:headEnd/>
            <a:tailEnd/>
          </a:ln>
          <a:effectLst>
            <a:outerShdw dist="35921" dir="2700000" algn="ctr" rotWithShape="0">
              <a:srgbClr val="C24F00"/>
            </a:outerShdw>
          </a:effectLst>
        </p:spPr>
        <p:txBody>
          <a:bodyPr>
            <a:spAutoFit/>
          </a:bodyPr>
          <a:lstStyle/>
          <a:p>
            <a:pPr algn="ctr">
              <a:spcBef>
                <a:spcPct val="50000"/>
              </a:spcBef>
              <a:defRPr/>
            </a:pPr>
            <a:r>
              <a:rPr lang="en-US" sz="4400" b="1" dirty="0">
                <a:solidFill>
                  <a:schemeClr val="accent2"/>
                </a:solidFill>
                <a:effectLst>
                  <a:outerShdw blurRad="38100" dist="38100" dir="2700000" algn="tl">
                    <a:srgbClr val="000000"/>
                  </a:outerShdw>
                </a:effectLst>
                <a:latin typeface="BlackChancery" pitchFamily="2" charset="0"/>
              </a:rPr>
              <a:t>New Weapons Technology</a:t>
            </a:r>
            <a:endParaRPr lang="en-US" sz="3800" b="1" dirty="0">
              <a:solidFill>
                <a:schemeClr val="accent2"/>
              </a:solidFill>
              <a:effectLst>
                <a:outerShdw blurRad="38100" dist="38100" dir="2700000" algn="tl">
                  <a:srgbClr val="000000"/>
                </a:outerShdw>
              </a:effectLst>
              <a:latin typeface="BlackChancery" pitchFamily="2" charset="0"/>
            </a:endParaRPr>
          </a:p>
        </p:txBody>
      </p:sp>
      <p:pic>
        <p:nvPicPr>
          <p:cNvPr id="8195" name="Picture 4" descr="Portuguese Wheelock"/>
          <p:cNvPicPr>
            <a:picLocks noChangeAspect="1" noChangeArrowheads="1"/>
          </p:cNvPicPr>
          <p:nvPr/>
        </p:nvPicPr>
        <p:blipFill>
          <a:blip r:embed="rId3" cstate="print">
            <a:lum contrast="6000"/>
            <a:extLst>
              <a:ext uri="{28A0092B-C50C-407E-A947-70E740481C1C}">
                <a14:useLocalDpi xmlns:a14="http://schemas.microsoft.com/office/drawing/2010/main" val="0"/>
              </a:ext>
            </a:extLst>
          </a:blip>
          <a:srcRect/>
          <a:stretch>
            <a:fillRect/>
          </a:stretch>
        </p:blipFill>
        <p:spPr bwMode="auto">
          <a:xfrm>
            <a:off x="3581400" y="4522065"/>
            <a:ext cx="5403276" cy="2156115"/>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8196" name="Picture 5" descr="Portuguese carvel"/>
          <p:cNvPicPr>
            <a:picLocks noChangeAspect="1" noChangeArrowheads="1"/>
          </p:cNvPicPr>
          <p:nvPr/>
        </p:nvPicPr>
        <p:blipFill>
          <a:blip r:embed="rId4" cstate="print">
            <a:lum contrast="6000"/>
            <a:extLst>
              <a:ext uri="{28A0092B-C50C-407E-A947-70E740481C1C}">
                <a14:useLocalDpi xmlns:a14="http://schemas.microsoft.com/office/drawing/2010/main" val="0"/>
              </a:ext>
            </a:extLst>
          </a:blip>
          <a:srcRect/>
          <a:stretch>
            <a:fillRect/>
          </a:stretch>
        </p:blipFill>
        <p:spPr bwMode="auto">
          <a:xfrm>
            <a:off x="152400" y="1219200"/>
            <a:ext cx="5181600" cy="2998065"/>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26329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177026" y="1524000"/>
            <a:ext cx="3810000" cy="6781800"/>
          </a:xfrm>
        </p:spPr>
        <p:txBody>
          <a:bodyPr>
            <a:noAutofit/>
          </a:bodyPr>
          <a:lstStyle/>
          <a:p>
            <a:pPr marL="342900" lvl="1" indent="-342900"/>
            <a:r>
              <a:rPr lang="en-US" dirty="0" smtClean="0"/>
              <a:t>Portugal's rulers</a:t>
            </a:r>
          </a:p>
          <a:p>
            <a:pPr marL="742950" lvl="2" indent="-342900"/>
            <a:r>
              <a:rPr lang="en-US" dirty="0" smtClean="0"/>
              <a:t>Excited for discovery</a:t>
            </a:r>
          </a:p>
          <a:p>
            <a:pPr marL="742950" lvl="2" indent="-342900"/>
            <a:r>
              <a:rPr lang="en-US" dirty="0" smtClean="0"/>
              <a:t>Wanted to cause harm to Muslim world</a:t>
            </a:r>
          </a:p>
          <a:p>
            <a:pPr marL="742950" lvl="2" indent="-342900"/>
            <a:r>
              <a:rPr lang="en-US" dirty="0" smtClean="0"/>
              <a:t>Thirst for wealth</a:t>
            </a:r>
          </a:p>
          <a:p>
            <a:pPr marL="342900" lvl="1" indent="-342900"/>
            <a:r>
              <a:rPr lang="en-US" dirty="0" smtClean="0"/>
              <a:t>15</a:t>
            </a:r>
            <a:r>
              <a:rPr lang="en-US" baseline="30000" dirty="0" smtClean="0"/>
              <a:t>th</a:t>
            </a:r>
            <a:r>
              <a:rPr lang="en-US" dirty="0" smtClean="0"/>
              <a:t> century - Prince </a:t>
            </a:r>
            <a:r>
              <a:rPr lang="en-US" dirty="0"/>
              <a:t>Henry the </a:t>
            </a:r>
            <a:r>
              <a:rPr lang="en-US" dirty="0" smtClean="0"/>
              <a:t>Navigator</a:t>
            </a:r>
          </a:p>
          <a:p>
            <a:pPr marL="742950" lvl="2" indent="-342900"/>
            <a:r>
              <a:rPr lang="en-US" dirty="0" smtClean="0"/>
              <a:t>Organized the first </a:t>
            </a:r>
            <a:r>
              <a:rPr lang="en-US" dirty="0"/>
              <a:t>voyages </a:t>
            </a:r>
            <a:r>
              <a:rPr lang="en-US" dirty="0" smtClean="0"/>
              <a:t>along </a:t>
            </a:r>
            <a:r>
              <a:rPr lang="en-US" dirty="0"/>
              <a:t>the Atlantic coast of </a:t>
            </a:r>
            <a:r>
              <a:rPr lang="en-US" dirty="0" smtClean="0"/>
              <a:t>Africa</a:t>
            </a:r>
          </a:p>
          <a:p>
            <a:pPr marL="742950" lvl="2" indent="-342900"/>
            <a:r>
              <a:rPr lang="en-US" dirty="0" smtClean="0"/>
              <a:t>1434- Portuguese began to press down African coast</a:t>
            </a:r>
          </a:p>
          <a:p>
            <a:pPr marL="1200150" lvl="3" indent="-342900"/>
            <a:r>
              <a:rPr lang="en-US" dirty="0" smtClean="0"/>
              <a:t>Brought </a:t>
            </a:r>
            <a:r>
              <a:rPr lang="en-US" dirty="0"/>
              <a:t>back slaves, spices, and stories of </a:t>
            </a:r>
            <a:r>
              <a:rPr lang="en-US" dirty="0" smtClean="0"/>
              <a:t>gold</a:t>
            </a:r>
          </a:p>
          <a:p>
            <a:endParaRPr lang="en-US" sz="1600" dirty="0"/>
          </a:p>
        </p:txBody>
      </p:sp>
      <p:sp>
        <p:nvSpPr>
          <p:cNvPr id="2" name="Title 1"/>
          <p:cNvSpPr>
            <a:spLocks noGrp="1"/>
          </p:cNvSpPr>
          <p:nvPr>
            <p:ph type="title"/>
          </p:nvPr>
        </p:nvSpPr>
        <p:spPr>
          <a:xfrm>
            <a:off x="3124200" y="304800"/>
            <a:ext cx="7235952" cy="1112520"/>
          </a:xfrm>
        </p:spPr>
        <p:txBody>
          <a:bodyPr>
            <a:normAutofit/>
          </a:bodyPr>
          <a:lstStyle/>
          <a:p>
            <a:r>
              <a:rPr lang="en-US" sz="2800" dirty="0" smtClean="0"/>
              <a:t>Portugal</a:t>
            </a:r>
            <a:endParaRPr lang="en-US" sz="2800" dirty="0"/>
          </a:p>
        </p:txBody>
      </p:sp>
      <p:pic>
        <p:nvPicPr>
          <p:cNvPr id="5" name="Picture 4"/>
          <p:cNvPicPr>
            <a:picLocks noChangeAspect="1"/>
          </p:cNvPicPr>
          <p:nvPr/>
        </p:nvPicPr>
        <p:blipFill>
          <a:blip r:embed="rId2"/>
          <a:stretch>
            <a:fillRect/>
          </a:stretch>
        </p:blipFill>
        <p:spPr>
          <a:xfrm>
            <a:off x="3987026" y="1112520"/>
            <a:ext cx="5042117" cy="4907280"/>
          </a:xfrm>
          <a:prstGeom prst="rect">
            <a:avLst/>
          </a:prstGeom>
        </p:spPr>
      </p:pic>
    </p:spTree>
    <p:extLst>
      <p:ext uri="{BB962C8B-B14F-4D97-AF65-F5344CB8AC3E}">
        <p14:creationId xmlns:p14="http://schemas.microsoft.com/office/powerpoint/2010/main" val="3317116818"/>
      </p:ext>
    </p:extLst>
  </p:cSld>
  <p:clrMapOvr>
    <a:masterClrMapping/>
  </p:clrMapOvr>
  <p:timing>
    <p:tnLst>
      <p:par>
        <p:cTn id="1" dur="indefinite" restart="never" nodeType="tmRoot"/>
      </p:par>
    </p:tnLst>
  </p:timing>
</p:sld>
</file>

<file path=ppt/theme/theme1.xml><?xml version="1.0" encoding="utf-8"?>
<a:theme xmlns:a="http://schemas.openxmlformats.org/drawingml/2006/main" name="Tradeshow">
  <a:themeElements>
    <a:clrScheme name="Tradeshow">
      <a:dk1>
        <a:srgbClr val="3F3F3F"/>
      </a:dk1>
      <a:lt1>
        <a:srgbClr val="FFFFFF"/>
      </a:lt1>
      <a:dk2>
        <a:srgbClr val="7DAFC3"/>
      </a:dk2>
      <a:lt2>
        <a:srgbClr val="E5E4DF"/>
      </a:lt2>
      <a:accent1>
        <a:srgbClr val="7C959A"/>
      </a:accent1>
      <a:accent2>
        <a:srgbClr val="DB8631"/>
      </a:accent2>
      <a:accent3>
        <a:srgbClr val="E3CC5A"/>
      </a:accent3>
      <a:accent4>
        <a:srgbClr val="ACADA8"/>
      </a:accent4>
      <a:accent5>
        <a:srgbClr val="927C61"/>
      </a:accent5>
      <a:accent6>
        <a:srgbClr val="B3B435"/>
      </a:accent6>
      <a:hlink>
        <a:srgbClr val="0079A4"/>
      </a:hlink>
      <a:folHlink>
        <a:srgbClr val="595959"/>
      </a:folHlink>
    </a:clrScheme>
    <a:fontScheme name="Tradeshow">
      <a:majorFont>
        <a:latin typeface="Arial Black"/>
        <a:ea typeface=""/>
        <a:cs typeface=""/>
        <a:font script="Jpan" typeface="ＭＳ Ｐゴシック"/>
        <a:font script="Hang" typeface="HY견고딕"/>
        <a:font script="Hans" typeface="宋体"/>
        <a:font script="Hant" typeface="新細明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ndara"/>
        <a:ea typeface=""/>
        <a:cs typeface=""/>
        <a:font script="Jpan" typeface="ＭＳ Ｐゴシック"/>
        <a:font script="Hang" typeface="HY견명조"/>
        <a:font script="Hans" typeface="华文楷体"/>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adeshow">
      <a:fillStyleLst>
        <a:solidFill>
          <a:schemeClr val="phClr"/>
        </a:solidFill>
        <a:gradFill rotWithShape="1">
          <a:gsLst>
            <a:gs pos="0">
              <a:schemeClr val="phClr">
                <a:tint val="45000"/>
                <a:satMod val="300000"/>
              </a:schemeClr>
            </a:gs>
            <a:gs pos="35000">
              <a:schemeClr val="phClr">
                <a:tint val="45000"/>
                <a:satMod val="300000"/>
              </a:schemeClr>
            </a:gs>
            <a:gs pos="69000">
              <a:schemeClr val="phClr">
                <a:tint val="45000"/>
                <a:satMod val="350000"/>
              </a:schemeClr>
            </a:gs>
            <a:gs pos="100000">
              <a:schemeClr val="phClr">
                <a:tint val="60000"/>
                <a:satMod val="350000"/>
              </a:schemeClr>
            </a:gs>
          </a:gsLst>
          <a:path path="circle">
            <a:fillToRect l="50000" t="50000" r="100000" b="100000"/>
          </a:path>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9525" cap="rnd" cmpd="sng" algn="ctr">
          <a:solidFill>
            <a:schemeClr val="phClr"/>
          </a:solidFill>
          <a:prstDash val="solid"/>
        </a:ln>
        <a:ln w="38475" cap="flat" cmpd="sng" algn="ctr">
          <a:solidFill>
            <a:schemeClr val="phClr"/>
          </a:solidFill>
          <a:prstDash val="solid"/>
        </a:ln>
        <a:ln w="54850" cap="flat" cmpd="sng" algn="ctr">
          <a:solidFill>
            <a:schemeClr val="phClr"/>
          </a:solidFill>
          <a:prstDash val="solid"/>
        </a:ln>
      </a:lnStyleLst>
      <a:effectStyleLst>
        <a:effectStyle>
          <a:effectLst>
            <a:outerShdw blurRad="50800" dist="25400" dir="5400000" rotWithShape="0">
              <a:srgbClr val="000000">
                <a:alpha val="55000"/>
              </a:srgbClr>
            </a:outerShdw>
          </a:effectLst>
        </a:effectStyle>
        <a:effectStyle>
          <a:effectLst>
            <a:outerShdw blurRad="50800" dist="25400" dir="5400000" rotWithShape="0">
              <a:srgbClr val="000000">
                <a:alpha val="44000"/>
              </a:srgbClr>
            </a:outerShdw>
          </a:effectLst>
        </a:effectStyle>
        <a:effectStyle>
          <a:effectLst>
            <a:outerShdw blurRad="50800" dist="25400" dir="5400000" rotWithShape="0">
              <a:srgbClr val="000000">
                <a:alpha val="55000"/>
              </a:srgbClr>
            </a:outerShdw>
          </a:effectLst>
          <a:scene3d>
            <a:camera prst="orthographicFront">
              <a:rot lat="0" lon="0" rev="0"/>
            </a:camera>
            <a:lightRig rig="brightRoom" dir="tl">
              <a:rot lat="0" lon="0" rev="3600000"/>
            </a:lightRig>
          </a:scene3d>
          <a:sp3d contourW="31750" prstMaterial="flat">
            <a:bevelT w="127000" h="254000" prst="angle"/>
            <a:contourClr>
              <a:schemeClr val="phClr">
                <a:shade val="20000"/>
              </a:schemeClr>
            </a:contourClr>
          </a:sp3d>
        </a:effectStyle>
      </a:effectStyleLst>
      <a:bgFillStyleLst>
        <a:solidFill>
          <a:schemeClr val="phClr"/>
        </a:solidFill>
        <a:gradFill rotWithShape="1">
          <a:gsLst>
            <a:gs pos="20000">
              <a:schemeClr val="phClr">
                <a:tint val="80000"/>
                <a:lumMod val="100000"/>
              </a:schemeClr>
            </a:gs>
            <a:gs pos="100000">
              <a:schemeClr val="phClr">
                <a:tint val="100000"/>
                <a:lumMod val="80000"/>
              </a:schemeClr>
            </a:gs>
          </a:gsLst>
          <a:path path="circle">
            <a:fillToRect l="50000" t="20000" r="100000" b="100000"/>
          </a:path>
        </a:gradFill>
        <a:gradFill rotWithShape="1">
          <a:gsLst>
            <a:gs pos="0">
              <a:schemeClr val="phClr">
                <a:tint val="100000"/>
                <a:lumMod val="100000"/>
              </a:schemeClr>
            </a:gs>
            <a:gs pos="100000">
              <a:schemeClr val="phClr">
                <a:shade val="100000"/>
                <a:lumMod val="60000"/>
              </a:schemeClr>
            </a:gs>
          </a:gsLst>
          <a:path path="circle">
            <a:fillToRect l="50000" t="20000" r="100000" b="10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2971</TotalTime>
  <Words>2408</Words>
  <Application>Microsoft Office PowerPoint</Application>
  <PresentationFormat>On-screen Show (4:3)</PresentationFormat>
  <Paragraphs>362</Paragraphs>
  <Slides>53</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53</vt:i4>
      </vt:variant>
    </vt:vector>
  </HeadingPairs>
  <TitlesOfParts>
    <vt:vector size="61" baseType="lpstr">
      <vt:lpstr>Arial</vt:lpstr>
      <vt:lpstr>Arial Black</vt:lpstr>
      <vt:lpstr>BlackChancery</vt:lpstr>
      <vt:lpstr>Calibri</vt:lpstr>
      <vt:lpstr>Candara</vt:lpstr>
      <vt:lpstr>Comic Sans MS</vt:lpstr>
      <vt:lpstr>Wingdings</vt:lpstr>
      <vt:lpstr>Tradeshow</vt:lpstr>
      <vt:lpstr>Chapter 17 </vt:lpstr>
      <vt:lpstr>Introduction</vt:lpstr>
      <vt:lpstr>PowerPoint Presentation</vt:lpstr>
      <vt:lpstr>PowerPoint Presentation</vt:lpstr>
      <vt:lpstr>PowerPoint Presentation</vt:lpstr>
      <vt:lpstr>New Technology: A Key to Power </vt:lpstr>
      <vt:lpstr>PowerPoint Presentation</vt:lpstr>
      <vt:lpstr>PowerPoint Presentation</vt:lpstr>
      <vt:lpstr>Portugal</vt:lpstr>
      <vt:lpstr>PowerPoint Presentation</vt:lpstr>
      <vt:lpstr>PowerPoint Presentation</vt:lpstr>
      <vt:lpstr>SPAIN</vt:lpstr>
      <vt:lpstr>PowerPoint Presentation</vt:lpstr>
      <vt:lpstr>PowerPoint Presentation</vt:lpstr>
      <vt:lpstr>Northern European Expeditions</vt:lpstr>
      <vt:lpstr>PowerPoint Presentation</vt:lpstr>
      <vt:lpstr>PowerPoint Presentation</vt:lpstr>
      <vt:lpstr>PowerPoint Presentation</vt:lpstr>
      <vt:lpstr>PowerPoint Presentation</vt:lpstr>
      <vt:lpstr>PowerPoint Presentation</vt:lpstr>
      <vt:lpstr>The Columbian exchange </vt:lpstr>
      <vt:lpstr>PowerPoint Presentation</vt:lpstr>
      <vt:lpstr>PowerPoint Presentation</vt:lpstr>
      <vt:lpstr>The West's Commercial Outreach </vt:lpstr>
      <vt:lpstr>PowerPoint Presentation</vt:lpstr>
      <vt:lpstr>Imbalances in world trade</vt:lpstr>
      <vt:lpstr>PowerPoint Presentation</vt:lpstr>
      <vt:lpstr>PowerPoint Presentation</vt:lpstr>
      <vt:lpstr>PowerPoint Presentation</vt:lpstr>
      <vt:lpstr>A System of International Inequality </vt:lpstr>
      <vt:lpstr>PowerPoint Presentation</vt:lpstr>
      <vt:lpstr>PowerPoint Presentation</vt:lpstr>
      <vt:lpstr>  </vt:lpstr>
      <vt:lpstr>How much of the world economy?</vt:lpstr>
      <vt:lpstr>PowerPoint Presentation</vt:lpstr>
      <vt:lpstr>PowerPoint Presentation</vt:lpstr>
      <vt:lpstr>The expansionist trend</vt:lpstr>
      <vt:lpstr>PowerPoint Presentation</vt:lpstr>
      <vt:lpstr>The Americas: Loosely Controlled Colonies </vt:lpstr>
      <vt:lpstr>PowerPoint Presentation</vt:lpstr>
      <vt:lpstr>PowerPoint Presentation</vt:lpstr>
      <vt:lpstr>PowerPoint Presentation</vt:lpstr>
      <vt:lpstr>PowerPoint Presentation</vt:lpstr>
      <vt:lpstr>PowerPoint Presentation</vt:lpstr>
      <vt:lpstr>British and French North America: Backwater Colonies </vt:lpstr>
      <vt:lpstr>PowerPoint Presentation</vt:lpstr>
      <vt:lpstr>PowerPoint Presentation</vt:lpstr>
      <vt:lpstr>North America and western civilization</vt:lpstr>
      <vt:lpstr>Africa and Asia: Coastal Trading Stations </vt:lpstr>
      <vt:lpstr>PowerPoint Presentation</vt:lpstr>
      <vt:lpstr>PowerPoint Presentation</vt:lpstr>
      <vt:lpstr>PowerPoint Presentation</vt:lpstr>
      <vt:lpstr>Impact on western Europe</vt:lpstr>
    </vt:vector>
  </TitlesOfParts>
  <Company>Sharyland ISD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16</dc:title>
  <dc:creator>carlaperez</dc:creator>
  <cp:lastModifiedBy>Jordan Meiners</cp:lastModifiedBy>
  <cp:revision>89</cp:revision>
  <cp:lastPrinted>2015-02-25T15:22:24Z</cp:lastPrinted>
  <dcterms:created xsi:type="dcterms:W3CDTF">2012-03-06T18:44:42Z</dcterms:created>
  <dcterms:modified xsi:type="dcterms:W3CDTF">2015-02-27T17:58:23Z</dcterms:modified>
</cp:coreProperties>
</file>