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54" r:id="rId2"/>
    <p:sldId id="307" r:id="rId3"/>
    <p:sldId id="320" r:id="rId4"/>
    <p:sldId id="345" r:id="rId5"/>
    <p:sldId id="259" r:id="rId6"/>
    <p:sldId id="260" r:id="rId7"/>
    <p:sldId id="346" r:id="rId8"/>
    <p:sldId id="347" r:id="rId9"/>
    <p:sldId id="348" r:id="rId10"/>
    <p:sldId id="355" r:id="rId11"/>
    <p:sldId id="308" r:id="rId12"/>
    <p:sldId id="356" r:id="rId13"/>
    <p:sldId id="309" r:id="rId14"/>
    <p:sldId id="291" r:id="rId15"/>
    <p:sldId id="310" r:id="rId16"/>
    <p:sldId id="271" r:id="rId17"/>
    <p:sldId id="323" r:id="rId18"/>
    <p:sldId id="357" r:id="rId19"/>
    <p:sldId id="290" r:id="rId20"/>
    <p:sldId id="349" r:id="rId21"/>
    <p:sldId id="350" r:id="rId22"/>
    <p:sldId id="358" r:id="rId23"/>
    <p:sldId id="311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13" r:id="rId32"/>
    <p:sldId id="351" r:id="rId33"/>
    <p:sldId id="314" r:id="rId34"/>
    <p:sldId id="317" r:id="rId35"/>
    <p:sldId id="315" r:id="rId36"/>
    <p:sldId id="359" r:id="rId37"/>
    <p:sldId id="316" r:id="rId38"/>
    <p:sldId id="360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19" r:id="rId47"/>
    <p:sldId id="342" r:id="rId48"/>
    <p:sldId id="343" r:id="rId49"/>
    <p:sldId id="344" r:id="rId50"/>
    <p:sldId id="353" r:id="rId51"/>
    <p:sldId id="296" r:id="rId52"/>
    <p:sldId id="299" r:id="rId53"/>
  </p:sldIdLst>
  <p:sldSz cx="9144000" cy="6858000" type="screen4x3"/>
  <p:notesSz cx="6858000" cy="9144000"/>
  <p:embeddedFontLst>
    <p:embeddedFont>
      <p:font typeface="Lucida Calligraphy" panose="03010101010101010101" pitchFamily="66" charset="0"/>
      <p:regular r:id="rId54"/>
    </p:embeddedFont>
    <p:embeddedFont>
      <p:font typeface="Comic Sans MS" panose="030F0702030302020204" pitchFamily="66" charset="0"/>
      <p:regular r:id="rId55"/>
      <p:bold r:id="rId5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CF9E4"/>
    <a:srgbClr val="FAF4CE"/>
    <a:srgbClr val="8A0000"/>
    <a:srgbClr val="A80000"/>
    <a:srgbClr val="FFEFEF"/>
    <a:srgbClr val="FFD9D9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1" autoAdjust="0"/>
    <p:restoredTop sz="94660"/>
  </p:normalViewPr>
  <p:slideViewPr>
    <p:cSldViewPr>
      <p:cViewPr varScale="1">
        <p:scale>
          <a:sx n="102" d="100"/>
          <a:sy n="102" d="100"/>
        </p:scale>
        <p:origin x="126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audillobeggar"/>
          <p:cNvPicPr>
            <a:picLocks noChangeAspect="1" noChangeArrowheads="1"/>
          </p:cNvPicPr>
          <p:nvPr userDrawn="1"/>
        </p:nvPicPr>
        <p:blipFill>
          <a:blip r:embed="rId13" cstate="print">
            <a:lum bright="18000" contrast="12000"/>
          </a:blip>
          <a:srcRect l="1888" t="2222" r="43396" b="2222"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Line 8"/>
          <p:cNvSpPr>
            <a:spLocks noChangeShapeType="1"/>
          </p:cNvSpPr>
          <p:nvPr userDrawn="1"/>
        </p:nvSpPr>
        <p:spPr bwMode="auto">
          <a:xfrm>
            <a:off x="1600200" y="0"/>
            <a:ext cx="0" cy="6858000"/>
          </a:xfrm>
          <a:prstGeom prst="line">
            <a:avLst/>
          </a:prstGeom>
          <a:noFill/>
          <a:ln w="28575">
            <a:solidFill>
              <a:srgbClr val="8A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2357"/>
            <a:ext cx="6324600" cy="1143000"/>
          </a:xfrm>
        </p:spPr>
        <p:txBody>
          <a:bodyPr/>
          <a:lstStyle/>
          <a:p>
            <a:r>
              <a:rPr lang="en-US" sz="2800" dirty="0" smtClean="0"/>
              <a:t>The Consolidation of Latin America 1830-1920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990600"/>
            <a:ext cx="4419600" cy="56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65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28600"/>
            <a:ext cx="5288005" cy="4800600"/>
          </a:xfrm>
        </p:spPr>
        <p:txBody>
          <a:bodyPr/>
          <a:lstStyle/>
          <a:p>
            <a:r>
              <a:rPr lang="en-US" sz="1500" dirty="0" smtClean="0"/>
              <a:t>1804 – </a:t>
            </a:r>
            <a:r>
              <a:rPr lang="en-US" sz="1500" dirty="0" err="1" smtClean="0"/>
              <a:t>Touissant</a:t>
            </a:r>
            <a:r>
              <a:rPr lang="en-US" sz="1500" dirty="0" smtClean="0"/>
              <a:t> </a:t>
            </a:r>
            <a:r>
              <a:rPr lang="en-US" sz="1500" dirty="0" err="1" smtClean="0"/>
              <a:t>L’Overture</a:t>
            </a:r>
            <a:r>
              <a:rPr lang="en-US" sz="1500" dirty="0" smtClean="0"/>
              <a:t> led a revolution in Haiti</a:t>
            </a:r>
          </a:p>
          <a:p>
            <a:pPr lvl="1"/>
            <a:r>
              <a:rPr lang="en-US" sz="1500" dirty="0" smtClean="0"/>
              <a:t>Overthrew French rule</a:t>
            </a:r>
          </a:p>
          <a:p>
            <a:pPr lvl="1"/>
            <a:r>
              <a:rPr lang="en-US" sz="1500" dirty="0" smtClean="0"/>
              <a:t>Was the first all black independent nation</a:t>
            </a:r>
          </a:p>
          <a:p>
            <a:pPr lvl="1"/>
            <a:r>
              <a:rPr lang="en-US" sz="1500" dirty="0" smtClean="0"/>
              <a:t>For Latin American elites, Haiti was an example to be avoided</a:t>
            </a:r>
          </a:p>
          <a:p>
            <a:pPr lvl="2"/>
            <a:r>
              <a:rPr lang="en-US" sz="1500" dirty="0" smtClean="0"/>
              <a:t>The threat of general social disorder and of slaves becoming their own masters so frightened them that they became even more unwilling to risk political change</a:t>
            </a:r>
          </a:p>
          <a:p>
            <a:pPr lvl="2"/>
            <a:r>
              <a:rPr lang="en-US" sz="1500" dirty="0" smtClean="0"/>
              <a:t>Cuba and Puerto Rico were among the last of Spain’s colonies to gain independence</a:t>
            </a:r>
          </a:p>
          <a:p>
            <a:pPr lvl="1"/>
            <a:r>
              <a:rPr lang="en-US" sz="1500" dirty="0" smtClean="0"/>
              <a:t>For slaves and free people of color, Haiti became a symbol of freedom and hope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810000"/>
            <a:ext cx="3755461" cy="2981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981"/>
            <a:ext cx="3170195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81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685800" y="1524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Mexico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7247" y="1164505"/>
            <a:ext cx="3453353" cy="5686425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2400" dirty="0" smtClean="0"/>
              <a:t>1810 - Rebellion </a:t>
            </a:r>
            <a:r>
              <a:rPr lang="en-US" sz="2400" dirty="0" smtClean="0"/>
              <a:t>in Mexico began </a:t>
            </a:r>
            <a:r>
              <a:rPr lang="en-US" sz="2400" dirty="0" smtClean="0"/>
              <a:t>by </a:t>
            </a:r>
            <a:r>
              <a:rPr lang="en-US" sz="2400" dirty="0" smtClean="0"/>
              <a:t>Father Miguel de Hidalgo, who called on the support of mestizos and </a:t>
            </a:r>
            <a:r>
              <a:rPr lang="en-US" sz="2400" dirty="0" smtClean="0"/>
              <a:t>Indians</a:t>
            </a:r>
            <a:endParaRPr lang="en-US" sz="2400" dirty="0" smtClean="0"/>
          </a:p>
          <a:p>
            <a:pPr lvl="2" eaLnBrk="1" hangingPunct="1">
              <a:defRPr/>
            </a:pPr>
            <a:r>
              <a:rPr lang="en-US" sz="2000" dirty="0" smtClean="0"/>
              <a:t>Won early battles, but eventually lost support of Creoles (feared social rebellion)</a:t>
            </a:r>
          </a:p>
          <a:p>
            <a:pPr lvl="2" eaLnBrk="1" hangingPunct="1">
              <a:defRPr/>
            </a:pPr>
            <a:r>
              <a:rPr lang="en-US" sz="2000" dirty="0" smtClean="0"/>
              <a:t>Captured and executed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sz="2400" dirty="0" smtClean="0"/>
          </a:p>
          <a:p>
            <a:pPr marL="457200" lvl="1" indent="0" eaLnBrk="1" hangingPunct="1">
              <a:buFontTx/>
              <a:buNone/>
              <a:defRPr/>
            </a:pPr>
            <a:endParaRPr lang="en-US" sz="2400" dirty="0" smtClean="0"/>
          </a:p>
          <a:p>
            <a:pPr marL="457200" lvl="1" indent="0" eaLnBrk="1" hangingPunct="1">
              <a:buFontTx/>
              <a:buNone/>
              <a:defRPr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905000"/>
            <a:ext cx="3505200" cy="3969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0425"/>
            <a:ext cx="78486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1820 – events in Spain weakened the king and the central government</a:t>
            </a:r>
          </a:p>
          <a:p>
            <a:pPr lvl="2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Creoles in Mexico were willing to move toward independence </a:t>
            </a:r>
          </a:p>
          <a:p>
            <a:pPr lvl="1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1821 </a:t>
            </a:r>
            <a:r>
              <a:rPr lang="en-US" sz="1600" dirty="0">
                <a:solidFill>
                  <a:srgbClr val="000000"/>
                </a:solidFill>
              </a:rPr>
              <a:t>- Augustin de Iturbide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2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Creole </a:t>
            </a:r>
            <a:r>
              <a:rPr lang="en-US" sz="1600" dirty="0">
                <a:solidFill>
                  <a:srgbClr val="000000"/>
                </a:solidFill>
              </a:rPr>
              <a:t>military </a:t>
            </a:r>
            <a:r>
              <a:rPr lang="en-US" sz="1600" dirty="0" smtClean="0">
                <a:solidFill>
                  <a:srgbClr val="000000"/>
                </a:solidFill>
              </a:rPr>
              <a:t>officer </a:t>
            </a:r>
          </a:p>
          <a:p>
            <a:pPr lvl="2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seized </a:t>
            </a:r>
            <a:r>
              <a:rPr lang="en-US" sz="1600" dirty="0">
                <a:solidFill>
                  <a:srgbClr val="000000"/>
                </a:solidFill>
              </a:rPr>
              <a:t>Mexico City and proclaimed himself emperor </a:t>
            </a:r>
          </a:p>
          <a:p>
            <a:pPr lvl="1" eaLnBrk="1" hangingPunct="1">
              <a:defRPr/>
            </a:pPr>
            <a:r>
              <a:rPr lang="en-US" sz="1600" dirty="0">
                <a:solidFill>
                  <a:srgbClr val="000000"/>
                </a:solidFill>
              </a:rPr>
              <a:t>Mexico quickly abandons monarchy, becomes a Republic, but remained unstable</a:t>
            </a:r>
          </a:p>
          <a:p>
            <a:pPr lvl="2" eaLnBrk="1" hangingPunct="1">
              <a:defRPr/>
            </a:pPr>
            <a:r>
              <a:rPr lang="en-US" sz="1600" dirty="0">
                <a:solidFill>
                  <a:srgbClr val="000000"/>
                </a:solidFill>
              </a:rPr>
              <a:t>Military coups, financial failures, foreign intervention, and political turmoil</a:t>
            </a:r>
          </a:p>
          <a:p>
            <a:pPr lvl="1" eaLnBrk="1" hangingPunct="1">
              <a:defRPr/>
            </a:pPr>
            <a:r>
              <a:rPr lang="en-US" sz="1600" dirty="0">
                <a:solidFill>
                  <a:srgbClr val="000000"/>
                </a:solidFill>
              </a:rPr>
              <a:t>Central America was briefly attached to the Mexican Empire, which collapsed in 1824</a:t>
            </a:r>
          </a:p>
          <a:p>
            <a:pPr lvl="2" eaLnBrk="1" hangingPunct="1">
              <a:defRPr/>
            </a:pPr>
            <a:r>
              <a:rPr lang="en-US" sz="1600" dirty="0">
                <a:solidFill>
                  <a:srgbClr val="000000"/>
                </a:solidFill>
              </a:rPr>
              <a:t>After attempting union until 1838, split apart into </a:t>
            </a:r>
            <a:r>
              <a:rPr lang="en-US" sz="1600" dirty="0" smtClean="0">
                <a:solidFill>
                  <a:srgbClr val="000000"/>
                </a:solidFill>
              </a:rPr>
              <a:t>independent states</a:t>
            </a:r>
          </a:p>
          <a:p>
            <a:pPr lvl="3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Geographical barriers and cultural differences</a:t>
            </a:r>
            <a:endParaRPr lang="en-US" sz="1600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733800"/>
            <a:ext cx="3924779" cy="2770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554156"/>
            <a:ext cx="2949778" cy="29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1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South America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676400" y="1143000"/>
            <a:ext cx="35052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 eaLnBrk="1" hangingPunct="1">
              <a:buNone/>
            </a:pPr>
            <a:endParaRPr lang="en-US" sz="1800" dirty="0" smtClean="0"/>
          </a:p>
          <a:p>
            <a:pPr marL="342900" lvl="1" indent="-342900" eaLnBrk="1" hangingPunct="1">
              <a:buFontTx/>
              <a:buChar char="•"/>
            </a:pPr>
            <a:r>
              <a:rPr lang="en-US" sz="1800" dirty="0" smtClean="0"/>
              <a:t>Simon Bolivar emerged as the leader of the revolutionary </a:t>
            </a:r>
            <a:r>
              <a:rPr lang="en-US" sz="1800" dirty="0" smtClean="0"/>
              <a:t>forces in northern South America</a:t>
            </a:r>
            <a:endParaRPr lang="en-US" sz="1800" dirty="0" smtClean="0"/>
          </a:p>
          <a:p>
            <a:pPr marL="742950" lvl="2" indent="-342900" eaLnBrk="1" hangingPunct="1"/>
            <a:r>
              <a:rPr lang="en-US" sz="1800" dirty="0" smtClean="0"/>
              <a:t>Wealthy Creole officer</a:t>
            </a:r>
          </a:p>
          <a:p>
            <a:pPr marL="742950" lvl="2" indent="-342900" eaLnBrk="1" hangingPunct="1"/>
            <a:r>
              <a:rPr lang="en-US" sz="1800" dirty="0" smtClean="0"/>
              <a:t>Military skill</a:t>
            </a:r>
          </a:p>
          <a:p>
            <a:pPr marL="742950" lvl="2" indent="-342900" eaLnBrk="1" hangingPunct="1"/>
            <a:r>
              <a:rPr lang="en-US" sz="1800" dirty="0" smtClean="0"/>
              <a:t>Passion for independence</a:t>
            </a:r>
          </a:p>
          <a:p>
            <a:pPr marL="742950" lvl="2" indent="-342900" eaLnBrk="1" hangingPunct="1"/>
            <a:r>
              <a:rPr lang="en-US" sz="1800" dirty="0" smtClean="0"/>
              <a:t>1817-1822- Defeated Spanish forces in Venezuela, Colombia, and Ecuador to form the new nation of Gran </a:t>
            </a:r>
            <a:r>
              <a:rPr lang="en-US" sz="1800" dirty="0" smtClean="0"/>
              <a:t>Colombia</a:t>
            </a:r>
            <a:endParaRPr lang="en-US" sz="1800" dirty="0" smtClean="0"/>
          </a:p>
          <a:p>
            <a:pPr marL="1200150" lvl="3" indent="-342900" eaLnBrk="1" hangingPunct="1"/>
            <a:r>
              <a:rPr lang="en-US" sz="1800" dirty="0" smtClean="0"/>
              <a:t>Broke up due to political and regional differences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6388" name="Picture 2" descr="http://t0.gstatic.com/images?q=tbn:ANd9GcTBZHDWB1p9BGEYAyRI6k35xhz19Tf6O2ZQ1Z6J_bAhAuSB6MpS:navsource.org/archives/08/658/0864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214745"/>
            <a:ext cx="1239982" cy="240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935431"/>
            <a:ext cx="3786449" cy="3798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676400" y="365125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Simón Bolivar Meets José de San Martin</a:t>
            </a:r>
            <a:endParaRPr 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Calligraphy" pitchFamily="66" charset="0"/>
            </a:endParaRPr>
          </a:p>
        </p:txBody>
      </p:sp>
      <p:pic>
        <p:nvPicPr>
          <p:cNvPr id="18435" name="Picture 5" descr="Bolivar meets San mart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752600"/>
            <a:ext cx="6425241" cy="4845050"/>
          </a:xfrm>
          <a:prstGeom prst="rect">
            <a:avLst/>
          </a:prstGeom>
          <a:noFill/>
          <a:ln w="9525">
            <a:solidFill>
              <a:srgbClr val="A8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 bwMode="auto">
          <a:xfrm>
            <a:off x="6172200" y="1219200"/>
            <a:ext cx="27432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 eaLnBrk="1" hangingPunct="1">
              <a:buFontTx/>
              <a:buChar char="•"/>
            </a:pPr>
            <a:r>
              <a:rPr lang="en-US" sz="2000" dirty="0" smtClean="0"/>
              <a:t>In southern South America, the revolutionary leader was Jose de San </a:t>
            </a:r>
            <a:r>
              <a:rPr lang="en-US" sz="2000" dirty="0" smtClean="0"/>
              <a:t>Martin</a:t>
            </a:r>
            <a:endParaRPr lang="en-US" sz="2000" dirty="0" smtClean="0"/>
          </a:p>
          <a:p>
            <a:pPr marL="742950" lvl="2" indent="-342900" eaLnBrk="1" hangingPunct="1"/>
            <a:r>
              <a:rPr lang="en-US" sz="2000" dirty="0" smtClean="0"/>
              <a:t>By 1824 - San Martin had </a:t>
            </a:r>
            <a:r>
              <a:rPr lang="en-US" sz="2000" dirty="0" smtClean="0"/>
              <a:t>defeated the Spanish forces in </a:t>
            </a:r>
            <a:r>
              <a:rPr lang="en-US" sz="2000" dirty="0" smtClean="0"/>
              <a:t>Argentina, Chile, and Peru</a:t>
            </a:r>
            <a:r>
              <a:rPr lang="en-US" sz="2000" dirty="0" smtClean="0"/>
              <a:t> </a:t>
            </a:r>
          </a:p>
          <a:p>
            <a:pPr marL="342900" lvl="1" indent="-342900" eaLnBrk="1" hangingPunct="1">
              <a:buFontTx/>
              <a:buChar char="•"/>
            </a:pPr>
            <a:r>
              <a:rPr lang="en-US" sz="2000" u="sng" dirty="0" smtClean="0"/>
              <a:t>All of Spanish South America had won independence by 1825</a:t>
            </a:r>
          </a:p>
          <a:p>
            <a:pPr eaLnBrk="1" hangingPunct="1"/>
            <a:endParaRPr lang="en-US" sz="2000" dirty="0" smtClean="0"/>
          </a:p>
        </p:txBody>
      </p:sp>
      <p:pic>
        <p:nvPicPr>
          <p:cNvPr id="2050" name="Picture 2" descr="http://ritter.tea.state.tx.us/student.assessment/resources/online/2009/taks_g11_ss/images/16graphica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60" y="990600"/>
            <a:ext cx="4437040" cy="55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752600" y="104775"/>
            <a:ext cx="7239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Bolivar &amp; San Martin Fight for Independence!</a:t>
            </a:r>
          </a:p>
        </p:txBody>
      </p:sp>
      <p:pic>
        <p:nvPicPr>
          <p:cNvPr id="21507" name="Picture 3" descr="map routes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905000" y="1409700"/>
            <a:ext cx="6781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229600" cy="1143000"/>
          </a:xfrm>
        </p:spPr>
        <p:txBody>
          <a:bodyPr/>
          <a:lstStyle/>
          <a:p>
            <a:r>
              <a:rPr lang="en-US" dirty="0" smtClean="0"/>
              <a:t>Brazilian Independence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163" y="914400"/>
            <a:ext cx="7315200" cy="5410200"/>
          </a:xfrm>
        </p:spPr>
        <p:txBody>
          <a:bodyPr/>
          <a:lstStyle/>
          <a:p>
            <a:r>
              <a:rPr lang="en-US" sz="2400" dirty="0" smtClean="0"/>
              <a:t>End of 18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– Brazil had grown in population and economic importance</a:t>
            </a:r>
          </a:p>
          <a:p>
            <a:pPr lvl="1"/>
            <a:r>
              <a:rPr lang="en-US" sz="2000" dirty="0" smtClean="0"/>
              <a:t>Growth of European demand for colonial products</a:t>
            </a:r>
          </a:p>
          <a:p>
            <a:pPr lvl="2"/>
            <a:r>
              <a:rPr lang="en-US" sz="1600" dirty="0" smtClean="0"/>
              <a:t>Sugar, cotton, </a:t>
            </a:r>
            <a:r>
              <a:rPr lang="en-US" sz="1600" dirty="0" smtClean="0"/>
              <a:t>cacao contributed to the growth of slave population</a:t>
            </a:r>
            <a:endParaRPr lang="en-US" sz="1600" dirty="0" smtClean="0"/>
          </a:p>
          <a:p>
            <a:r>
              <a:rPr lang="en-US" sz="2400" dirty="0" smtClean="0"/>
              <a:t>Late 1700s - “Men established in goods and property were unwilling to risk political change”</a:t>
            </a:r>
          </a:p>
          <a:p>
            <a:r>
              <a:rPr lang="en-US" sz="2400" dirty="0" smtClean="0"/>
              <a:t>1807 - Napoleonic </a:t>
            </a:r>
            <a:r>
              <a:rPr lang="en-US" sz="2400" dirty="0" smtClean="0"/>
              <a:t>invasions – </a:t>
            </a:r>
            <a:endParaRPr lang="en-US" sz="2400" dirty="0" smtClean="0"/>
          </a:p>
          <a:p>
            <a:pPr lvl="1"/>
            <a:r>
              <a:rPr lang="en-US" sz="2000" dirty="0" smtClean="0"/>
              <a:t>Portuguese </a:t>
            </a:r>
            <a:r>
              <a:rPr lang="en-US" sz="2000" dirty="0" smtClean="0"/>
              <a:t>royal family and court fled to Brazil</a:t>
            </a:r>
          </a:p>
          <a:p>
            <a:pPr lvl="1"/>
            <a:r>
              <a:rPr lang="en-US" sz="2000" dirty="0" smtClean="0"/>
              <a:t>Brazil </a:t>
            </a:r>
            <a:r>
              <a:rPr lang="en-US" sz="2000" dirty="0" smtClean="0"/>
              <a:t>= Portugal</a:t>
            </a:r>
          </a:p>
          <a:p>
            <a:r>
              <a:rPr lang="en-US" sz="2400" dirty="0" smtClean="0"/>
              <a:t>1822 – Dom Pedro I claimed independence from Portugal and becomes constitutional Emperor of Brazil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685800"/>
            <a:ext cx="4724400" cy="4525963"/>
          </a:xfrm>
        </p:spPr>
        <p:txBody>
          <a:bodyPr/>
          <a:lstStyle/>
          <a:p>
            <a:r>
              <a:rPr lang="en-US" sz="1500" dirty="0" smtClean="0"/>
              <a:t>1807 - 1820  </a:t>
            </a:r>
          </a:p>
          <a:p>
            <a:pPr lvl="1"/>
            <a:r>
              <a:rPr lang="en-US" sz="1500" dirty="0"/>
              <a:t>T</a:t>
            </a:r>
            <a:r>
              <a:rPr lang="en-US" sz="1500" dirty="0" smtClean="0"/>
              <a:t>he Portuguese King, Dom Joao VI, lived in Brazil and rule his empire from their</a:t>
            </a:r>
          </a:p>
          <a:p>
            <a:pPr lvl="1"/>
            <a:r>
              <a:rPr lang="en-US" sz="1500" dirty="0" smtClean="0"/>
              <a:t>Rio de Janeiro turned into a capital city</a:t>
            </a:r>
          </a:p>
          <a:p>
            <a:pPr lvl="2"/>
            <a:r>
              <a:rPr lang="en-US" sz="1500" dirty="0" smtClean="0"/>
              <a:t>Public library and botanical gardens</a:t>
            </a:r>
          </a:p>
          <a:p>
            <a:pPr lvl="1"/>
            <a:r>
              <a:rPr lang="en-US" sz="1500" dirty="0" smtClean="0"/>
              <a:t>Printing presses used in colony for first time</a:t>
            </a:r>
          </a:p>
          <a:p>
            <a:pPr lvl="1"/>
            <a:r>
              <a:rPr lang="en-US" sz="1500" dirty="0" smtClean="0"/>
              <a:t>Schools created</a:t>
            </a:r>
          </a:p>
          <a:p>
            <a:pPr lvl="1"/>
            <a:r>
              <a:rPr lang="en-US" sz="1500" dirty="0" smtClean="0"/>
              <a:t>Commerce boomed in newly opened ports</a:t>
            </a:r>
          </a:p>
          <a:p>
            <a:pPr lvl="2"/>
            <a:r>
              <a:rPr lang="en-US" sz="1500" dirty="0" smtClean="0"/>
              <a:t>Especially with England</a:t>
            </a:r>
          </a:p>
          <a:p>
            <a:pPr lvl="1"/>
            <a:r>
              <a:rPr lang="en-US" sz="1500" dirty="0" smtClean="0"/>
              <a:t>Arrival of many Portuguese bureaucrats and nobles with the court created jealousy and resentment</a:t>
            </a:r>
          </a:p>
          <a:p>
            <a:r>
              <a:rPr lang="en-US" sz="1500" dirty="0" smtClean="0"/>
              <a:t>1820 – defeat of Napoleon in Europe and a liberal revolution in Portugal</a:t>
            </a:r>
          </a:p>
          <a:p>
            <a:pPr lvl="1"/>
            <a:r>
              <a:rPr lang="en-US" sz="1500" dirty="0" smtClean="0"/>
              <a:t>King Dom Joao VI sent back to Portugal and left his young son Pedro as his replacement</a:t>
            </a:r>
          </a:p>
          <a:p>
            <a:pPr lvl="1"/>
            <a:r>
              <a:rPr lang="en-US" sz="1500" dirty="0" smtClean="0"/>
              <a:t>September 1822 – Dom Pedro I declared Brazilian independence</a:t>
            </a:r>
          </a:p>
          <a:p>
            <a:pPr lvl="2"/>
            <a:r>
              <a:rPr lang="en-US" sz="1500" dirty="0" smtClean="0"/>
              <a:t>Became constitution emperor of Brazil</a:t>
            </a:r>
          </a:p>
          <a:p>
            <a:r>
              <a:rPr lang="en-US" sz="1500" dirty="0" smtClean="0"/>
              <a:t>Brazilian independence did not change the existing social organization based on slavery or the political structure</a:t>
            </a:r>
            <a:endParaRPr lang="en-US" sz="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3048000"/>
            <a:ext cx="2325832" cy="32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30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752600" y="365125"/>
            <a:ext cx="7239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Independence Brought More Poverty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905000" y="1687354"/>
            <a:ext cx="41910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65138" indent="-465138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M"/>
            </a:pPr>
            <a:r>
              <a:rPr lang="en-US" sz="3000" b="1" dirty="0">
                <a:solidFill>
                  <a:schemeClr val="tx2"/>
                </a:solidFill>
                <a:latin typeface="Comic Sans MS" pitchFamily="66" charset="0"/>
              </a:rPr>
              <a:t>The wars disrupted trade</a:t>
            </a:r>
            <a:r>
              <a:rPr lang="en-US" sz="3000" b="1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</a:p>
          <a:p>
            <a:pPr marL="922338" lvl="1" indent="-465138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M"/>
            </a:pPr>
            <a:r>
              <a:rPr lang="en-US" sz="3000" b="1" dirty="0" smtClean="0">
                <a:solidFill>
                  <a:schemeClr val="tx2"/>
                </a:solidFill>
                <a:latin typeface="Comic Sans MS" pitchFamily="66" charset="0"/>
              </a:rPr>
              <a:t>Venezuela, Mexico, Columbia</a:t>
            </a:r>
            <a:r>
              <a:rPr lang="en-US" sz="3000" b="1" dirty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en-US" sz="3000" b="1" dirty="0">
                <a:solidFill>
                  <a:schemeClr val="tx2"/>
                </a:solidFill>
                <a:latin typeface="Comic Sans MS" pitchFamily="66" charset="0"/>
              </a:rPr>
            </a:br>
            <a:endParaRPr lang="en-US" sz="3000" b="1" dirty="0">
              <a:solidFill>
                <a:schemeClr val="tx2"/>
              </a:solidFill>
              <a:latin typeface="Comic Sans MS" pitchFamily="66" charset="0"/>
            </a:endParaRPr>
          </a:p>
          <a:p>
            <a:pPr marL="465138" indent="-465138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M"/>
            </a:pPr>
            <a:r>
              <a:rPr lang="en-US" sz="3000" b="1" dirty="0">
                <a:solidFill>
                  <a:schemeClr val="tx2"/>
                </a:solidFill>
                <a:latin typeface="Comic Sans MS" pitchFamily="66" charset="0"/>
              </a:rPr>
              <a:t>The wars devastated the cities and the countryside.</a:t>
            </a:r>
          </a:p>
        </p:txBody>
      </p:sp>
      <p:pic>
        <p:nvPicPr>
          <p:cNvPr id="28676" name="Picture 4" descr="revolution in L Amer-1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t="7333" r="11600" b="9467"/>
          <a:stretch>
            <a:fillRect/>
          </a:stretch>
        </p:blipFill>
        <p:spPr bwMode="auto">
          <a:xfrm>
            <a:off x="5791200" y="1981200"/>
            <a:ext cx="3022600" cy="4267200"/>
          </a:xfrm>
          <a:prstGeom prst="rect">
            <a:avLst/>
          </a:prstGeom>
          <a:noFill/>
          <a:ln w="9525">
            <a:solidFill>
              <a:srgbClr val="A8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749458"/>
            <a:ext cx="34290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19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century - European </a:t>
            </a:r>
            <a:r>
              <a:rPr lang="en-US" sz="1800" dirty="0" smtClean="0"/>
              <a:t>imperialism </a:t>
            </a:r>
            <a:r>
              <a:rPr lang="en-US" sz="1800" dirty="0" smtClean="0"/>
              <a:t>swallowed </a:t>
            </a:r>
            <a:r>
              <a:rPr lang="en-US" sz="1800" dirty="0" smtClean="0"/>
              <a:t>up much of Southeast Asia, India, Africa, and the </a:t>
            </a:r>
            <a:r>
              <a:rPr lang="en-US" sz="1800" dirty="0" smtClean="0"/>
              <a:t>Pacific</a:t>
            </a:r>
            <a:endParaRPr lang="en-US" sz="1800" dirty="0" smtClean="0"/>
          </a:p>
          <a:p>
            <a:pPr eaLnBrk="1" hangingPunct="1">
              <a:defRPr/>
            </a:pPr>
            <a:r>
              <a:rPr lang="en-US" sz="1800" dirty="0" smtClean="0"/>
              <a:t>Three areas escaped the imperialist : East Asia, Russia, and the Middle </a:t>
            </a:r>
            <a:r>
              <a:rPr lang="en-US" sz="1800" dirty="0" smtClean="0"/>
              <a:t>East</a:t>
            </a:r>
            <a:endParaRPr lang="en-US" sz="1800" dirty="0" smtClean="0"/>
          </a:p>
          <a:p>
            <a:pPr eaLnBrk="1" hangingPunct="1">
              <a:defRPr/>
            </a:pPr>
            <a:r>
              <a:rPr lang="en-US" sz="1800" dirty="0" smtClean="0"/>
              <a:t>More surprisingly, Latin America, one of the earliest European colonial ventures, successfully cast off European political control and gained </a:t>
            </a:r>
            <a:r>
              <a:rPr lang="en-US" sz="1800" dirty="0" smtClean="0"/>
              <a:t>independence</a:t>
            </a:r>
            <a:endParaRPr lang="en-US" sz="1800" dirty="0" smtClean="0"/>
          </a:p>
          <a:p>
            <a:pPr lvl="1" eaLnBrk="1" hangingPunct="1">
              <a:defRPr/>
            </a:pPr>
            <a:r>
              <a:rPr lang="en-US" sz="1800" dirty="0" smtClean="0"/>
              <a:t>Early 19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century</a:t>
            </a:r>
          </a:p>
          <a:p>
            <a:pPr marL="0" indent="0" eaLnBrk="1" hangingPunct="1">
              <a:buFontTx/>
              <a:buNone/>
              <a:defRPr/>
            </a:pPr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380716"/>
            <a:ext cx="3810000" cy="48166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8229600" cy="1143000"/>
          </a:xfrm>
        </p:spPr>
        <p:txBody>
          <a:bodyPr/>
          <a:lstStyle/>
          <a:p>
            <a:r>
              <a:rPr lang="en-US" sz="2800" dirty="0" smtClean="0"/>
              <a:t>New Nations, Confront Old and New Problems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685800"/>
            <a:ext cx="6858000" cy="4525963"/>
          </a:xfrm>
        </p:spPr>
        <p:txBody>
          <a:bodyPr/>
          <a:lstStyle/>
          <a:p>
            <a:r>
              <a:rPr lang="en-US" sz="1600" dirty="0" smtClean="0"/>
              <a:t>1830 – former Spanish and Portuguese colonies had become independent nations</a:t>
            </a:r>
          </a:p>
          <a:p>
            <a:pPr lvl="1"/>
            <a:r>
              <a:rPr lang="en-US" sz="1600" dirty="0" smtClean="0"/>
              <a:t>Many of the leaders of independence had shared ideals</a:t>
            </a:r>
          </a:p>
          <a:p>
            <a:pPr lvl="2"/>
            <a:r>
              <a:rPr lang="en-US" sz="1600" dirty="0" smtClean="0"/>
              <a:t>Representative government</a:t>
            </a:r>
          </a:p>
          <a:p>
            <a:pPr lvl="2"/>
            <a:r>
              <a:rPr lang="en-US" sz="1600" dirty="0" smtClean="0"/>
              <a:t>Careers open to talent</a:t>
            </a:r>
          </a:p>
          <a:p>
            <a:pPr lvl="2"/>
            <a:r>
              <a:rPr lang="en-US" sz="1600" dirty="0" smtClean="0"/>
              <a:t>Freedom of commerce and trade</a:t>
            </a:r>
          </a:p>
          <a:p>
            <a:pPr lvl="2"/>
            <a:r>
              <a:rPr lang="en-US" sz="1600" dirty="0" smtClean="0"/>
              <a:t>Right to private property</a:t>
            </a:r>
          </a:p>
          <a:p>
            <a:pPr lvl="2"/>
            <a:r>
              <a:rPr lang="en-US" sz="1600" dirty="0" smtClean="0"/>
              <a:t>Belief in the individual as the basis of society</a:t>
            </a:r>
          </a:p>
          <a:p>
            <a:r>
              <a:rPr lang="en-US" sz="1600" dirty="0" smtClean="0"/>
              <a:t>Debate </a:t>
            </a:r>
            <a:r>
              <a:rPr lang="en-US" sz="1600" dirty="0"/>
              <a:t>over freedom of religion – most </a:t>
            </a:r>
            <a:r>
              <a:rPr lang="en-US" sz="1600" dirty="0" smtClean="0"/>
              <a:t>leaders wanted Roman </a:t>
            </a:r>
            <a:r>
              <a:rPr lang="en-US" sz="1600" dirty="0"/>
              <a:t>Catholicism to be official religion of new states, while others tried to end the exclusion of other </a:t>
            </a:r>
            <a:r>
              <a:rPr lang="en-US" sz="1600" dirty="0" smtClean="0"/>
              <a:t>faiths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The ideals of the early leaders of independence often were egalitarian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1854 – slavery had been abolished everywhere except Spain’s remaining colonies, Cuba and Puerto Rico, as well as Brazil</a:t>
            </a:r>
          </a:p>
          <a:p>
            <a:pPr lvl="2"/>
            <a:r>
              <a:rPr lang="en-US" sz="1600" dirty="0">
                <a:solidFill>
                  <a:srgbClr val="000000"/>
                </a:solidFill>
              </a:rPr>
              <a:t>Areas where economy was heavily reliant on slavery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Egalitarian sentiments often were tempered by fears that the mass of population was unprepared for self-rule and democracy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Early constitutions – imposed property or literacy restrictions on voters (men)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Women were still subjugated and usually not allowed to hold public office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47542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8229600" cy="1143000"/>
          </a:xfrm>
        </p:spPr>
        <p:txBody>
          <a:bodyPr/>
          <a:lstStyle/>
          <a:p>
            <a:r>
              <a:rPr lang="en-US" dirty="0" smtClean="0"/>
              <a:t>Political Fragmentation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066800"/>
            <a:ext cx="2819400" cy="4525963"/>
          </a:xfrm>
        </p:spPr>
        <p:txBody>
          <a:bodyPr/>
          <a:lstStyle/>
          <a:p>
            <a:r>
              <a:rPr lang="en-US" sz="1600" dirty="0" smtClean="0"/>
              <a:t>Some of the early leaders for independence had dreamed of creating a unified nation in some form, but things never worked out</a:t>
            </a:r>
          </a:p>
          <a:p>
            <a:pPr lvl="1"/>
            <a:r>
              <a:rPr lang="en-US" sz="1600" dirty="0" smtClean="0"/>
              <a:t>Mexico Empire</a:t>
            </a:r>
          </a:p>
          <a:p>
            <a:pPr lvl="1"/>
            <a:r>
              <a:rPr lang="en-US" sz="1600" dirty="0" smtClean="0"/>
              <a:t>New Granada</a:t>
            </a:r>
          </a:p>
          <a:p>
            <a:pPr lvl="1"/>
            <a:r>
              <a:rPr lang="en-US" sz="1600" dirty="0" smtClean="0"/>
              <a:t>United Provinces of Central America</a:t>
            </a:r>
          </a:p>
          <a:p>
            <a:r>
              <a:rPr lang="en-US" sz="1600" dirty="0" smtClean="0"/>
              <a:t>Most attempts at consolidation and union failed</a:t>
            </a:r>
          </a:p>
          <a:p>
            <a:pPr lvl="1"/>
            <a:r>
              <a:rPr lang="en-US" sz="1600" dirty="0" smtClean="0"/>
              <a:t>Enormous geographic barriers</a:t>
            </a:r>
          </a:p>
          <a:p>
            <a:pPr lvl="1"/>
            <a:r>
              <a:rPr lang="en-US" sz="1600" dirty="0" smtClean="0"/>
              <a:t>Roads/transportation poor</a:t>
            </a:r>
          </a:p>
          <a:p>
            <a:pPr lvl="1"/>
            <a:r>
              <a:rPr lang="en-US" sz="1600" dirty="0" smtClean="0"/>
              <a:t>Regional </a:t>
            </a:r>
            <a:r>
              <a:rPr lang="en-US" sz="1600" dirty="0" smtClean="0"/>
              <a:t>rivalries</a:t>
            </a:r>
            <a:endParaRPr lang="en-US" sz="1600" dirty="0" smtClean="0"/>
          </a:p>
          <a:p>
            <a:pPr lvl="1"/>
            <a:r>
              <a:rPr lang="en-US" sz="1600" dirty="0" smtClean="0"/>
              <a:t>Political </a:t>
            </a:r>
            <a:r>
              <a:rPr lang="en-US" sz="1600" dirty="0" smtClean="0"/>
              <a:t>divisions</a:t>
            </a:r>
          </a:p>
          <a:p>
            <a:pPr lvl="1"/>
            <a:r>
              <a:rPr lang="en-US" sz="1600" dirty="0" smtClean="0"/>
              <a:t>Economic competition</a:t>
            </a:r>
            <a:endParaRPr lang="en-US" sz="1600" dirty="0" smtClean="0"/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899" y="1981200"/>
            <a:ext cx="4564360" cy="388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04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Caudillos, Politics, and the Church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120219"/>
            <a:ext cx="3581400" cy="4525963"/>
          </a:xfrm>
        </p:spPr>
        <p:txBody>
          <a:bodyPr/>
          <a:lstStyle/>
          <a:p>
            <a:r>
              <a:rPr lang="en-US" sz="1400" dirty="0" smtClean="0"/>
              <a:t>After gaining independence, more than a decade of warfare in places such as Venezuela, Colombia, and Mexico had disrupted the economies and devastated wide areas</a:t>
            </a:r>
          </a:p>
          <a:p>
            <a:pPr lvl="1"/>
            <a:r>
              <a:rPr lang="en-US" sz="1400" dirty="0" smtClean="0"/>
              <a:t>Led to the rise of caudillos</a:t>
            </a:r>
          </a:p>
          <a:p>
            <a:pPr lvl="2"/>
            <a:r>
              <a:rPr lang="en-US" sz="1400" dirty="0"/>
              <a:t>I</a:t>
            </a:r>
            <a:r>
              <a:rPr lang="en-US" sz="1400" dirty="0" smtClean="0"/>
              <a:t>ndependent leaders who dominated local areas by force </a:t>
            </a:r>
          </a:p>
          <a:p>
            <a:pPr lvl="2"/>
            <a:r>
              <a:rPr lang="en-US" sz="1400" dirty="0" smtClean="0"/>
              <a:t>Military dictators</a:t>
            </a:r>
          </a:p>
          <a:p>
            <a:pPr lvl="2"/>
            <a:r>
              <a:rPr lang="en-US" sz="1400" dirty="0"/>
              <a:t>S</a:t>
            </a:r>
            <a:r>
              <a:rPr lang="en-US" sz="1400" dirty="0" smtClean="0"/>
              <a:t>ometimes seized the national government </a:t>
            </a:r>
          </a:p>
          <a:p>
            <a:pPr lvl="2"/>
            <a:r>
              <a:rPr lang="en-US" sz="1400" dirty="0" smtClean="0"/>
              <a:t>Regional or national caudillos usually were interested in power for their own sake</a:t>
            </a:r>
          </a:p>
          <a:p>
            <a:pPr lvl="2"/>
            <a:r>
              <a:rPr lang="en-US" sz="1400" dirty="0" smtClean="0"/>
              <a:t>Often defended the interests of regional elites, usually land owners</a:t>
            </a:r>
          </a:p>
          <a:p>
            <a:pPr lvl="2"/>
            <a:r>
              <a:rPr lang="en-US" sz="1400" dirty="0" smtClean="0"/>
              <a:t>Some defended the rights of Indians, peasants and the poor, but overthrew governments and took away rights after gaining power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057400"/>
            <a:ext cx="3678427" cy="382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34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Content Placeholder 2"/>
          <p:cNvSpPr>
            <a:spLocks noGrp="1"/>
          </p:cNvSpPr>
          <p:nvPr>
            <p:ph idx="1"/>
          </p:nvPr>
        </p:nvSpPr>
        <p:spPr bwMode="auto">
          <a:xfrm>
            <a:off x="2057400" y="1066800"/>
            <a:ext cx="6553200" cy="3962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 eaLnBrk="1" hangingPunct="1">
              <a:buFontTx/>
              <a:buChar char="•"/>
            </a:pPr>
            <a:r>
              <a:rPr lang="en-US" sz="2000" dirty="0" smtClean="0"/>
              <a:t>Disagreements over government centralization </a:t>
            </a:r>
          </a:p>
          <a:p>
            <a:pPr marL="742950" lvl="2" indent="-342900" eaLnBrk="1" hangingPunct="1"/>
            <a:r>
              <a:rPr lang="en-US" sz="2000" dirty="0" smtClean="0"/>
              <a:t>Federalists - regional governments to establish policies</a:t>
            </a:r>
          </a:p>
          <a:p>
            <a:pPr marL="1200150" lvl="3" indent="-342900" eaLnBrk="1" hangingPunct="1"/>
            <a:r>
              <a:rPr lang="en-US" dirty="0" smtClean="0"/>
              <a:t>Tended to be </a:t>
            </a:r>
            <a:r>
              <a:rPr lang="en-US" dirty="0" smtClean="0"/>
              <a:t>liberal</a:t>
            </a:r>
          </a:p>
          <a:p>
            <a:pPr marL="1657350" lvl="4" indent="-342900" eaLnBrk="1" hangingPunct="1"/>
            <a:r>
              <a:rPr lang="en-US" dirty="0" smtClean="0"/>
              <a:t>Limit the role of the Church in civil affairs, stress rights of the individual</a:t>
            </a:r>
            <a:endParaRPr lang="en-US" dirty="0"/>
          </a:p>
          <a:p>
            <a:pPr marL="742950" lvl="2" indent="-342900" eaLnBrk="1" hangingPunct="1"/>
            <a:r>
              <a:rPr lang="en-US" sz="2000" dirty="0"/>
              <a:t>C</a:t>
            </a:r>
            <a:r>
              <a:rPr lang="en-US" sz="2000" dirty="0" smtClean="0"/>
              <a:t>entrists - wanted powerful, central administrations</a:t>
            </a:r>
            <a:endParaRPr lang="en-US" sz="2000" dirty="0"/>
          </a:p>
          <a:p>
            <a:pPr marL="1200150" lvl="3" indent="-342900" eaLnBrk="1" hangingPunct="1"/>
            <a:r>
              <a:rPr lang="en-US" dirty="0" smtClean="0"/>
              <a:t>Tended to be </a:t>
            </a:r>
            <a:r>
              <a:rPr lang="en-US" dirty="0" smtClean="0"/>
              <a:t>conservative</a:t>
            </a:r>
          </a:p>
          <a:p>
            <a:pPr marL="1657350" lvl="4" indent="-342900" eaLnBrk="1" hangingPunct="1"/>
            <a:r>
              <a:rPr lang="en-US" dirty="0" smtClean="0"/>
              <a:t>Keep Catholic Iberian heritage alive</a:t>
            </a:r>
            <a:endParaRPr lang="en-US" dirty="0" smtClean="0"/>
          </a:p>
          <a:p>
            <a:pPr marL="342900" lvl="1" indent="-342900" eaLnBrk="1" hangingPunct="1">
              <a:buFontTx/>
              <a:buChar char="•"/>
            </a:pPr>
            <a:r>
              <a:rPr lang="en-US" sz="2000" u="sng" dirty="0" smtClean="0"/>
              <a:t>Constitutions </a:t>
            </a:r>
            <a:r>
              <a:rPr lang="en-US" sz="2000" u="sng" dirty="0" smtClean="0"/>
              <a:t>and leadership came and went </a:t>
            </a:r>
            <a:r>
              <a:rPr lang="en-US" sz="2000" u="sng" dirty="0" smtClean="0"/>
              <a:t>swiftly</a:t>
            </a:r>
            <a:endParaRPr lang="en-US" sz="2000" u="sng" dirty="0" smtClean="0"/>
          </a:p>
          <a:p>
            <a:pPr marL="342900" lvl="1" indent="-342900" eaLnBrk="1" hangingPunct="1">
              <a:buFontTx/>
              <a:buChar char="•"/>
            </a:pPr>
            <a:r>
              <a:rPr lang="en-US" sz="2000" u="sng" dirty="0" smtClean="0"/>
              <a:t>Political turmoil and insecurity in much of Latin America in first 50 </a:t>
            </a:r>
            <a:r>
              <a:rPr lang="en-US" sz="2000" u="sng" dirty="0" smtClean="0"/>
              <a:t>years after gaining independence</a:t>
            </a:r>
            <a:endParaRPr lang="en-US" sz="2000" u="sng" dirty="0" smtClean="0"/>
          </a:p>
          <a:p>
            <a:pPr marL="342900" lvl="1" indent="-342900" eaLnBrk="1" hangingPunct="1">
              <a:buFontTx/>
              <a:buChar char="•"/>
            </a:pPr>
            <a:endParaRPr lang="en-US" sz="18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7467600" cy="1143000"/>
          </a:xfrm>
        </p:spPr>
        <p:txBody>
          <a:bodyPr/>
          <a:lstStyle/>
          <a:p>
            <a:r>
              <a:rPr lang="en-US" sz="3200" dirty="0" smtClean="0"/>
              <a:t>Latin American Economies and World Markets (1820-1870)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6705600" cy="2819400"/>
          </a:xfrm>
        </p:spPr>
        <p:txBody>
          <a:bodyPr/>
          <a:lstStyle/>
          <a:p>
            <a:r>
              <a:rPr lang="en-US" sz="1800" dirty="0" smtClean="0"/>
              <a:t>New nations sought diplomatic recognition and security</a:t>
            </a:r>
          </a:p>
          <a:p>
            <a:r>
              <a:rPr lang="en-US" sz="1800" dirty="0" smtClean="0"/>
              <a:t>1820s- plans to help Spain recolonize Latin America</a:t>
            </a:r>
          </a:p>
          <a:p>
            <a:pPr lvl="1"/>
            <a:r>
              <a:rPr lang="en-US" sz="1800" dirty="0" smtClean="0"/>
              <a:t>1823- Monroe Doctrine– any </a:t>
            </a:r>
            <a:r>
              <a:rPr lang="en-US" sz="1800" dirty="0" smtClean="0"/>
              <a:t>attempt by a European power to colonize in America would be considered an unfriendly act by the United States</a:t>
            </a:r>
            <a:endParaRPr lang="en-US" sz="1800" dirty="0"/>
          </a:p>
        </p:txBody>
      </p:sp>
      <p:pic>
        <p:nvPicPr>
          <p:cNvPr id="67586" name="Picture 2" descr="http://www.loc.gov/rr/program/bib/ourdocs/Images/monro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271913"/>
            <a:ext cx="1695308" cy="20193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581400"/>
            <a:ext cx="4019692" cy="3050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52400"/>
            <a:ext cx="6934200" cy="5592763"/>
          </a:xfrm>
        </p:spPr>
        <p:txBody>
          <a:bodyPr/>
          <a:lstStyle/>
          <a:p>
            <a:r>
              <a:rPr lang="en-US" sz="2400" dirty="0" smtClean="0"/>
              <a:t>Before 1850 - Little </a:t>
            </a:r>
            <a:r>
              <a:rPr lang="en-US" sz="2400" dirty="0" smtClean="0"/>
              <a:t>capital had been invested directly in Latin America </a:t>
            </a:r>
          </a:p>
          <a:p>
            <a:pPr lvl="1"/>
            <a:r>
              <a:rPr lang="en-US" sz="2000" dirty="0" smtClean="0"/>
              <a:t>Latin American governments now turned to foreign governments and banks for loans</a:t>
            </a:r>
          </a:p>
          <a:p>
            <a:r>
              <a:rPr lang="en-US" sz="2400" dirty="0" smtClean="0"/>
              <a:t>Britain became a major consumer of Latin American products</a:t>
            </a:r>
          </a:p>
          <a:p>
            <a:pPr lvl="1"/>
            <a:r>
              <a:rPr lang="en-US" sz="2000" dirty="0" smtClean="0"/>
              <a:t>In return, Britain sold about 5 million pounds worth of manufactured goods to new nations each year </a:t>
            </a:r>
          </a:p>
          <a:p>
            <a:pPr lvl="2"/>
            <a:r>
              <a:rPr lang="en-US" sz="1600" dirty="0" smtClean="0"/>
              <a:t>Half to Brazil</a:t>
            </a:r>
          </a:p>
          <a:p>
            <a:r>
              <a:rPr lang="en-US" sz="2400" dirty="0" smtClean="0"/>
              <a:t>1860 - Other countries trade with Latin America (France, United States), but most trade was with Britain </a:t>
            </a:r>
          </a:p>
          <a:p>
            <a:r>
              <a:rPr lang="en-US" sz="2400" dirty="0" smtClean="0"/>
              <a:t>Latin America became increasingly dependent on foreign markets and foreign imports</a:t>
            </a:r>
          </a:p>
          <a:p>
            <a:pPr lvl="1"/>
            <a:r>
              <a:rPr lang="en-US" sz="2000" dirty="0" smtClean="0"/>
              <a:t>Reinforced old colonial economic heritage – land was the basis of wealth and prestige</a:t>
            </a:r>
            <a:endParaRPr lang="en-US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Mid – Century Stagnation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7162800" cy="5257800"/>
          </a:xfrm>
        </p:spPr>
        <p:txBody>
          <a:bodyPr/>
          <a:lstStyle/>
          <a:p>
            <a:r>
              <a:rPr lang="en-US" sz="2000" dirty="0" smtClean="0"/>
              <a:t>1820-1850: economy of Latin America stagnant</a:t>
            </a:r>
          </a:p>
          <a:p>
            <a:pPr lvl="1"/>
            <a:r>
              <a:rPr lang="en-US" sz="2000" dirty="0" smtClean="0"/>
              <a:t>Mining sector slow</a:t>
            </a:r>
          </a:p>
          <a:p>
            <a:pPr lvl="1"/>
            <a:r>
              <a:rPr lang="en-US" sz="2000" dirty="0" smtClean="0"/>
              <a:t>Transportation network and port facilities under-developed</a:t>
            </a:r>
          </a:p>
          <a:p>
            <a:pPr lvl="1"/>
            <a:r>
              <a:rPr lang="en-US" sz="2000" dirty="0" smtClean="0"/>
              <a:t>Lacked capital for </a:t>
            </a:r>
            <a:r>
              <a:rPr lang="en-US" sz="2000" dirty="0" smtClean="0"/>
              <a:t>investment for industry</a:t>
            </a:r>
            <a:endParaRPr lang="en-US" sz="2000" dirty="0" smtClean="0"/>
          </a:p>
          <a:p>
            <a:pPr lvl="2"/>
            <a:r>
              <a:rPr lang="en-US" sz="1600" dirty="0" smtClean="0"/>
              <a:t>Exception: Cuba (sugar economy)</a:t>
            </a:r>
          </a:p>
          <a:p>
            <a:pPr lvl="3"/>
            <a:r>
              <a:rPr lang="en-US" sz="1200" dirty="0" smtClean="0"/>
              <a:t>Still colony of Spain</a:t>
            </a:r>
          </a:p>
          <a:p>
            <a:r>
              <a:rPr lang="en-US" sz="2000" dirty="0" smtClean="0"/>
              <a:t>After 1850 – expansion of European economy created new demands for Latin American </a:t>
            </a:r>
            <a:r>
              <a:rPr lang="en-US" sz="2000" dirty="0" smtClean="0"/>
              <a:t>products, allowing some Latin American government to address social issues</a:t>
            </a:r>
            <a:endParaRPr lang="en-US" sz="2000" dirty="0" smtClean="0"/>
          </a:p>
          <a:p>
            <a:pPr lvl="1"/>
            <a:r>
              <a:rPr lang="en-US" sz="2000" dirty="0" smtClean="0"/>
              <a:t>Brazil – coffee</a:t>
            </a:r>
          </a:p>
          <a:p>
            <a:pPr lvl="1"/>
            <a:r>
              <a:rPr lang="en-US" sz="2000" dirty="0" smtClean="0"/>
              <a:t>Argentina – hides and beef</a:t>
            </a:r>
          </a:p>
          <a:p>
            <a:pPr lvl="1"/>
            <a:r>
              <a:rPr lang="en-US" sz="2000" dirty="0" smtClean="0"/>
              <a:t>Chile – minerals and grains</a:t>
            </a:r>
          </a:p>
          <a:p>
            <a:pPr lvl="1"/>
            <a:r>
              <a:rPr lang="en-US" sz="2000" dirty="0" smtClean="0"/>
              <a:t>Peru – guano (bird droppings)</a:t>
            </a:r>
          </a:p>
          <a:p>
            <a:pPr lvl="2"/>
            <a:r>
              <a:rPr lang="en-US" sz="2000" dirty="0" smtClean="0"/>
              <a:t>Allowed government to end Indian tribute and abolish slavery</a:t>
            </a:r>
            <a:endParaRPr lang="en-US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"/>
            <a:ext cx="7162800" cy="6019800"/>
          </a:xfrm>
        </p:spPr>
        <p:txBody>
          <a:bodyPr/>
          <a:lstStyle/>
          <a:p>
            <a:r>
              <a:rPr lang="en-US" sz="1600" dirty="0" smtClean="0"/>
              <a:t>1840s – steamship lines</a:t>
            </a:r>
          </a:p>
          <a:p>
            <a:pPr lvl="1"/>
            <a:r>
              <a:rPr lang="en-US" sz="1600" dirty="0" smtClean="0"/>
              <a:t>Improved communication within countries</a:t>
            </a:r>
          </a:p>
          <a:p>
            <a:pPr lvl="1"/>
            <a:r>
              <a:rPr lang="en-US" sz="1600" dirty="0" smtClean="0"/>
              <a:t>Opened new possibilities for international commerce</a:t>
            </a:r>
          </a:p>
          <a:p>
            <a:r>
              <a:rPr lang="en-US" sz="1600" dirty="0" smtClean="0"/>
              <a:t>1860s – railroads built</a:t>
            </a:r>
          </a:p>
          <a:p>
            <a:pPr lvl="1"/>
            <a:r>
              <a:rPr lang="en-US" sz="1600" dirty="0" smtClean="0"/>
              <a:t>Linked export-producing regions to ports</a:t>
            </a:r>
          </a:p>
          <a:p>
            <a:r>
              <a:rPr lang="en-US" sz="1600" dirty="0" smtClean="0"/>
              <a:t>As levels of exports and governments’ dependence on them increased, Latin America’s vulnerability to the world economy increased</a:t>
            </a:r>
          </a:p>
          <a:p>
            <a:pPr lvl="1"/>
            <a:r>
              <a:rPr lang="en-US" sz="1600" dirty="0" smtClean="0"/>
              <a:t>United States gets a cold, Mexico gets phenomena 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743200"/>
            <a:ext cx="5029200" cy="36273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6705600" cy="1143000"/>
          </a:xfrm>
        </p:spPr>
        <p:txBody>
          <a:bodyPr/>
          <a:lstStyle/>
          <a:p>
            <a:r>
              <a:rPr lang="en-US" dirty="0" smtClean="0"/>
              <a:t>Economic Resurgence and Liberal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057400"/>
            <a:ext cx="6781800" cy="4953000"/>
          </a:xfrm>
        </p:spPr>
        <p:txBody>
          <a:bodyPr/>
          <a:lstStyle/>
          <a:p>
            <a:r>
              <a:rPr lang="en-US" sz="2000" dirty="0" smtClean="0"/>
              <a:t>Late 1800s – liberals returned to power in many places in Latin America and began to transform their nations</a:t>
            </a:r>
          </a:p>
          <a:p>
            <a:pPr lvl="1"/>
            <a:r>
              <a:rPr lang="en-US" sz="2000" dirty="0" smtClean="0"/>
              <a:t>Caused by Industrial Revolution and Imperialism</a:t>
            </a:r>
          </a:p>
          <a:p>
            <a:r>
              <a:rPr lang="en-US" sz="2000" dirty="0" smtClean="0"/>
              <a:t>The ideological basis of the new liberal surge was changing as the result of the industrial revolution and the age of imperialism</a:t>
            </a:r>
          </a:p>
          <a:p>
            <a:pPr lvl="1"/>
            <a:r>
              <a:rPr lang="en-US" sz="2000" dirty="0" smtClean="0"/>
              <a:t>French </a:t>
            </a:r>
            <a:r>
              <a:rPr lang="en-US" sz="2000" dirty="0" smtClean="0"/>
              <a:t>philosopher </a:t>
            </a:r>
            <a:r>
              <a:rPr lang="en-US" sz="2000" dirty="0" err="1" smtClean="0"/>
              <a:t>Auguste</a:t>
            </a:r>
            <a:r>
              <a:rPr lang="en-US" sz="2000" dirty="0" smtClean="0"/>
              <a:t> Comte – </a:t>
            </a:r>
            <a:r>
              <a:rPr lang="en-US" sz="2000" dirty="0" smtClean="0"/>
              <a:t>positivism</a:t>
            </a:r>
          </a:p>
          <a:p>
            <a:pPr lvl="2"/>
            <a:r>
              <a:rPr lang="en-US" sz="2000" dirty="0" smtClean="0"/>
              <a:t>Stressed observation and a scientific approach to the problems of society</a:t>
            </a:r>
            <a:endParaRPr lang="en-US" sz="2000" dirty="0" smtClean="0"/>
          </a:p>
          <a:p>
            <a:pPr lvl="2"/>
            <a:r>
              <a:rPr lang="en-US" sz="2000" dirty="0" smtClean="0"/>
              <a:t>Application of science to industry created new demands for Latin American products</a:t>
            </a:r>
          </a:p>
          <a:p>
            <a:pPr lvl="3"/>
            <a:r>
              <a:rPr lang="en-US" dirty="0" smtClean="0"/>
              <a:t>Copper, </a:t>
            </a:r>
            <a:r>
              <a:rPr lang="en-US" dirty="0" smtClean="0"/>
              <a:t>rubber</a:t>
            </a:r>
            <a:r>
              <a:rPr lang="en-US" dirty="0" smtClean="0"/>
              <a:t>, </a:t>
            </a:r>
            <a:r>
              <a:rPr lang="en-US" dirty="0" smtClean="0"/>
              <a:t>wheat, sugar, and coffee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381000"/>
            <a:ext cx="7162800" cy="5821363"/>
          </a:xfrm>
        </p:spPr>
        <p:txBody>
          <a:bodyPr/>
          <a:lstStyle/>
          <a:p>
            <a:r>
              <a:rPr lang="en-US" sz="2000" dirty="0" smtClean="0"/>
              <a:t>1820-1880: population of Latin America doubled</a:t>
            </a:r>
          </a:p>
          <a:p>
            <a:pPr lvl="1"/>
            <a:r>
              <a:rPr lang="en-US" sz="2000" dirty="0" smtClean="0"/>
              <a:t>More than 43 million</a:t>
            </a:r>
          </a:p>
          <a:p>
            <a:r>
              <a:rPr lang="en-US" sz="2000" dirty="0" smtClean="0"/>
              <a:t>After 1850 – economies grew rapidly</a:t>
            </a:r>
          </a:p>
          <a:p>
            <a:pPr lvl="1"/>
            <a:r>
              <a:rPr lang="en-US" sz="2000" dirty="0" smtClean="0"/>
              <a:t>Economic growth and progress were costly </a:t>
            </a:r>
          </a:p>
          <a:p>
            <a:pPr lvl="2"/>
            <a:r>
              <a:rPr lang="en-US" sz="2000" dirty="0" smtClean="0"/>
              <a:t>Land owners increase land holdings, peasants </a:t>
            </a:r>
            <a:r>
              <a:rPr lang="en-US" sz="2000" dirty="0" smtClean="0"/>
              <a:t>lose</a:t>
            </a:r>
          </a:p>
          <a:p>
            <a:pPr lvl="2"/>
            <a:r>
              <a:rPr lang="en-US" sz="2000" dirty="0" smtClean="0"/>
              <a:t>Church lands were seized in Mexico</a:t>
            </a:r>
            <a:endParaRPr lang="en-US" sz="2000" dirty="0" smtClean="0"/>
          </a:p>
          <a:p>
            <a:pPr lvl="1"/>
            <a:r>
              <a:rPr lang="en-US" sz="2000" dirty="0" smtClean="0"/>
              <a:t>Expansion of exports: Colombia, Argentina, Brazil</a:t>
            </a:r>
          </a:p>
          <a:p>
            <a:pPr lvl="1"/>
            <a:r>
              <a:rPr lang="en-US" sz="2000" dirty="0" smtClean="0"/>
              <a:t>Desire for capitalism from Latin American leaders</a:t>
            </a:r>
          </a:p>
          <a:p>
            <a:r>
              <a:rPr lang="en-US" sz="2000" dirty="0" smtClean="0"/>
              <a:t>Post 1860 – liberal leaders</a:t>
            </a:r>
          </a:p>
          <a:p>
            <a:pPr lvl="1"/>
            <a:r>
              <a:rPr lang="en-US" sz="2000" dirty="0" smtClean="0"/>
              <a:t>Inspired by England, France, United States</a:t>
            </a:r>
          </a:p>
          <a:p>
            <a:pPr lvl="1"/>
            <a:r>
              <a:rPr lang="en-US" sz="2000" dirty="0" smtClean="0"/>
              <a:t>Stressed progress, education, and free competition within a secular </a:t>
            </a:r>
            <a:r>
              <a:rPr lang="en-US" sz="2000" dirty="0" smtClean="0"/>
              <a:t>society</a:t>
            </a:r>
          </a:p>
          <a:p>
            <a:pPr lvl="1"/>
            <a:r>
              <a:rPr lang="en-US" sz="2000" dirty="0" smtClean="0"/>
              <a:t>Distrustful of the masses</a:t>
            </a:r>
            <a:endParaRPr lang="en-US" sz="2000" dirty="0" smtClean="0"/>
          </a:p>
          <a:p>
            <a:pPr lvl="2"/>
            <a:r>
              <a:rPr lang="en-US" sz="2000" i="1" dirty="0" smtClean="0"/>
              <a:t>“ideas out of place</a:t>
            </a:r>
            <a:r>
              <a:rPr lang="en-US" sz="2000" i="1" dirty="0" smtClean="0"/>
              <a:t>”</a:t>
            </a:r>
          </a:p>
          <a:p>
            <a:pPr lvl="2"/>
            <a:r>
              <a:rPr lang="en-US" sz="2000" dirty="0" smtClean="0"/>
              <a:t>Prevented progress that many leaders had desired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1899" y="457200"/>
            <a:ext cx="7467600" cy="6096000"/>
          </a:xfrm>
        </p:spPr>
        <p:txBody>
          <a:bodyPr/>
          <a:lstStyle/>
          <a:p>
            <a:r>
              <a:rPr lang="en-US" sz="2000" dirty="0" smtClean="0"/>
              <a:t>Latin American leaders in the 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shared Western political views</a:t>
            </a:r>
          </a:p>
          <a:p>
            <a:pPr lvl="1"/>
            <a:r>
              <a:rPr lang="en-US" sz="2000" dirty="0" smtClean="0"/>
              <a:t>Virtues of progress</a:t>
            </a:r>
          </a:p>
          <a:p>
            <a:pPr lvl="1"/>
            <a:r>
              <a:rPr lang="en-US" sz="2000" dirty="0" smtClean="0"/>
              <a:t>Reform</a:t>
            </a:r>
          </a:p>
          <a:p>
            <a:pPr lvl="1"/>
            <a:r>
              <a:rPr lang="en-US" sz="2000" dirty="0" smtClean="0"/>
              <a:t>Representational and constitutional government</a:t>
            </a:r>
          </a:p>
          <a:p>
            <a:pPr lvl="1"/>
            <a:r>
              <a:rPr lang="en-US" sz="2000" dirty="0" smtClean="0"/>
              <a:t>Private property rights</a:t>
            </a:r>
          </a:p>
          <a:p>
            <a:r>
              <a:rPr lang="en-US" sz="2000" dirty="0" smtClean="0"/>
              <a:t>Latin American leaders faced problems</a:t>
            </a:r>
          </a:p>
          <a:p>
            <a:pPr lvl="1"/>
            <a:r>
              <a:rPr lang="en-US" sz="2000" dirty="0" smtClean="0"/>
              <a:t>Colonial heritage </a:t>
            </a:r>
          </a:p>
          <a:p>
            <a:pPr lvl="2"/>
            <a:r>
              <a:rPr lang="en-US" sz="2000" dirty="0" smtClean="0"/>
              <a:t>Little tradition of participatory government</a:t>
            </a:r>
          </a:p>
          <a:p>
            <a:pPr lvl="2"/>
            <a:r>
              <a:rPr lang="en-US" sz="2000" dirty="0" smtClean="0"/>
              <a:t>Highly centralized colonial state created dependence on central authority </a:t>
            </a:r>
            <a:r>
              <a:rPr lang="en-US" sz="2000" dirty="0" smtClean="0"/>
              <a:t>and resentment</a:t>
            </a:r>
            <a:endParaRPr lang="en-US" sz="2000" dirty="0" smtClean="0"/>
          </a:p>
          <a:p>
            <a:pPr lvl="1"/>
            <a:r>
              <a:rPr lang="en-US" sz="2000" dirty="0" smtClean="0"/>
              <a:t>Class and regional interests divided new nations</a:t>
            </a:r>
          </a:p>
          <a:p>
            <a:pPr lvl="1"/>
            <a:r>
              <a:rPr lang="en-US" sz="2000" dirty="0" smtClean="0"/>
              <a:t>Wealth unequally distributed</a:t>
            </a:r>
          </a:p>
          <a:p>
            <a:pPr lvl="1"/>
            <a:r>
              <a:rPr lang="en-US" sz="2000" dirty="0" smtClean="0"/>
              <a:t>Rise of European industrial capitalism created an economic situation that put new nations in a weak and dependent position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391400" cy="1143000"/>
          </a:xfrm>
        </p:spPr>
        <p:txBody>
          <a:bodyPr/>
          <a:lstStyle/>
          <a:p>
            <a:r>
              <a:rPr lang="en-US" sz="2800" dirty="0" smtClean="0"/>
              <a:t>Mexico: Instability and Foreign Intervention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023" y="1143000"/>
            <a:ext cx="6781800" cy="5029200"/>
          </a:xfrm>
        </p:spPr>
        <p:txBody>
          <a:bodyPr/>
          <a:lstStyle/>
          <a:p>
            <a:r>
              <a:rPr lang="en-US" sz="1800" dirty="0" smtClean="0"/>
              <a:t>Mexican constitutional Republic established in 1824</a:t>
            </a:r>
          </a:p>
          <a:p>
            <a:pPr lvl="1"/>
            <a:r>
              <a:rPr lang="en-US" sz="1800" dirty="0" smtClean="0"/>
              <a:t>Influenced by France, United States and Spain</a:t>
            </a:r>
          </a:p>
          <a:p>
            <a:pPr lvl="1"/>
            <a:r>
              <a:rPr lang="en-US" sz="1800" dirty="0" smtClean="0"/>
              <a:t>Federalism; guaranteed civil rights</a:t>
            </a:r>
          </a:p>
          <a:p>
            <a:pPr lvl="1"/>
            <a:r>
              <a:rPr lang="en-US" sz="1800" dirty="0" smtClean="0"/>
              <a:t>Constitution d</a:t>
            </a:r>
            <a:r>
              <a:rPr lang="en-US" sz="1800" dirty="0" smtClean="0"/>
              <a:t>id </a:t>
            </a:r>
            <a:r>
              <a:rPr lang="en-US" sz="1800" dirty="0" smtClean="0"/>
              <a:t>not address nation’s continuing social problems </a:t>
            </a:r>
          </a:p>
          <a:p>
            <a:pPr lvl="2"/>
            <a:r>
              <a:rPr lang="en-US" sz="1800" dirty="0" err="1" smtClean="0"/>
              <a:t>Maldistribution</a:t>
            </a:r>
            <a:r>
              <a:rPr lang="en-US" sz="1800" dirty="0" smtClean="0"/>
              <a:t> of land</a:t>
            </a:r>
          </a:p>
          <a:p>
            <a:pPr lvl="2"/>
            <a:r>
              <a:rPr lang="en-US" sz="1800" dirty="0" smtClean="0"/>
              <a:t>Status of Indians (did not recognize them)</a:t>
            </a:r>
          </a:p>
          <a:p>
            <a:pPr lvl="2"/>
            <a:r>
              <a:rPr lang="en-US" sz="1800" dirty="0" smtClean="0"/>
              <a:t>Problems of education</a:t>
            </a:r>
          </a:p>
          <a:p>
            <a:pPr lvl="2"/>
            <a:r>
              <a:rPr lang="en-US" sz="1800" dirty="0" smtClean="0"/>
              <a:t>Vast numbers of poor people </a:t>
            </a:r>
          </a:p>
          <a:p>
            <a:pPr lvl="1"/>
            <a:r>
              <a:rPr lang="en-US" sz="1800" dirty="0" smtClean="0"/>
              <a:t>Political struggle between conservative centralists and liberal federalists</a:t>
            </a:r>
          </a:p>
          <a:p>
            <a:r>
              <a:rPr lang="en-US" sz="1800" dirty="0" smtClean="0"/>
              <a:t>1832-1835 – Valentin Gomez Farias</a:t>
            </a:r>
          </a:p>
          <a:p>
            <a:pPr lvl="1"/>
            <a:r>
              <a:rPr lang="en-US" sz="1800" dirty="0" smtClean="0"/>
              <a:t>Liberal</a:t>
            </a:r>
          </a:p>
          <a:p>
            <a:pPr lvl="1"/>
            <a:r>
              <a:rPr lang="en-US" sz="1800" dirty="0" smtClean="0"/>
              <a:t>Social and economic reforms</a:t>
            </a:r>
          </a:p>
          <a:p>
            <a:pPr lvl="1"/>
            <a:r>
              <a:rPr lang="en-US" sz="1800" dirty="0" smtClean="0"/>
              <a:t>Attacked church</a:t>
            </a:r>
          </a:p>
          <a:p>
            <a:pPr lvl="2"/>
            <a:r>
              <a:rPr lang="en-US" sz="1800" dirty="0" smtClean="0"/>
              <a:t>Led to violent reaction and lose of power</a:t>
            </a:r>
          </a:p>
          <a:p>
            <a:pPr marL="0" indent="0"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2"/>
          <p:cNvSpPr>
            <a:spLocks noGrp="1"/>
          </p:cNvSpPr>
          <p:nvPr>
            <p:ph idx="1"/>
          </p:nvPr>
        </p:nvSpPr>
        <p:spPr bwMode="auto">
          <a:xfrm>
            <a:off x="1905000" y="152400"/>
            <a:ext cx="77724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 eaLnBrk="1" hangingPunct="1">
              <a:buFontTx/>
              <a:buChar char="•"/>
            </a:pPr>
            <a:r>
              <a:rPr lang="en-US" sz="2400" dirty="0" smtClean="0"/>
              <a:t>1835, Antonio Lopez de Santa Anna </a:t>
            </a:r>
          </a:p>
          <a:p>
            <a:pPr marL="742950" lvl="2" indent="-342900" eaLnBrk="1" hangingPunct="1"/>
            <a:r>
              <a:rPr lang="en-US" sz="2000" dirty="0" smtClean="0"/>
              <a:t>Military dictator </a:t>
            </a:r>
            <a:endParaRPr lang="en-US" sz="2000" dirty="0"/>
          </a:p>
          <a:p>
            <a:pPr marL="742950" lvl="2" indent="-342900" eaLnBrk="1" hangingPunct="1"/>
            <a:r>
              <a:rPr lang="en-US" sz="2000" dirty="0" smtClean="0"/>
              <a:t>Typical caudillo, autocratic leader</a:t>
            </a:r>
          </a:p>
          <a:p>
            <a:pPr marL="742950" lvl="2" indent="-342900" eaLnBrk="1" hangingPunct="1"/>
            <a:r>
              <a:rPr lang="en-US" sz="2000" dirty="0" smtClean="0"/>
              <a:t>Mexico’s instability and financial difficulties made it a target for foreign </a:t>
            </a:r>
            <a:r>
              <a:rPr lang="en-US" sz="2000" dirty="0" smtClean="0"/>
              <a:t>intervention</a:t>
            </a:r>
            <a:endParaRPr lang="en-US" sz="1600" dirty="0" smtClean="0"/>
          </a:p>
          <a:p>
            <a:pPr marL="1200150" lvl="3" indent="-342900" eaLnBrk="1" hangingPunct="1"/>
            <a:r>
              <a:rPr lang="en-US" sz="1600" dirty="0" smtClean="0"/>
              <a:t>1845- </a:t>
            </a:r>
            <a:r>
              <a:rPr lang="en-US" sz="1600" dirty="0" smtClean="0"/>
              <a:t>Annexation of Texas</a:t>
            </a:r>
          </a:p>
          <a:p>
            <a:pPr marL="1657350" lvl="4" indent="-342900" eaLnBrk="1" hangingPunct="1"/>
            <a:r>
              <a:rPr lang="en-US" sz="1600" dirty="0" smtClean="0"/>
              <a:t>Failure </a:t>
            </a:r>
            <a:r>
              <a:rPr lang="en-US" sz="1600" dirty="0" smtClean="0"/>
              <a:t>to suppress the Texas independence movement led to the United States' annexation of the region </a:t>
            </a:r>
          </a:p>
          <a:p>
            <a:pPr marL="2114550" lvl="5" indent="-342900"/>
            <a:r>
              <a:rPr lang="en-US" sz="1600" dirty="0"/>
              <a:t>M</a:t>
            </a:r>
            <a:r>
              <a:rPr lang="en-US" sz="1600" dirty="0" smtClean="0"/>
              <a:t>anifest destiny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200400"/>
            <a:ext cx="5334000" cy="35661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81200"/>
            <a:ext cx="6331149" cy="4772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304800"/>
            <a:ext cx="7848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342900">
              <a:spcBef>
                <a:spcPct val="20000"/>
              </a:spcBef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Mexican-American War (1846)</a:t>
            </a:r>
          </a:p>
          <a:p>
            <a:pPr marL="742950" lvl="2" indent="-342900">
              <a:spcBef>
                <a:spcPct val="20000"/>
              </a:spcBef>
              <a:buFontTx/>
              <a:buChar char="•"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Santa Anna returned from exile to lead Mexican forces</a:t>
            </a:r>
          </a:p>
          <a:p>
            <a:pPr marL="742950" lvl="2" indent="-342900">
              <a:spcBef>
                <a:spcPct val="20000"/>
              </a:spcBef>
              <a:buFontTx/>
              <a:buChar char="•"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1848 – Mexico forced to sign the Treaty </a:t>
            </a:r>
            <a:r>
              <a:rPr lang="en-US" kern="0" dirty="0">
                <a:solidFill>
                  <a:srgbClr val="000000"/>
                </a:solidFill>
                <a:latin typeface="Arial"/>
              </a:rPr>
              <a:t>of Guadalupe-Hidalgo </a:t>
            </a:r>
          </a:p>
          <a:p>
            <a:pPr marL="1200150" lvl="3" indent="-342900">
              <a:spcBef>
                <a:spcPct val="20000"/>
              </a:spcBef>
              <a:buFontTx/>
              <a:buChar char="–"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United States acquired half of Mexico territory (5% of pop)</a:t>
            </a:r>
          </a:p>
        </p:txBody>
      </p:sp>
    </p:spTree>
    <p:extLst>
      <p:ext uri="{BB962C8B-B14F-4D97-AF65-F5344CB8AC3E}">
        <p14:creationId xmlns:p14="http://schemas.microsoft.com/office/powerpoint/2010/main" val="2655407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 bwMode="auto">
          <a:xfrm>
            <a:off x="1593914" y="381000"/>
            <a:ext cx="4730685" cy="48307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dirty="0" smtClean="0"/>
              <a:t>Benito Juarez </a:t>
            </a:r>
            <a:r>
              <a:rPr lang="en-US" sz="1600" dirty="0" smtClean="0"/>
              <a:t>replaces Santa Anna</a:t>
            </a:r>
          </a:p>
          <a:p>
            <a:pPr lvl="1" eaLnBrk="1" hangingPunct="1"/>
            <a:r>
              <a:rPr lang="en-US" sz="1600" dirty="0" smtClean="0"/>
              <a:t>liberal</a:t>
            </a:r>
            <a:endParaRPr lang="en-US" sz="1600" dirty="0" smtClean="0"/>
          </a:p>
          <a:p>
            <a:pPr lvl="1" eaLnBrk="1" hangingPunct="1"/>
            <a:r>
              <a:rPr lang="en-US" sz="1600" dirty="0" smtClean="0"/>
              <a:t>Reduction of military and church privileges</a:t>
            </a:r>
          </a:p>
          <a:p>
            <a:pPr lvl="1" eaLnBrk="1" hangingPunct="1"/>
            <a:r>
              <a:rPr lang="en-US" sz="1600" dirty="0" smtClean="0"/>
              <a:t>1854 </a:t>
            </a:r>
            <a:r>
              <a:rPr lang="en-US" sz="1600" dirty="0" smtClean="0"/>
              <a:t>- La </a:t>
            </a:r>
            <a:r>
              <a:rPr lang="en-US" sz="1600" dirty="0" err="1" smtClean="0"/>
              <a:t>Reforma</a:t>
            </a:r>
            <a:r>
              <a:rPr lang="en-US" sz="1600" dirty="0" smtClean="0"/>
              <a:t> is not successful</a:t>
            </a:r>
          </a:p>
          <a:p>
            <a:pPr lvl="2" eaLnBrk="1" hangingPunct="1"/>
            <a:r>
              <a:rPr lang="en-US" sz="1600" dirty="0" smtClean="0"/>
              <a:t>Goal : create a nation of small independent farmers</a:t>
            </a:r>
          </a:p>
          <a:p>
            <a:pPr lvl="3" eaLnBrk="1" hangingPunct="1"/>
            <a:r>
              <a:rPr lang="en-US" sz="1600" dirty="0" smtClean="0"/>
              <a:t>Land that was supposed to be sold to Indians was </a:t>
            </a:r>
            <a:r>
              <a:rPr lang="en-US" sz="1600" dirty="0" smtClean="0"/>
              <a:t>bought </a:t>
            </a:r>
            <a:r>
              <a:rPr lang="en-US" sz="1600" dirty="0" smtClean="0"/>
              <a:t>up by speculators or wealthy </a:t>
            </a:r>
            <a:r>
              <a:rPr lang="en-US" sz="1600" dirty="0" err="1" smtClean="0"/>
              <a:t>hacendados</a:t>
            </a:r>
            <a:r>
              <a:rPr lang="en-US" sz="1600" dirty="0" smtClean="0"/>
              <a:t>/land owners</a:t>
            </a:r>
          </a:p>
          <a:p>
            <a:pPr lvl="3" eaLnBrk="1" hangingPunct="1"/>
            <a:r>
              <a:rPr lang="en-US" sz="1600" dirty="0">
                <a:solidFill>
                  <a:srgbClr val="000000"/>
                </a:solidFill>
              </a:rPr>
              <a:t>1910 – half of Mexico’s rural population was landless </a:t>
            </a:r>
            <a:endParaRPr lang="en-US" sz="1600" dirty="0" smtClean="0"/>
          </a:p>
          <a:p>
            <a:pPr eaLnBrk="1" hangingPunct="1"/>
            <a:r>
              <a:rPr lang="en-US" sz="1600" dirty="0" smtClean="0"/>
              <a:t>1862 – </a:t>
            </a:r>
            <a:r>
              <a:rPr lang="en-US" sz="1600" dirty="0" smtClean="0"/>
              <a:t>Conservatives convinced France</a:t>
            </a:r>
            <a:r>
              <a:rPr lang="en-US" sz="1600" dirty="0"/>
              <a:t> </a:t>
            </a:r>
            <a:r>
              <a:rPr lang="en-US" sz="1600" dirty="0" smtClean="0"/>
              <a:t>to </a:t>
            </a:r>
            <a:r>
              <a:rPr lang="en-US" sz="1600" dirty="0" smtClean="0"/>
              <a:t>overthrew </a:t>
            </a:r>
            <a:r>
              <a:rPr lang="en-US" sz="1600" dirty="0" smtClean="0"/>
              <a:t>the republic and placed Maximilian von Habsburg on the throne as emperor </a:t>
            </a:r>
          </a:p>
          <a:p>
            <a:pPr lvl="1" eaLnBrk="1" hangingPunct="1"/>
            <a:r>
              <a:rPr lang="en-US" sz="1600" dirty="0" smtClean="0"/>
              <a:t>Good intentions, but ineffective</a:t>
            </a:r>
          </a:p>
          <a:p>
            <a:pPr lvl="1" eaLnBrk="1" hangingPunct="1"/>
            <a:r>
              <a:rPr lang="en-US" sz="1600" dirty="0" smtClean="0"/>
              <a:t>Juarez rejected idea of a foreign prince ruling Mexico</a:t>
            </a:r>
          </a:p>
          <a:p>
            <a:pPr eaLnBrk="1" hangingPunct="1"/>
            <a:r>
              <a:rPr lang="en-US" sz="1600" dirty="0" smtClean="0"/>
              <a:t>1867 - Mexican </a:t>
            </a:r>
            <a:r>
              <a:rPr lang="en-US" sz="1600" dirty="0" smtClean="0"/>
              <a:t>liberals returned to power under Benito Juarez </a:t>
            </a:r>
          </a:p>
          <a:p>
            <a:pPr lvl="1" eaLnBrk="1" hangingPunct="1"/>
            <a:r>
              <a:rPr lang="en-US" sz="1600" dirty="0" smtClean="0"/>
              <a:t>Administration increasing autocratic</a:t>
            </a:r>
          </a:p>
          <a:p>
            <a:pPr eaLnBrk="1" hangingPunct="1"/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2400"/>
            <a:ext cx="1798375" cy="2442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99" y="3021692"/>
            <a:ext cx="2703923" cy="182357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>
            <a:spLocks noGrp="1"/>
          </p:cNvSpPr>
          <p:nvPr>
            <p:ph idx="1"/>
          </p:nvPr>
        </p:nvSpPr>
        <p:spPr bwMode="auto">
          <a:xfrm>
            <a:off x="3429000" y="1146968"/>
            <a:ext cx="5715000" cy="4487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/>
            <a:r>
              <a:rPr lang="en-US" sz="2400" dirty="0" smtClean="0"/>
              <a:t>1876-1910: </a:t>
            </a:r>
            <a:r>
              <a:rPr lang="en-US" sz="2400" dirty="0" err="1" smtClean="0"/>
              <a:t>Porfirio</a:t>
            </a:r>
            <a:r>
              <a:rPr lang="en-US" sz="2400" dirty="0" smtClean="0"/>
              <a:t> </a:t>
            </a:r>
            <a:r>
              <a:rPr lang="en-US" sz="2400" dirty="0" smtClean="0"/>
              <a:t>Diaz, was elected president of the Mexican </a:t>
            </a:r>
            <a:r>
              <a:rPr lang="en-US" sz="2400" dirty="0" smtClean="0"/>
              <a:t>republic</a:t>
            </a:r>
            <a:endParaRPr lang="en-US" sz="2400" dirty="0" smtClean="0"/>
          </a:p>
          <a:p>
            <a:pPr lvl="2" eaLnBrk="1" hangingPunct="1"/>
            <a:r>
              <a:rPr lang="en-US" sz="2000" dirty="0" smtClean="0"/>
              <a:t>Created rapid economic growth</a:t>
            </a:r>
          </a:p>
          <a:p>
            <a:pPr lvl="3" eaLnBrk="1" hangingPunct="1"/>
            <a:r>
              <a:rPr lang="en-US" sz="1600" dirty="0" smtClean="0"/>
              <a:t>E</a:t>
            </a:r>
            <a:r>
              <a:rPr lang="en-US" sz="1600" dirty="0" smtClean="0"/>
              <a:t>ncouraged </a:t>
            </a:r>
            <a:r>
              <a:rPr lang="en-US" sz="1600" dirty="0" smtClean="0"/>
              <a:t>foreign </a:t>
            </a:r>
            <a:r>
              <a:rPr lang="en-US" sz="1600" dirty="0" smtClean="0"/>
              <a:t>investment</a:t>
            </a:r>
          </a:p>
          <a:p>
            <a:pPr lvl="3" eaLnBrk="1" hangingPunct="1"/>
            <a:r>
              <a:rPr lang="en-US" sz="1600" dirty="0"/>
              <a:t>B</a:t>
            </a:r>
            <a:r>
              <a:rPr lang="en-US" sz="1600" dirty="0" smtClean="0"/>
              <a:t>uilt </a:t>
            </a:r>
            <a:r>
              <a:rPr lang="en-US" sz="1600" dirty="0" smtClean="0"/>
              <a:t>up the nation's </a:t>
            </a:r>
            <a:r>
              <a:rPr lang="en-US" sz="1600" dirty="0" smtClean="0"/>
              <a:t>infrastructure</a:t>
            </a:r>
          </a:p>
          <a:p>
            <a:pPr lvl="3" eaLnBrk="1" hangingPunct="1"/>
            <a:r>
              <a:rPr lang="en-US" sz="1600" dirty="0"/>
              <a:t>I</a:t>
            </a:r>
            <a:r>
              <a:rPr lang="en-US" sz="1600" dirty="0" smtClean="0"/>
              <a:t>nitiated industrialization</a:t>
            </a:r>
            <a:endParaRPr lang="en-US" sz="1600" dirty="0" smtClean="0"/>
          </a:p>
          <a:p>
            <a:pPr lvl="2" eaLnBrk="1" hangingPunct="1"/>
            <a:r>
              <a:rPr lang="en-US" sz="2000" dirty="0" smtClean="0"/>
              <a:t>Virtual Dictator</a:t>
            </a:r>
          </a:p>
          <a:p>
            <a:pPr lvl="3" eaLnBrk="1" hangingPunct="1"/>
            <a:r>
              <a:rPr lang="en-US" sz="1600" dirty="0" smtClean="0"/>
              <a:t>Suppressed </a:t>
            </a:r>
            <a:r>
              <a:rPr lang="en-US" sz="1600" dirty="0" smtClean="0"/>
              <a:t>all political </a:t>
            </a:r>
            <a:r>
              <a:rPr lang="en-US" sz="1600" dirty="0" smtClean="0"/>
              <a:t>opposition</a:t>
            </a:r>
            <a:endParaRPr lang="en-US" sz="1600" dirty="0" smtClean="0"/>
          </a:p>
          <a:p>
            <a:pPr lvl="1" eaLnBrk="1" hangingPunct="1"/>
            <a:r>
              <a:rPr lang="en-US" sz="2400" dirty="0" smtClean="0"/>
              <a:t>In 1910, popular dissatisfaction with </a:t>
            </a:r>
            <a:r>
              <a:rPr lang="en-US" sz="2400" dirty="0" err="1" smtClean="0"/>
              <a:t>Díaz's</a:t>
            </a:r>
            <a:r>
              <a:rPr lang="en-US" sz="2400" dirty="0" smtClean="0"/>
              <a:t> regime resulted in the Mexican Revolution</a:t>
            </a:r>
          </a:p>
          <a:p>
            <a:pPr eaLnBrk="1" hangingPunct="1"/>
            <a:endParaRPr lang="en-US" sz="2000" dirty="0" smtClean="0"/>
          </a:p>
        </p:txBody>
      </p:sp>
      <p:pic>
        <p:nvPicPr>
          <p:cNvPr id="43012" name="Picture 4" descr="http://t1.gstatic.com/images?q=tbn:ANd9GcTZ8P5XJY8rw8TxeJ5tJqqyBOMp8L8ppOVbssxLIc8gsubiEZVV4A:www.latinamericanstudies.org/mexican-revolution/porfirio-diaz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366077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 bwMode="auto">
          <a:xfrm>
            <a:off x="1752600" y="75972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smtClean="0"/>
              <a:t>Argentina: The Port and the Nation</a:t>
            </a:r>
            <a:endParaRPr lang="en-US" sz="2800" dirty="0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 bwMode="auto">
          <a:xfrm>
            <a:off x="1447800" y="1295400"/>
            <a:ext cx="7162800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/>
            <a:r>
              <a:rPr lang="en-US" sz="2000" dirty="0" smtClean="0"/>
              <a:t>1820s – In Buenos Aires, the liberals gained control</a:t>
            </a:r>
          </a:p>
          <a:p>
            <a:pPr lvl="2" eaLnBrk="1" hangingPunct="1"/>
            <a:r>
              <a:rPr lang="en-US" sz="2000" dirty="0" smtClean="0"/>
              <a:t>Instituted a series of broad reforms in education, finance, agriculture, and immigration</a:t>
            </a:r>
          </a:p>
          <a:p>
            <a:pPr lvl="3" eaLnBrk="1" hangingPunct="1"/>
            <a:r>
              <a:rPr lang="en-US" dirty="0" smtClean="0"/>
              <a:t>Included a program of public land sales, which stimulated the growth of cattle ranches and the power of the rancher class</a:t>
            </a:r>
          </a:p>
          <a:p>
            <a:pPr lvl="2" eaLnBrk="1" hangingPunct="1"/>
            <a:r>
              <a:rPr lang="en-US" sz="2000" dirty="0" smtClean="0"/>
              <a:t>The secular and progressive programs of the Argentine liberals were similar to the program of Gomez Farias in Mexico</a:t>
            </a:r>
          </a:p>
          <a:p>
            <a:pPr lvl="3" eaLnBrk="1" hangingPunct="1"/>
            <a:r>
              <a:rPr lang="en-US" dirty="0" smtClean="0"/>
              <a:t>Produced a similar negative reaction from conservatives and the church, especially when church lands were confiscated and freedom of religion legislated</a:t>
            </a:r>
          </a:p>
        </p:txBody>
      </p:sp>
      <p:pic>
        <p:nvPicPr>
          <p:cNvPr id="39940" name="Picture 2" descr="http://t1.gstatic.com/images?q=tbn:ANd9GcSv8LixqzZazjhiP9hohW8WphJLFj3w0kKOEMNirlO30AjjUcS6NA:https://www.cia.gov/library/publications/the-world-factbook/graphics/flags/large/ar-lgfla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728"/>
            <a:ext cx="1620738" cy="107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81000"/>
            <a:ext cx="7772400" cy="4525963"/>
          </a:xfrm>
        </p:spPr>
        <p:txBody>
          <a:bodyPr/>
          <a:lstStyle/>
          <a:p>
            <a:pPr lvl="1" eaLnBrk="1" hangingPunct="1"/>
            <a:r>
              <a:rPr lang="en-US" sz="1800" dirty="0">
                <a:solidFill>
                  <a:srgbClr val="000000"/>
                </a:solidFill>
              </a:rPr>
              <a:t>1862 – Argentine Republic</a:t>
            </a:r>
          </a:p>
          <a:p>
            <a:pPr lvl="2" eaLnBrk="1" hangingPunct="1"/>
            <a:r>
              <a:rPr lang="en-US" sz="1800" dirty="0">
                <a:solidFill>
                  <a:srgbClr val="000000"/>
                </a:solidFill>
              </a:rPr>
              <a:t>Entered into a period of prosperity and growth under a series of liberal presidents</a:t>
            </a:r>
          </a:p>
          <a:p>
            <a:pPr lvl="3" eaLnBrk="1" hangingPunct="1"/>
            <a:r>
              <a:rPr lang="en-US" sz="1800" dirty="0">
                <a:solidFill>
                  <a:srgbClr val="000000"/>
                </a:solidFill>
              </a:rPr>
              <a:t>Programs similar to </a:t>
            </a:r>
            <a:r>
              <a:rPr lang="en-US" sz="1800" dirty="0" err="1">
                <a:solidFill>
                  <a:srgbClr val="000000"/>
                </a:solidFill>
              </a:rPr>
              <a:t>Reforma</a:t>
            </a:r>
            <a:r>
              <a:rPr lang="en-US" sz="1800" dirty="0">
                <a:solidFill>
                  <a:srgbClr val="000000"/>
                </a:solidFill>
              </a:rPr>
              <a:t> in Mexico</a:t>
            </a:r>
          </a:p>
          <a:p>
            <a:pPr lvl="2" eaLnBrk="1" hangingPunct="1"/>
            <a:r>
              <a:rPr lang="en-US" sz="1800" dirty="0">
                <a:solidFill>
                  <a:srgbClr val="000000"/>
                </a:solidFill>
              </a:rPr>
              <a:t>Between 1862-1890: able and intelligent presidents initiated a wide series of political reforms and economic measures designed to bring progress to Argentina</a:t>
            </a:r>
          </a:p>
          <a:p>
            <a:pPr lvl="2" eaLnBrk="1" hangingPunct="1"/>
            <a:r>
              <a:rPr lang="en-US" sz="1800" dirty="0">
                <a:solidFill>
                  <a:srgbClr val="000000"/>
                </a:solidFill>
              </a:rPr>
              <a:t>Political stability made investment more attractive to foreign banks and merchants</a:t>
            </a:r>
          </a:p>
          <a:p>
            <a:pPr lvl="3" eaLnBrk="1" hangingPunct="1"/>
            <a:r>
              <a:rPr lang="en-US" sz="1800" dirty="0">
                <a:solidFill>
                  <a:srgbClr val="000000"/>
                </a:solidFill>
              </a:rPr>
              <a:t>Expansion of Argentine economy created prosperity</a:t>
            </a:r>
          </a:p>
          <a:p>
            <a:pPr lvl="4" eaLnBrk="1" hangingPunct="1"/>
            <a:r>
              <a:rPr lang="en-US" sz="1800" dirty="0" smtClean="0">
                <a:solidFill>
                  <a:srgbClr val="000000"/>
                </a:solidFill>
              </a:rPr>
              <a:t>Increased exports </a:t>
            </a:r>
            <a:r>
              <a:rPr lang="en-US" sz="1800" dirty="0">
                <a:solidFill>
                  <a:srgbClr val="000000"/>
                </a:solidFill>
              </a:rPr>
              <a:t>of beef, hides, and wool</a:t>
            </a:r>
          </a:p>
          <a:p>
            <a:pPr lvl="4" eaLnBrk="1" hangingPunct="1"/>
            <a:r>
              <a:rPr lang="en-US" sz="1800" dirty="0">
                <a:solidFill>
                  <a:srgbClr val="000000"/>
                </a:solidFill>
              </a:rPr>
              <a:t>Foreign trade in 1890 was five times as great as it had been in 1860</a:t>
            </a:r>
          </a:p>
          <a:p>
            <a:pPr lvl="2" eaLnBrk="1" hangingPunct="1"/>
            <a:r>
              <a:rPr lang="en-US" sz="1800" dirty="0">
                <a:solidFill>
                  <a:srgbClr val="000000"/>
                </a:solidFill>
              </a:rPr>
              <a:t>Population tripled to more than 3 million as the agricultural expansion, high wages, and opportunities for mobility attracted large number of European immigrants</a:t>
            </a:r>
          </a:p>
          <a:p>
            <a:pPr lvl="2" eaLnBrk="1" hangingPunct="1"/>
            <a:r>
              <a:rPr lang="en-US" sz="1800" dirty="0">
                <a:solidFill>
                  <a:srgbClr val="000000"/>
                </a:solidFill>
              </a:rPr>
              <a:t>With increased revenues, the government imitated reforms in education, transportation</a:t>
            </a:r>
          </a:p>
          <a:p>
            <a:pPr lvl="3" eaLnBrk="1" hangingPunct="1"/>
            <a:r>
              <a:rPr lang="en-US" sz="1800" dirty="0">
                <a:solidFill>
                  <a:srgbClr val="000000"/>
                </a:solidFill>
              </a:rPr>
              <a:t>Often turned to foreign models and foreign investors</a:t>
            </a:r>
          </a:p>
          <a:p>
            <a:pPr lvl="2" eaLnBrk="1" hangingPunct="1"/>
            <a:r>
              <a:rPr lang="en-US" sz="1800" dirty="0">
                <a:solidFill>
                  <a:srgbClr val="000000"/>
                </a:solidFill>
              </a:rPr>
              <a:t>Increased feeling of national unity</a:t>
            </a:r>
          </a:p>
          <a:p>
            <a:pPr lvl="1" eaLnBrk="1" hangingPunct="1"/>
            <a:endParaRPr lang="en-US" sz="1600" dirty="0">
              <a:solidFill>
                <a:srgbClr val="000000"/>
              </a:solidFill>
            </a:endParaRPr>
          </a:p>
          <a:p>
            <a:pPr lvl="0" eaLnBrk="1" hangingPunct="1"/>
            <a:endParaRPr lang="en-US" sz="18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95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949751" y="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dirty="0" smtClean="0"/>
              <a:t>The Brazilian Empire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571500"/>
            <a:ext cx="80772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1600" dirty="0" smtClean="0"/>
              <a:t>1822 – </a:t>
            </a:r>
            <a:r>
              <a:rPr lang="en-US" sz="1600" dirty="0" smtClean="0"/>
              <a:t>Brazil gained </a:t>
            </a:r>
            <a:r>
              <a:rPr lang="en-US" sz="1600" dirty="0" smtClean="0"/>
              <a:t>independence </a:t>
            </a:r>
            <a:r>
              <a:rPr lang="en-US" sz="1600" dirty="0" smtClean="0"/>
              <a:t>from Portugal</a:t>
            </a:r>
          </a:p>
          <a:p>
            <a:pPr lvl="1" eaLnBrk="1" hangingPunct="1">
              <a:defRPr/>
            </a:pPr>
            <a:r>
              <a:rPr lang="en-US" sz="1600" dirty="0" smtClean="0"/>
              <a:t>1824 – </a:t>
            </a:r>
            <a:r>
              <a:rPr lang="en-US" sz="1600" dirty="0" smtClean="0"/>
              <a:t>Established a </a:t>
            </a:r>
            <a:r>
              <a:rPr lang="en-US" sz="1600" dirty="0" smtClean="0"/>
              <a:t>liberal constitution issued by Dom Pedro I </a:t>
            </a:r>
          </a:p>
          <a:p>
            <a:pPr lvl="1" eaLnBrk="1" hangingPunct="1">
              <a:defRPr/>
            </a:pPr>
            <a:r>
              <a:rPr lang="en-US" sz="1600" dirty="0" smtClean="0"/>
              <a:t>1831- Dom Pedro I was forced to abdicate in favor of his young son, Pedro (Dom Pedro II)</a:t>
            </a:r>
            <a:endParaRPr lang="en-US" sz="1600" dirty="0" smtClean="0"/>
          </a:p>
          <a:p>
            <a:pPr lvl="1" eaLnBrk="1" hangingPunct="1">
              <a:defRPr/>
            </a:pPr>
            <a:r>
              <a:rPr lang="en-US" sz="1600" dirty="0" smtClean="0"/>
              <a:t>Brazil society – slavery, large landholdings, export economy</a:t>
            </a:r>
          </a:p>
          <a:p>
            <a:pPr lvl="1" eaLnBrk="1" hangingPunct="1">
              <a:defRPr/>
            </a:pPr>
            <a:r>
              <a:rPr lang="en-US" sz="1600" dirty="0" smtClean="0"/>
              <a:t>The Brazilian economy was revolutionized by the emergence of coffee as an export </a:t>
            </a:r>
            <a:r>
              <a:rPr lang="en-US" sz="1600" dirty="0" smtClean="0"/>
              <a:t>crop </a:t>
            </a:r>
          </a:p>
          <a:p>
            <a:pPr lvl="2" eaLnBrk="1" hangingPunct="1">
              <a:defRPr/>
            </a:pPr>
            <a:r>
              <a:rPr lang="en-US" sz="1600" dirty="0" smtClean="0"/>
              <a:t>1860 – coffee made up 60% of exports</a:t>
            </a:r>
            <a:endParaRPr lang="en-US" sz="1600" dirty="0" smtClean="0"/>
          </a:p>
          <a:p>
            <a:pPr lvl="2" eaLnBrk="1" hangingPunct="1">
              <a:defRPr/>
            </a:pPr>
            <a:r>
              <a:rPr lang="en-US" sz="1600" dirty="0"/>
              <a:t>S</a:t>
            </a:r>
            <a:r>
              <a:rPr lang="en-US" sz="1600" dirty="0" smtClean="0"/>
              <a:t>lavery </a:t>
            </a:r>
            <a:r>
              <a:rPr lang="en-US" sz="1600" dirty="0" smtClean="0"/>
              <a:t>was intensified as a source of coercive </a:t>
            </a:r>
            <a:r>
              <a:rPr lang="en-US" sz="1600" dirty="0" smtClean="0"/>
              <a:t>labor</a:t>
            </a:r>
          </a:p>
          <a:p>
            <a:pPr lvl="3" eaLnBrk="1" hangingPunct="1">
              <a:defRPr/>
            </a:pPr>
            <a:r>
              <a:rPr lang="en-US" sz="1600" dirty="0" smtClean="0"/>
              <a:t>1.4 million Africans imported in the last 50 years of the trans-Atlantic slave trade</a:t>
            </a:r>
            <a:endParaRPr lang="en-US" sz="1600" dirty="0" smtClean="0"/>
          </a:p>
          <a:p>
            <a:pPr lvl="3" eaLnBrk="1" hangingPunct="1">
              <a:defRPr/>
            </a:pPr>
            <a:r>
              <a:rPr lang="en-US" sz="1600" dirty="0" smtClean="0"/>
              <a:t>1888 - Slavery abolished </a:t>
            </a:r>
            <a:r>
              <a:rPr lang="en-US" sz="1600" dirty="0" smtClean="0"/>
              <a:t>in </a:t>
            </a:r>
            <a:r>
              <a:rPr lang="en-US" sz="1600" dirty="0" smtClean="0"/>
              <a:t>Brazil</a:t>
            </a: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038600"/>
            <a:ext cx="3986213" cy="26574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85800"/>
            <a:ext cx="41148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After 1850 – considerable growth and prosperity in Brazil </a:t>
            </a:r>
          </a:p>
          <a:p>
            <a:pPr lvl="2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Improved </a:t>
            </a:r>
            <a:r>
              <a:rPr lang="en-US" sz="1600" dirty="0">
                <a:solidFill>
                  <a:srgbClr val="000000"/>
                </a:solidFill>
              </a:rPr>
              <a:t>infrastructure</a:t>
            </a:r>
          </a:p>
          <a:p>
            <a:pPr lvl="3" eaLnBrk="1" hangingPunct="1">
              <a:defRPr/>
            </a:pPr>
            <a:r>
              <a:rPr lang="en-US" sz="1600" dirty="0">
                <a:solidFill>
                  <a:srgbClr val="000000"/>
                </a:solidFill>
              </a:rPr>
              <a:t>Railroads, steamships, </a:t>
            </a:r>
            <a:r>
              <a:rPr lang="en-US" sz="1600" dirty="0" smtClean="0">
                <a:solidFill>
                  <a:srgbClr val="000000"/>
                </a:solidFill>
              </a:rPr>
              <a:t>telegraph</a:t>
            </a:r>
          </a:p>
          <a:p>
            <a:pPr lvl="3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Foreign companies invested in these projects as well as banking</a:t>
            </a:r>
            <a:endParaRPr lang="en-US" sz="1600" dirty="0">
              <a:solidFill>
                <a:srgbClr val="000000"/>
              </a:solidFill>
            </a:endParaRPr>
          </a:p>
          <a:p>
            <a:pPr lvl="2" eaLnBrk="1" hangingPunct="1">
              <a:defRPr/>
            </a:pPr>
            <a:r>
              <a:rPr lang="en-US" sz="1600" dirty="0">
                <a:solidFill>
                  <a:srgbClr val="000000"/>
                </a:solidFill>
              </a:rPr>
              <a:t>European </a:t>
            </a:r>
            <a:r>
              <a:rPr lang="en-US" sz="1600" dirty="0" smtClean="0">
                <a:solidFill>
                  <a:srgbClr val="000000"/>
                </a:solidFill>
              </a:rPr>
              <a:t>immigration to Brazil</a:t>
            </a:r>
            <a:endParaRPr lang="en-US" sz="1600" dirty="0">
              <a:solidFill>
                <a:srgbClr val="000000"/>
              </a:solidFill>
            </a:endParaRPr>
          </a:p>
          <a:p>
            <a:pPr lvl="3" eaLnBrk="1" hangingPunct="1">
              <a:defRPr/>
            </a:pPr>
            <a:r>
              <a:rPr lang="en-US" sz="1600" dirty="0">
                <a:solidFill>
                  <a:srgbClr val="000000"/>
                </a:solidFill>
              </a:rPr>
              <a:t>Italy and </a:t>
            </a:r>
            <a:r>
              <a:rPr lang="en-US" sz="1600" dirty="0" smtClean="0">
                <a:solidFill>
                  <a:srgbClr val="000000"/>
                </a:solidFill>
              </a:rPr>
              <a:t>Portugal</a:t>
            </a:r>
          </a:p>
          <a:p>
            <a:pPr lvl="3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1850-1875: more than 300,000 immigrations arrived in Brazil</a:t>
            </a:r>
          </a:p>
          <a:p>
            <a:pPr lvl="4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More than 2/3 worked in coffee trees of south Brazil</a:t>
            </a:r>
            <a:endParaRPr lang="en-US" sz="1600" dirty="0">
              <a:solidFill>
                <a:srgbClr val="000000"/>
              </a:solidFill>
            </a:endParaRPr>
          </a:p>
          <a:p>
            <a:pPr lvl="1" eaLnBrk="1" hangingPunct="1">
              <a:defRPr/>
            </a:pPr>
            <a:r>
              <a:rPr lang="en-US" sz="1600" dirty="0">
                <a:solidFill>
                  <a:srgbClr val="000000"/>
                </a:solidFill>
              </a:rPr>
              <a:t>The monarchy did not long survive the abolition of slavery</a:t>
            </a:r>
          </a:p>
          <a:p>
            <a:pPr lvl="2" eaLnBrk="1" hangingPunct="1">
              <a:defRPr/>
            </a:pPr>
            <a:r>
              <a:rPr lang="en-US" sz="1600" dirty="0">
                <a:solidFill>
                  <a:srgbClr val="000000"/>
                </a:solidFill>
              </a:rPr>
              <a:t>1889 – A Republic was established</a:t>
            </a: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452" y="1371600"/>
            <a:ext cx="319809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35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6934200" cy="1143000"/>
          </a:xfrm>
        </p:spPr>
        <p:txBody>
          <a:bodyPr/>
          <a:lstStyle/>
          <a:p>
            <a:r>
              <a:rPr lang="en-US" sz="2800" dirty="0" smtClean="0"/>
              <a:t>Old Patterns of Gender, Class, and Race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0" y="762000"/>
            <a:ext cx="6705600" cy="4525963"/>
          </a:xfrm>
        </p:spPr>
        <p:txBody>
          <a:bodyPr/>
          <a:lstStyle/>
          <a:p>
            <a:r>
              <a:rPr lang="en-US" sz="2000" dirty="0" smtClean="0"/>
              <a:t>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– time of great change and transformation in Latin America, but effects were not felt equally by all classes or groups in society</a:t>
            </a:r>
          </a:p>
          <a:p>
            <a:r>
              <a:rPr lang="en-US" sz="2000" dirty="0" smtClean="0"/>
              <a:t>Women gained little ground in society</a:t>
            </a:r>
          </a:p>
          <a:p>
            <a:pPr lvl="1"/>
            <a:r>
              <a:rPr lang="en-US" sz="1600" dirty="0" smtClean="0"/>
              <a:t>Participated actively in independence movements</a:t>
            </a:r>
          </a:p>
          <a:p>
            <a:pPr lvl="1"/>
            <a:r>
              <a:rPr lang="en-US" sz="1600" dirty="0" smtClean="0"/>
              <a:t>Expected to be wives and mothers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ould not vote 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ould not participate in government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ould not be lawyers or even testify in court</a:t>
            </a:r>
          </a:p>
          <a:p>
            <a:pPr lvl="1"/>
            <a:r>
              <a:rPr lang="en-US" sz="1600" dirty="0" smtClean="0"/>
              <a:t>Once married, could not work or </a:t>
            </a:r>
            <a:r>
              <a:rPr lang="en-US" sz="1600" dirty="0" smtClean="0"/>
              <a:t>enter into contracts, or control their own estates without permission from their husbands</a:t>
            </a:r>
            <a:endParaRPr lang="en-US" sz="1600" dirty="0" smtClean="0"/>
          </a:p>
          <a:p>
            <a:r>
              <a:rPr lang="en-US" sz="2000" dirty="0" smtClean="0"/>
              <a:t>Lower class women had more economic freedom</a:t>
            </a:r>
          </a:p>
          <a:p>
            <a:pPr lvl="1"/>
            <a:r>
              <a:rPr lang="en-US" sz="1600" dirty="0" smtClean="0"/>
              <a:t>Controlling local markets</a:t>
            </a:r>
          </a:p>
          <a:p>
            <a:pPr lvl="1"/>
            <a:r>
              <a:rPr lang="en-US" sz="1600" dirty="0" smtClean="0"/>
              <a:t>More personal freedom than elite </a:t>
            </a:r>
            <a:r>
              <a:rPr lang="en-US" sz="1600" dirty="0" smtClean="0"/>
              <a:t>women under constraints of powerful families</a:t>
            </a:r>
            <a:endParaRPr lang="en-US" sz="1600" dirty="0" smtClean="0"/>
          </a:p>
          <a:p>
            <a:pPr lvl="1"/>
            <a:r>
              <a:rPr lang="en-US" sz="1600" dirty="0" smtClean="0"/>
              <a:t>Legal terms were about the same, and material terms much, much worse</a:t>
            </a:r>
          </a:p>
          <a:p>
            <a:r>
              <a:rPr lang="en-US" sz="2000" dirty="0" smtClean="0"/>
              <a:t>By 1870 – women more important to workforce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4636"/>
            <a:ext cx="8229600" cy="651164"/>
          </a:xfrm>
        </p:spPr>
        <p:txBody>
          <a:bodyPr/>
          <a:lstStyle/>
          <a:p>
            <a:r>
              <a:rPr lang="en-US" dirty="0" smtClean="0"/>
              <a:t>Causes of political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838200"/>
            <a:ext cx="6248400" cy="2286000"/>
          </a:xfrm>
        </p:spPr>
        <p:txBody>
          <a:bodyPr/>
          <a:lstStyle/>
          <a:p>
            <a:r>
              <a:rPr lang="en-US" sz="2400" dirty="0" smtClean="0"/>
              <a:t>Late 18</a:t>
            </a:r>
            <a:r>
              <a:rPr lang="en-US" sz="2400" baseline="30000" dirty="0" smtClean="0"/>
              <a:t>th</a:t>
            </a:r>
            <a:r>
              <a:rPr lang="en-US" sz="2400" dirty="0"/>
              <a:t> </a:t>
            </a:r>
            <a:r>
              <a:rPr lang="en-US" sz="2400" dirty="0" smtClean="0"/>
              <a:t>and early 19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centuries – Latin American leaders were moved by the same ideas as those seeking political change elsewhere in the Atlantic world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871" y="2819400"/>
            <a:ext cx="4965457" cy="36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5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932" y="685800"/>
            <a:ext cx="7239000" cy="5821363"/>
          </a:xfrm>
        </p:spPr>
        <p:txBody>
          <a:bodyPr/>
          <a:lstStyle/>
          <a:p>
            <a:r>
              <a:rPr lang="en-US" sz="2000" dirty="0" smtClean="0"/>
              <a:t>By 1842- Mexico City required boys and girls aged 7 to 15 to attend school</a:t>
            </a:r>
          </a:p>
          <a:p>
            <a:pPr lvl="1"/>
            <a:r>
              <a:rPr lang="en-US" sz="2000" dirty="0" smtClean="0"/>
              <a:t>Public schools appeared throughout Latin America</a:t>
            </a:r>
          </a:p>
          <a:p>
            <a:pPr lvl="2"/>
            <a:r>
              <a:rPr lang="en-US" sz="2000" dirty="0" smtClean="0"/>
              <a:t>Minimal impact</a:t>
            </a:r>
          </a:p>
          <a:p>
            <a:pPr lvl="2"/>
            <a:r>
              <a:rPr lang="en-US" sz="2000" dirty="0" smtClean="0"/>
              <a:t>Literacy rates remained low</a:t>
            </a:r>
          </a:p>
          <a:p>
            <a:pPr lvl="2"/>
            <a:r>
              <a:rPr lang="en-US" sz="2000" dirty="0" smtClean="0"/>
              <a:t>Most teachers were women, giving them new opportunities</a:t>
            </a:r>
          </a:p>
          <a:p>
            <a:r>
              <a:rPr lang="en-US" sz="2000" dirty="0" smtClean="0"/>
              <a:t>New nations legally ended the old society of castes in which legal status and definition depended on color and ethnicity</a:t>
            </a:r>
          </a:p>
          <a:p>
            <a:pPr lvl="1"/>
            <a:r>
              <a:rPr lang="en-US" sz="2000" dirty="0" smtClean="0"/>
              <a:t>Reality – much of the system continued</a:t>
            </a:r>
          </a:p>
          <a:p>
            <a:pPr lvl="1"/>
            <a:r>
              <a:rPr lang="en-US" sz="2000" dirty="0" smtClean="0"/>
              <a:t>Stigma of skin color and former slave status created barriers to advancement</a:t>
            </a:r>
          </a:p>
          <a:p>
            <a:pPr lvl="1"/>
            <a:r>
              <a:rPr lang="en-US" sz="2000" dirty="0" smtClean="0"/>
              <a:t>Indians continued to labor under poor conditions and suffer effects of government failures</a:t>
            </a:r>
          </a:p>
          <a:p>
            <a:pPr lvl="2"/>
            <a:r>
              <a:rPr lang="en-US" sz="2000" dirty="0" smtClean="0"/>
              <a:t>Mexico, Bolivia, and Peru</a:t>
            </a:r>
            <a:endParaRPr lang="en-US" sz="2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543800" cy="1143000"/>
          </a:xfrm>
        </p:spPr>
        <p:txBody>
          <a:bodyPr/>
          <a:lstStyle/>
          <a:p>
            <a:r>
              <a:rPr lang="en-US" dirty="0" smtClean="0"/>
              <a:t>The Great Boom: 1880-1920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0"/>
            <a:ext cx="7239000" cy="5715000"/>
          </a:xfrm>
        </p:spPr>
        <p:txBody>
          <a:bodyPr/>
          <a:lstStyle/>
          <a:p>
            <a:r>
              <a:rPr lang="en-US" sz="2000" dirty="0" smtClean="0"/>
              <a:t>Between 1880-1920: Latin </a:t>
            </a:r>
            <a:r>
              <a:rPr lang="en-US" sz="2000" dirty="0" smtClean="0"/>
              <a:t>America (like areas of Asia and Africa) experienced a tremendous spurt of economic growth</a:t>
            </a:r>
          </a:p>
          <a:p>
            <a:pPr lvl="1"/>
            <a:r>
              <a:rPr lang="en-US" sz="2000" dirty="0" smtClean="0"/>
              <a:t>Stimulated by the increasing demand in industrializing Europe and USA for raw materials, foodstuffs, and specialized tropical crops</a:t>
            </a:r>
          </a:p>
          <a:p>
            <a:pPr lvl="2"/>
            <a:r>
              <a:rPr lang="en-US" sz="2000" dirty="0" smtClean="0"/>
              <a:t>Mexico and Argentina</a:t>
            </a:r>
          </a:p>
          <a:p>
            <a:r>
              <a:rPr lang="en-US" sz="2000" dirty="0" smtClean="0"/>
              <a:t>Latin America </a:t>
            </a:r>
            <a:r>
              <a:rPr lang="en-US" sz="2000" dirty="0" smtClean="0"/>
              <a:t>was prepared </a:t>
            </a:r>
            <a:r>
              <a:rPr lang="en-US" sz="2000" dirty="0" smtClean="0"/>
              <a:t>for export led economic expansion</a:t>
            </a:r>
          </a:p>
          <a:p>
            <a:pPr lvl="1"/>
            <a:r>
              <a:rPr lang="en-US" sz="2000" dirty="0" smtClean="0"/>
              <a:t>Liberal ideology</a:t>
            </a:r>
          </a:p>
          <a:p>
            <a:pPr lvl="2"/>
            <a:r>
              <a:rPr lang="en-US" sz="2000" dirty="0" smtClean="0"/>
              <a:t>Individual freedoms, open market, limited government intervention in economic system</a:t>
            </a:r>
            <a:endParaRPr lang="en-US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28600"/>
            <a:ext cx="3429000" cy="6324600"/>
          </a:xfrm>
        </p:spPr>
        <p:txBody>
          <a:bodyPr/>
          <a:lstStyle/>
          <a:p>
            <a:r>
              <a:rPr lang="en-US" sz="1600" dirty="0" smtClean="0"/>
              <a:t>Latin American economies led by exports</a:t>
            </a:r>
          </a:p>
          <a:p>
            <a:pPr lvl="1"/>
            <a:r>
              <a:rPr lang="en-US" sz="1600" dirty="0" smtClean="0"/>
              <a:t>Central America – bananas and coffee</a:t>
            </a:r>
          </a:p>
          <a:p>
            <a:pPr lvl="1"/>
            <a:r>
              <a:rPr lang="en-US" sz="1600" dirty="0" smtClean="0"/>
              <a:t>Cuba – tobacco and sugar</a:t>
            </a:r>
          </a:p>
          <a:p>
            <a:pPr lvl="1"/>
            <a:r>
              <a:rPr lang="en-US" sz="1600" dirty="0" smtClean="0"/>
              <a:t>Brazil – rubber and coffee</a:t>
            </a:r>
          </a:p>
          <a:p>
            <a:pPr lvl="1"/>
            <a:r>
              <a:rPr lang="en-US" sz="1600" dirty="0" smtClean="0"/>
              <a:t>Mexico – henequen (fiber for making rope), copper, and silver</a:t>
            </a:r>
          </a:p>
          <a:p>
            <a:pPr lvl="1"/>
            <a:r>
              <a:rPr lang="en-US" sz="1600" dirty="0" smtClean="0"/>
              <a:t>Argentina – wool, wheat, and beef</a:t>
            </a:r>
          </a:p>
          <a:p>
            <a:pPr lvl="1"/>
            <a:r>
              <a:rPr lang="en-US" sz="1600" dirty="0" smtClean="0"/>
              <a:t>Chile – copper</a:t>
            </a:r>
          </a:p>
          <a:p>
            <a:r>
              <a:rPr lang="en-US" sz="1600" dirty="0" smtClean="0"/>
              <a:t>In this era of strong demand and good prices, these nations made high profits</a:t>
            </a:r>
          </a:p>
          <a:p>
            <a:pPr lvl="1"/>
            <a:r>
              <a:rPr lang="en-US" sz="1600" dirty="0" smtClean="0"/>
              <a:t>Allowed for large imports of foreign goods, and funds to beautify cities and other government projects</a:t>
            </a:r>
          </a:p>
          <a:p>
            <a:r>
              <a:rPr lang="en-US" sz="1600" dirty="0" smtClean="0"/>
              <a:t>Still… economic success depended on conditions outside the region</a:t>
            </a:r>
          </a:p>
          <a:p>
            <a:pPr lvl="1"/>
            <a:r>
              <a:rPr lang="en-US" sz="1600" dirty="0" smtClean="0"/>
              <a:t>Economies vulnerable and dependent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030085"/>
            <a:ext cx="3654874" cy="472162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913" y="152400"/>
            <a:ext cx="7543800" cy="6172200"/>
          </a:xfrm>
        </p:spPr>
        <p:txBody>
          <a:bodyPr/>
          <a:lstStyle/>
          <a:p>
            <a:r>
              <a:rPr lang="en-US" sz="1600" dirty="0" smtClean="0"/>
              <a:t>1870-1890: Latin American trade </a:t>
            </a:r>
            <a:r>
              <a:rPr lang="en-US" sz="1600" dirty="0" smtClean="0"/>
              <a:t>increased by 50%</a:t>
            </a:r>
            <a:endParaRPr lang="en-US" sz="1600" dirty="0" smtClean="0"/>
          </a:p>
          <a:p>
            <a:pPr lvl="1"/>
            <a:r>
              <a:rPr lang="en-US" sz="1600" dirty="0" smtClean="0"/>
              <a:t>Attracted the interest of foreign investors eager for high returns on their capital</a:t>
            </a:r>
          </a:p>
          <a:p>
            <a:pPr lvl="1"/>
            <a:r>
              <a:rPr lang="en-US" sz="1600" dirty="0" smtClean="0"/>
              <a:t>British, French, German, and North American businesses and entrepreneurs invested in mining, railroads, public utilities, and banking</a:t>
            </a:r>
          </a:p>
          <a:p>
            <a:pPr lvl="1"/>
            <a:r>
              <a:rPr lang="en-US" sz="1600" dirty="0" smtClean="0"/>
              <a:t>More than half the foreign investments in Latin America were British</a:t>
            </a:r>
          </a:p>
          <a:p>
            <a:r>
              <a:rPr lang="en-US" sz="1600" dirty="0" smtClean="0"/>
              <a:t>Foreign investments provided Latin America with needed capital and services but tended to place key industries, transportation facilities, and services in foreign hands</a:t>
            </a:r>
          </a:p>
          <a:p>
            <a:pPr lvl="1"/>
            <a:r>
              <a:rPr lang="en-US" sz="1600" dirty="0" smtClean="0"/>
              <a:t>Constrained </a:t>
            </a:r>
            <a:r>
              <a:rPr lang="en-US" sz="1600" dirty="0" smtClean="0"/>
              <a:t>Latin </a:t>
            </a:r>
            <a:r>
              <a:rPr lang="en-US" sz="1600" dirty="0" smtClean="0"/>
              <a:t>American governments in their social, commercial, and diplomatic policies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29000"/>
            <a:ext cx="5505137" cy="3033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81841" y="45720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1914 - U.S. investments</a:t>
            </a:r>
            <a:endParaRPr lang="en-US" sz="1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772400" cy="1143000"/>
          </a:xfrm>
        </p:spPr>
        <p:txBody>
          <a:bodyPr/>
          <a:lstStyle/>
          <a:p>
            <a:pPr algn="l"/>
            <a:r>
              <a:rPr lang="en-US" sz="2000" dirty="0" smtClean="0"/>
              <a:t>Mexico and Argentina : Examples of Economic Transformation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838200"/>
            <a:ext cx="6019800" cy="4525963"/>
          </a:xfrm>
        </p:spPr>
        <p:txBody>
          <a:bodyPr/>
          <a:lstStyle/>
          <a:p>
            <a:r>
              <a:rPr lang="en-US" sz="1800" dirty="0" smtClean="0"/>
              <a:t>In Mexico, the Liberal triumph of Juarez had set the stage for economic growth and constitutional government</a:t>
            </a:r>
          </a:p>
          <a:p>
            <a:r>
              <a:rPr lang="en-US" sz="1800" dirty="0" smtClean="0"/>
              <a:t>1876 – </a:t>
            </a:r>
            <a:r>
              <a:rPr lang="en-US" sz="1800" dirty="0" err="1" smtClean="0"/>
              <a:t>Porfirio</a:t>
            </a:r>
            <a:r>
              <a:rPr lang="en-US" sz="1800" dirty="0" smtClean="0"/>
              <a:t> Diaz elected President; dominates politics for 35 years</a:t>
            </a:r>
          </a:p>
          <a:p>
            <a:pPr lvl="1"/>
            <a:r>
              <a:rPr lang="en-US" sz="1800" dirty="0" smtClean="0"/>
              <a:t>Suppressed regional rebellions and imposed a strong centralized government</a:t>
            </a:r>
          </a:p>
          <a:p>
            <a:pPr lvl="1"/>
            <a:r>
              <a:rPr lang="en-US" sz="1800" dirty="0" smtClean="0"/>
              <a:t>Financed by foreign capital, the railroad system grew rapidly</a:t>
            </a:r>
          </a:p>
          <a:p>
            <a:pPr lvl="2"/>
            <a:r>
              <a:rPr lang="en-US" sz="1800" dirty="0" smtClean="0"/>
              <a:t>Provided a new way to integrate Mexican regional economies, move goods to ports for exports, and allow </a:t>
            </a:r>
            <a:r>
              <a:rPr lang="en-US" sz="1800" dirty="0" smtClean="0"/>
              <a:t>movement </a:t>
            </a:r>
            <a:r>
              <a:rPr lang="en-US" sz="1800" dirty="0" smtClean="0"/>
              <a:t>of government troops to keep order</a:t>
            </a:r>
          </a:p>
          <a:p>
            <a:pPr lvl="1"/>
            <a:r>
              <a:rPr lang="en-US" sz="1800" dirty="0" smtClean="0"/>
              <a:t>Industrialization takes place</a:t>
            </a:r>
          </a:p>
          <a:p>
            <a:pPr lvl="1"/>
            <a:r>
              <a:rPr lang="en-US" sz="1800" dirty="0" smtClean="0"/>
              <a:t>Foreign investment encouraged in mining, transportation, </a:t>
            </a:r>
            <a:r>
              <a:rPr lang="en-US" sz="1800" dirty="0" smtClean="0"/>
              <a:t>and financial </a:t>
            </a:r>
            <a:r>
              <a:rPr lang="en-US" sz="1800" dirty="0" smtClean="0"/>
              <a:t>policies changed to promote investments</a:t>
            </a:r>
          </a:p>
          <a:p>
            <a:pPr lvl="2"/>
            <a:r>
              <a:rPr lang="en-US" sz="1800" dirty="0" smtClean="0"/>
              <a:t>United States increased investments to 1 billion pesos in 1911</a:t>
            </a:r>
            <a:endParaRPr lang="en-US" sz="1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2400"/>
            <a:ext cx="7010400" cy="5668963"/>
          </a:xfrm>
        </p:spPr>
        <p:txBody>
          <a:bodyPr/>
          <a:lstStyle/>
          <a:p>
            <a:r>
              <a:rPr lang="en-US" sz="1800" dirty="0" smtClean="0"/>
              <a:t>Growth was often bought at the expense of Mexico’s large rural peasantry and its growing urban and working classes</a:t>
            </a:r>
          </a:p>
          <a:p>
            <a:pPr lvl="1"/>
            <a:r>
              <a:rPr lang="en-US" sz="1800" dirty="0" smtClean="0"/>
              <a:t>Largely native, few immigrants (unlike Argentina and Brazil)</a:t>
            </a:r>
          </a:p>
          <a:p>
            <a:pPr lvl="1"/>
            <a:r>
              <a:rPr lang="en-US" sz="1400" dirty="0" smtClean="0"/>
              <a:t>Led to an unstable situation</a:t>
            </a:r>
          </a:p>
          <a:p>
            <a:pPr lvl="2"/>
            <a:r>
              <a:rPr lang="en-US" sz="1400" dirty="0" smtClean="0"/>
              <a:t>Strikes and labor unrest </a:t>
            </a:r>
            <a:r>
              <a:rPr lang="en-US" sz="1400" dirty="0" smtClean="0"/>
              <a:t>increased particularly among railroad workers, miners, and textile workers</a:t>
            </a:r>
            <a:endParaRPr lang="en-US" sz="1400" dirty="0" smtClean="0"/>
          </a:p>
          <a:p>
            <a:pPr lvl="2"/>
            <a:r>
              <a:rPr lang="en-US" sz="1400" dirty="0" smtClean="0"/>
              <a:t>A national police force (the </a:t>
            </a:r>
            <a:r>
              <a:rPr lang="en-US" sz="1400" dirty="0" err="1" smtClean="0"/>
              <a:t>Rurales</a:t>
            </a:r>
            <a:r>
              <a:rPr lang="en-US" sz="1400" dirty="0" smtClean="0"/>
              <a:t>) maintained </a:t>
            </a:r>
            <a:r>
              <a:rPr lang="en-US" sz="1400" dirty="0" smtClean="0"/>
              <a:t>order</a:t>
            </a:r>
          </a:p>
          <a:p>
            <a:pPr lvl="2"/>
            <a:r>
              <a:rPr lang="en-US" sz="1400" dirty="0" smtClean="0"/>
              <a:t>Political bosses linked to the Diaz regime in Mexico City delivered the votes in rigged elections</a:t>
            </a:r>
            <a:endParaRPr lang="en-US" sz="1400" dirty="0" smtClean="0"/>
          </a:p>
          <a:p>
            <a:pPr lvl="2"/>
            <a:r>
              <a:rPr lang="en-US" sz="1400" dirty="0" smtClean="0"/>
              <a:t>1910 – 10 year civil war, the Mexican Revolution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719" y="3505200"/>
            <a:ext cx="3772681" cy="2466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124200"/>
            <a:ext cx="3154693" cy="359703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752600" y="180975"/>
            <a:ext cx="723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Mexican Revolutionaries</a:t>
            </a:r>
          </a:p>
        </p:txBody>
      </p:sp>
      <p:pic>
        <p:nvPicPr>
          <p:cNvPr id="45059" name="Picture 3" descr="Emiliano Zapato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2514600" y="1066800"/>
            <a:ext cx="1539875" cy="2590800"/>
          </a:xfrm>
          <a:prstGeom prst="rect">
            <a:avLst/>
          </a:prstGeom>
          <a:noFill/>
          <a:ln w="9525">
            <a:solidFill>
              <a:srgbClr val="000064"/>
            </a:solidFill>
            <a:miter lim="800000"/>
            <a:headEnd/>
            <a:tailEnd/>
          </a:ln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3962400" y="1585913"/>
            <a:ext cx="1676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Emiliano</a:t>
            </a:r>
            <a:br>
              <a:rPr lang="en-US" sz="2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Zapata</a:t>
            </a:r>
          </a:p>
        </p:txBody>
      </p:sp>
      <p:pic>
        <p:nvPicPr>
          <p:cNvPr id="45061" name="Picture 5" descr="Francisco I. Madero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1981200" y="3962400"/>
            <a:ext cx="2209800" cy="2082800"/>
          </a:xfrm>
          <a:prstGeom prst="rect">
            <a:avLst/>
          </a:prstGeom>
          <a:noFill/>
          <a:ln w="9525">
            <a:solidFill>
              <a:srgbClr val="000064"/>
            </a:solidFill>
            <a:miter lim="800000"/>
            <a:headEnd/>
            <a:tailEnd/>
          </a:ln>
        </p:spPr>
      </p:pic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1676400" y="6096000"/>
            <a:ext cx="2971800" cy="427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Francisco I Madero </a:t>
            </a:r>
          </a:p>
        </p:txBody>
      </p:sp>
      <p:pic>
        <p:nvPicPr>
          <p:cNvPr id="45063" name="Picture 7" descr="Venustiano Carranza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4572000" y="3367088"/>
            <a:ext cx="1947863" cy="2057400"/>
          </a:xfrm>
          <a:prstGeom prst="rect">
            <a:avLst/>
          </a:prstGeom>
          <a:noFill/>
          <a:ln w="9525">
            <a:solidFill>
              <a:srgbClr val="000064"/>
            </a:solidFill>
            <a:miter lim="800000"/>
            <a:headEnd/>
            <a:tailEnd/>
          </a:ln>
        </p:spPr>
      </p:pic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4572000" y="5410200"/>
            <a:ext cx="19050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Venustiano</a:t>
            </a:r>
            <a:br>
              <a:rPr lang="en-US" sz="2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Carranza </a:t>
            </a:r>
          </a:p>
        </p:txBody>
      </p:sp>
      <p:pic>
        <p:nvPicPr>
          <p:cNvPr id="45065" name="Picture 9" descr="Porfirio Diaz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6891338" y="3733800"/>
            <a:ext cx="1863725" cy="2286000"/>
          </a:xfrm>
          <a:prstGeom prst="rect">
            <a:avLst/>
          </a:prstGeom>
          <a:noFill/>
          <a:ln w="9525">
            <a:solidFill>
              <a:srgbClr val="000064"/>
            </a:solidFill>
            <a:miter lim="800000"/>
            <a:headEnd/>
            <a:tailEnd/>
          </a:ln>
        </p:spPr>
      </p:pic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6858000" y="6096000"/>
            <a:ext cx="1905000" cy="427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Porfirio Diaz</a:t>
            </a:r>
          </a:p>
        </p:txBody>
      </p:sp>
      <p:pic>
        <p:nvPicPr>
          <p:cNvPr id="45067" name="Picture 11" descr="Pancho Villa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</a:blip>
          <a:srcRect l="5652" r="9828"/>
          <a:stretch>
            <a:fillRect/>
          </a:stretch>
        </p:blipFill>
        <p:spPr bwMode="auto">
          <a:xfrm>
            <a:off x="6172200" y="990600"/>
            <a:ext cx="2590800" cy="1920875"/>
          </a:xfrm>
          <a:prstGeom prst="rect">
            <a:avLst/>
          </a:prstGeom>
          <a:noFill/>
          <a:ln w="9525">
            <a:solidFill>
              <a:srgbClr val="000064"/>
            </a:solidFill>
            <a:miter lim="800000"/>
            <a:headEnd/>
            <a:tailEnd/>
          </a:ln>
        </p:spPr>
      </p:pic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6400800" y="2971800"/>
            <a:ext cx="2209800" cy="427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Pancho Villa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457200"/>
            <a:ext cx="6858000" cy="5668963"/>
          </a:xfrm>
        </p:spPr>
        <p:txBody>
          <a:bodyPr/>
          <a:lstStyle/>
          <a:p>
            <a:r>
              <a:rPr lang="en-US" sz="2800" dirty="0" smtClean="0"/>
              <a:t>Technological changes contributed to Argentine prosperity</a:t>
            </a:r>
          </a:p>
          <a:p>
            <a:pPr lvl="1"/>
            <a:r>
              <a:rPr lang="en-US" dirty="0" smtClean="0"/>
              <a:t>Refrigerated ships allowed fresh beef to be sent directly to Europe</a:t>
            </a:r>
          </a:p>
          <a:p>
            <a:r>
              <a:rPr lang="en-US" sz="2800" dirty="0" smtClean="0"/>
              <a:t>Labor was provided by a flood of immigrants</a:t>
            </a:r>
          </a:p>
          <a:p>
            <a:pPr lvl="1"/>
            <a:r>
              <a:rPr lang="en-US" dirty="0" smtClean="0"/>
              <a:t>3.5 million immigrants between 1857 and 1930</a:t>
            </a:r>
          </a:p>
          <a:p>
            <a:pPr lvl="2"/>
            <a:r>
              <a:rPr lang="en-US" sz="2800" dirty="0" smtClean="0"/>
              <a:t>Italians, Germans, Russians, and Jews Europeanized Argentina (this did not happen in Mexico)</a:t>
            </a:r>
            <a:endParaRPr lang="en-US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6858000" cy="1143000"/>
          </a:xfrm>
        </p:spPr>
        <p:txBody>
          <a:bodyPr/>
          <a:lstStyle/>
          <a:p>
            <a:r>
              <a:rPr lang="en-US" dirty="0" smtClean="0"/>
              <a:t>United States Involvement in Latin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0"/>
            <a:ext cx="6934200" cy="4525963"/>
          </a:xfrm>
        </p:spPr>
        <p:txBody>
          <a:bodyPr/>
          <a:lstStyle/>
          <a:p>
            <a:r>
              <a:rPr lang="en-US" sz="2800" dirty="0" smtClean="0"/>
              <a:t>After its Civil War, the United States began to take a more direct and active interest in the politics and economies of Latin America</a:t>
            </a:r>
          </a:p>
          <a:p>
            <a:pPr lvl="1"/>
            <a:r>
              <a:rPr lang="en-US" sz="2400" dirty="0" smtClean="0"/>
              <a:t>Commerce and investments began to expand rapidly</a:t>
            </a:r>
          </a:p>
          <a:p>
            <a:pPr lvl="1"/>
            <a:r>
              <a:rPr lang="en-US" sz="2400" dirty="0" smtClean="0"/>
              <a:t>American industry was seeking new markets and raw materials</a:t>
            </a:r>
          </a:p>
          <a:p>
            <a:pPr lvl="1"/>
            <a:r>
              <a:rPr lang="en-US" sz="2400" dirty="0" smtClean="0"/>
              <a:t>growing population of the United States created a demand for Latin American products</a:t>
            </a:r>
            <a:endParaRPr lang="en-US"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0425"/>
            <a:ext cx="7696200" cy="5745163"/>
          </a:xfrm>
        </p:spPr>
        <p:txBody>
          <a:bodyPr/>
          <a:lstStyle/>
          <a:p>
            <a:r>
              <a:rPr lang="en-US" dirty="0" smtClean="0"/>
              <a:t>Spanish-American War</a:t>
            </a:r>
          </a:p>
          <a:p>
            <a:pPr lvl="1"/>
            <a:r>
              <a:rPr lang="en-US" sz="2000" dirty="0" smtClean="0"/>
              <a:t>Centered on Cuba and Puerto Rico, Spain's last colonies in the Americas</a:t>
            </a:r>
          </a:p>
          <a:p>
            <a:pPr lvl="1"/>
            <a:r>
              <a:rPr lang="en-US" sz="2000" dirty="0" smtClean="0"/>
              <a:t>Opened the door to direct U.S. involvement in the Caribbean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133600"/>
            <a:ext cx="6096000" cy="45313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143000" y="76200"/>
            <a:ext cx="8458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Causes of Latin American</a:t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</a:b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Revolutions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905000" y="1044162"/>
            <a:ext cx="6934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06400" indent="-406400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n-US" sz="2400" dirty="0">
                <a:latin typeface="Comic Sans MS" pitchFamily="66" charset="0"/>
              </a:rPr>
              <a:t>Enlightenment Ideas </a:t>
            </a:r>
            <a:r>
              <a:rPr lang="en-US" sz="2400" dirty="0">
                <a:latin typeface="Comic Sans MS" pitchFamily="66" charset="0"/>
                <a:sym typeface="Wingdings" pitchFamily="2" charset="2"/>
              </a:rPr>
              <a:t> writings of John Locke, Voltaire, &amp; Jean Rousseau; Thomas Jefferson and Thomas </a:t>
            </a:r>
            <a:r>
              <a:rPr lang="en-US" sz="2400" dirty="0" smtClean="0">
                <a:latin typeface="Comic Sans MS" pitchFamily="66" charset="0"/>
                <a:sym typeface="Wingdings" pitchFamily="2" charset="2"/>
              </a:rPr>
              <a:t>Paine.</a:t>
            </a:r>
            <a:r>
              <a:rPr lang="en-US" sz="2400" b="1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/>
            </a:r>
            <a:br>
              <a:rPr lang="en-US" sz="2400" b="1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</a:br>
            <a:endParaRPr lang="en-US" sz="2400" b="1" dirty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663813"/>
            <a:ext cx="2416711" cy="3948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663813"/>
            <a:ext cx="2665337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304800"/>
            <a:ext cx="7010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United States builds Panama Canal, which opened in 1908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Shorten route between Atlantic and Pacific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Symbol of technological and industrial strength of the 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524000"/>
            <a:ext cx="5181600" cy="50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54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723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“Big Stick” Foreign Policy</a:t>
            </a:r>
          </a:p>
        </p:txBody>
      </p:sp>
      <p:pic>
        <p:nvPicPr>
          <p:cNvPr id="34819" name="Picture 4" descr="pol_cartoon-Big Stick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2057400" y="1219200"/>
            <a:ext cx="6705600" cy="52339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752600" y="369888"/>
            <a:ext cx="7239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The Caribbean:</a:t>
            </a:r>
            <a:b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An “American Lake”</a:t>
            </a:r>
          </a:p>
        </p:txBody>
      </p:sp>
      <p:pic>
        <p:nvPicPr>
          <p:cNvPr id="33795" name="Picture 3" descr="map-American Imperialism-1895-1935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1558" t="516" b="9248"/>
          <a:stretch>
            <a:fillRect/>
          </a:stretch>
        </p:blipFill>
        <p:spPr bwMode="auto">
          <a:xfrm>
            <a:off x="1905000" y="2046288"/>
            <a:ext cx="6996113" cy="3744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723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accent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itchFamily="66" charset="0"/>
              </a:rPr>
              <a:t>1.  Enlightenment Ideas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905000" y="1066800"/>
            <a:ext cx="6934200" cy="544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65138" indent="-465138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n-US" sz="2600" smtClean="0">
                <a:solidFill>
                  <a:schemeClr val="tx2"/>
                </a:solidFill>
                <a:latin typeface="Comic Sans MS" pitchFamily="66" charset="0"/>
              </a:rPr>
              <a:t>Laws of nature [NATURAL LAWS] govern natural science and human society.</a:t>
            </a:r>
            <a:br>
              <a:rPr lang="en-US" sz="2600" smtClean="0">
                <a:solidFill>
                  <a:schemeClr val="tx2"/>
                </a:solidFill>
                <a:latin typeface="Comic Sans MS" pitchFamily="66" charset="0"/>
              </a:rPr>
            </a:br>
            <a:endParaRPr lang="en-US" sz="2600" smtClean="0">
              <a:solidFill>
                <a:schemeClr val="tx2"/>
              </a:solidFill>
              <a:latin typeface="Comic Sans MS" pitchFamily="66" charset="0"/>
            </a:endParaRPr>
          </a:p>
          <a:p>
            <a:pPr marL="465138" indent="-465138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n-US" sz="2600" smtClean="0">
                <a:solidFill>
                  <a:schemeClr val="tx2"/>
                </a:solidFill>
                <a:latin typeface="Comic Sans MS" pitchFamily="66" charset="0"/>
              </a:rPr>
              <a:t>Give people rights </a:t>
            </a:r>
            <a:r>
              <a:rPr lang="en-US" sz="260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 life, liberty, property!</a:t>
            </a:r>
            <a:br>
              <a:rPr lang="en-US" sz="260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</a:br>
            <a:endParaRPr lang="en-US" sz="2600" smtClean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  <a:p>
            <a:pPr marL="465138" indent="-465138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n-US" sz="260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Make fair societies based on reason possible.</a:t>
            </a:r>
            <a:br>
              <a:rPr lang="en-US" sz="260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</a:br>
            <a:endParaRPr lang="en-US" sz="2600" smtClean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  <a:p>
            <a:pPr marL="465138" indent="-465138">
              <a:spcBef>
                <a:spcPct val="50000"/>
              </a:spcBef>
              <a:buClr>
                <a:schemeClr val="accent2"/>
              </a:buClr>
              <a:buFontTx/>
              <a:buAutoNum type="arabicPeriod"/>
            </a:pPr>
            <a:r>
              <a:rPr lang="en-US" sz="260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Challenged the theory of “Divine Right” monarchy.</a:t>
            </a:r>
            <a:endParaRPr lang="en-US" sz="2600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987137"/>
            <a:ext cx="6781800" cy="4525963"/>
          </a:xfrm>
        </p:spPr>
        <p:txBody>
          <a:bodyPr/>
          <a:lstStyle/>
          <a:p>
            <a:pPr marL="0" indent="0">
              <a:spcBef>
                <a:spcPct val="50000"/>
              </a:spcBef>
              <a:buClr>
                <a:schemeClr val="accent2"/>
              </a:buClr>
              <a:buNone/>
            </a:pPr>
            <a:r>
              <a:rPr lang="en-US" sz="2400" i="1" dirty="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2. Creole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discontent at being left out of government jobs and trade 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concessions</a:t>
            </a:r>
            <a:endParaRPr lang="en-US" sz="2400" dirty="0" smtClean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  <a:p>
            <a:pPr marL="0" indent="0">
              <a:spcBef>
                <a:spcPct val="50000"/>
              </a:spcBef>
              <a:buClr>
                <a:schemeClr val="accent2"/>
              </a:buClr>
              <a:buNone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	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/>
            </a:r>
            <a:br>
              <a:rPr lang="en-US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</a:br>
            <a:endParaRPr lang="en-US" dirty="0">
              <a:solidFill>
                <a:schemeClr val="tx2"/>
              </a:solidFill>
              <a:latin typeface="Comic Sans MS" pitchFamily="66" charset="0"/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35358"/>
            <a:ext cx="541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Causes of Latin American</a:t>
            </a:r>
            <a:b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itchFamily="66" charset="0"/>
              </a:rPr>
              <a:t>Revolutions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2564" y="1905000"/>
            <a:ext cx="691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Creole elites could not support rejecting the church’s authority or the social leveling implied by the Declaration of Rights of Man</a:t>
            </a:r>
            <a:endParaRPr lang="en-US" dirty="0"/>
          </a:p>
        </p:txBody>
      </p:sp>
      <p:pic>
        <p:nvPicPr>
          <p:cNvPr id="1026" name="Picture 2" descr="http://lh4.ggpht.com/_6nMyb-71hNU/SL4AsSW02_I/AAAAAAAACMg/9zD5ZheZlpI/2.1B+Colonial+Era+Social+Pyram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0"/>
            <a:ext cx="4795183" cy="384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0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990600"/>
            <a:ext cx="6096000" cy="4525963"/>
          </a:xfrm>
        </p:spPr>
        <p:txBody>
          <a:bodyPr/>
          <a:lstStyle/>
          <a:p>
            <a:pPr marL="0" lvl="0" indent="0">
              <a:spcBef>
                <a:spcPct val="50000"/>
              </a:spcBef>
              <a:buClr>
                <a:srgbClr val="333399"/>
              </a:buClr>
              <a:buNone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3. Inspiration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of American and French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Revolutions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/>
            </a:r>
            <a:br>
              <a:rPr lang="en-US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76200"/>
            <a:ext cx="4621169" cy="1042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133600"/>
            <a:ext cx="2944623" cy="3529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093625"/>
            <a:ext cx="3255546" cy="3584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551" y="5800484"/>
            <a:ext cx="3127519" cy="8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779" y="1914362"/>
            <a:ext cx="335918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861763"/>
            <a:ext cx="7391400" cy="4525963"/>
          </a:xfrm>
        </p:spPr>
        <p:txBody>
          <a:bodyPr/>
          <a:lstStyle/>
          <a:p>
            <a:pPr marL="0" lvl="0" indent="0">
              <a:spcBef>
                <a:spcPct val="50000"/>
              </a:spcBef>
              <a:buClr>
                <a:srgbClr val="333399"/>
              </a:buClr>
              <a:buNone/>
            </a:pPr>
            <a:endParaRPr lang="en-US" dirty="0">
              <a:solidFill>
                <a:srgbClr val="000000"/>
              </a:solidFill>
              <a:latin typeface="Comic Sans MS" pitchFamily="66" charset="0"/>
              <a:sym typeface="Wingdings" pitchFamily="2" charset="2"/>
            </a:endParaRPr>
          </a:p>
          <a:p>
            <a:pPr marL="0" lvl="0" indent="0">
              <a:spcBef>
                <a:spcPct val="50000"/>
              </a:spcBef>
              <a:buClr>
                <a:srgbClr val="333399"/>
              </a:buClr>
              <a:buNone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4. Preoccupation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of Spain &amp; Portugal in fighting the Napoleonic Wars.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793" y="110836"/>
            <a:ext cx="4621169" cy="1042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62790"/>
            <a:ext cx="2259494" cy="1397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743200"/>
            <a:ext cx="4556189" cy="37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3265</Words>
  <Application>Microsoft Office PowerPoint</Application>
  <PresentationFormat>On-screen Show (4:3)</PresentationFormat>
  <Paragraphs>368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Lucida Calligraphy</vt:lpstr>
      <vt:lpstr>Comic Sans MS</vt:lpstr>
      <vt:lpstr>Wingdings</vt:lpstr>
      <vt:lpstr>Arial</vt:lpstr>
      <vt:lpstr>Default Design</vt:lpstr>
      <vt:lpstr>The Consolidation of Latin America 1830-1920</vt:lpstr>
      <vt:lpstr>Introduction</vt:lpstr>
      <vt:lpstr>PowerPoint Presentation</vt:lpstr>
      <vt:lpstr>Causes of political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Mexico</vt:lpstr>
      <vt:lpstr>PowerPoint Presentation</vt:lpstr>
      <vt:lpstr>South America</vt:lpstr>
      <vt:lpstr>PowerPoint Presentation</vt:lpstr>
      <vt:lpstr>PowerPoint Presentation</vt:lpstr>
      <vt:lpstr>PowerPoint Presentation</vt:lpstr>
      <vt:lpstr>Brazilian Independence</vt:lpstr>
      <vt:lpstr>PowerPoint Presentation</vt:lpstr>
      <vt:lpstr>PowerPoint Presentation</vt:lpstr>
      <vt:lpstr>New Nations, Confront Old and New Problems</vt:lpstr>
      <vt:lpstr>Political Fragmentation</vt:lpstr>
      <vt:lpstr>Caudillos, Politics, and the Church</vt:lpstr>
      <vt:lpstr>PowerPoint Presentation</vt:lpstr>
      <vt:lpstr>Latin American Economies and World Markets (1820-1870)</vt:lpstr>
      <vt:lpstr>PowerPoint Presentation</vt:lpstr>
      <vt:lpstr>Mid – Century Stagnation</vt:lpstr>
      <vt:lpstr>PowerPoint Presentation</vt:lpstr>
      <vt:lpstr>Economic Resurgence and Liberal Politics</vt:lpstr>
      <vt:lpstr>PowerPoint Presentation</vt:lpstr>
      <vt:lpstr>Mexico: Instability and Foreign Intervention</vt:lpstr>
      <vt:lpstr>PowerPoint Presentation</vt:lpstr>
      <vt:lpstr>PowerPoint Presentation</vt:lpstr>
      <vt:lpstr>PowerPoint Presentation</vt:lpstr>
      <vt:lpstr>PowerPoint Presentation</vt:lpstr>
      <vt:lpstr>Argentina: The Port and the Nation</vt:lpstr>
      <vt:lpstr>PowerPoint Presentation</vt:lpstr>
      <vt:lpstr>The Brazilian Empire</vt:lpstr>
      <vt:lpstr>PowerPoint Presentation</vt:lpstr>
      <vt:lpstr>Old Patterns of Gender, Class, and Race</vt:lpstr>
      <vt:lpstr>PowerPoint Presentation</vt:lpstr>
      <vt:lpstr>The Great Boom: 1880-1920</vt:lpstr>
      <vt:lpstr>PowerPoint Presentation</vt:lpstr>
      <vt:lpstr>PowerPoint Presentation</vt:lpstr>
      <vt:lpstr>Mexico and Argentina : Examples of Economic Transformation</vt:lpstr>
      <vt:lpstr>PowerPoint Presentation</vt:lpstr>
      <vt:lpstr>PowerPoint Presentation</vt:lpstr>
      <vt:lpstr>PowerPoint Presentation</vt:lpstr>
      <vt:lpstr>United States Involvement in Latin America</vt:lpstr>
      <vt:lpstr>PowerPoint Presentation</vt:lpstr>
      <vt:lpstr>PowerPoint Presentation</vt:lpstr>
      <vt:lpstr>PowerPoint Presentation</vt:lpstr>
      <vt:lpstr>PowerPoint Presentation</vt:lpstr>
    </vt:vector>
  </TitlesOfParts>
  <Company>Horace Greeley 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Revolutions in Latin America:  19c-Early 20c</dc:title>
  <dc:creator>Sue Pojer &amp; Lisbeth Rath</dc:creator>
  <cp:lastModifiedBy>Jordan Meiners</cp:lastModifiedBy>
  <cp:revision>156</cp:revision>
  <dcterms:created xsi:type="dcterms:W3CDTF">2005-05-05T15:54:45Z</dcterms:created>
  <dcterms:modified xsi:type="dcterms:W3CDTF">2014-04-01T20:10:32Z</dcterms:modified>
</cp:coreProperties>
</file>