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handoutMasterIdLst>
    <p:handoutMasterId r:id="rId38"/>
  </p:handoutMasterIdLst>
  <p:sldIdLst>
    <p:sldId id="256" r:id="rId2"/>
    <p:sldId id="288" r:id="rId3"/>
    <p:sldId id="316" r:id="rId4"/>
    <p:sldId id="289" r:id="rId5"/>
    <p:sldId id="258" r:id="rId6"/>
    <p:sldId id="317" r:id="rId7"/>
    <p:sldId id="290" r:id="rId8"/>
    <p:sldId id="291" r:id="rId9"/>
    <p:sldId id="292" r:id="rId10"/>
    <p:sldId id="293" r:id="rId11"/>
    <p:sldId id="294" r:id="rId12"/>
    <p:sldId id="318" r:id="rId13"/>
    <p:sldId id="295" r:id="rId14"/>
    <p:sldId id="260" r:id="rId15"/>
    <p:sldId id="296" r:id="rId16"/>
    <p:sldId id="297" r:id="rId17"/>
    <p:sldId id="298" r:id="rId18"/>
    <p:sldId id="299" r:id="rId19"/>
    <p:sldId id="319" r:id="rId20"/>
    <p:sldId id="300" r:id="rId21"/>
    <p:sldId id="301" r:id="rId22"/>
    <p:sldId id="302" r:id="rId23"/>
    <p:sldId id="303" r:id="rId24"/>
    <p:sldId id="304" r:id="rId25"/>
    <p:sldId id="305" r:id="rId26"/>
    <p:sldId id="306" r:id="rId27"/>
    <p:sldId id="307" r:id="rId28"/>
    <p:sldId id="308" r:id="rId29"/>
    <p:sldId id="309" r:id="rId30"/>
    <p:sldId id="310" r:id="rId31"/>
    <p:sldId id="311" r:id="rId32"/>
    <p:sldId id="274" r:id="rId33"/>
    <p:sldId id="312" r:id="rId34"/>
    <p:sldId id="313" r:id="rId35"/>
    <p:sldId id="314" r:id="rId36"/>
    <p:sldId id="315" r:id="rId37"/>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36DDC89-8CF2-4307-A77C-AE572E9A8B56}">
          <p14:sldIdLst>
            <p14:sldId id="256"/>
            <p14:sldId id="288"/>
            <p14:sldId id="316"/>
            <p14:sldId id="289"/>
            <p14:sldId id="258"/>
            <p14:sldId id="317"/>
            <p14:sldId id="290"/>
            <p14:sldId id="291"/>
            <p14:sldId id="292"/>
            <p14:sldId id="293"/>
            <p14:sldId id="294"/>
            <p14:sldId id="318"/>
            <p14:sldId id="295"/>
            <p14:sldId id="260"/>
            <p14:sldId id="296"/>
            <p14:sldId id="297"/>
            <p14:sldId id="298"/>
            <p14:sldId id="299"/>
            <p14:sldId id="319"/>
            <p14:sldId id="300"/>
            <p14:sldId id="301"/>
            <p14:sldId id="302"/>
            <p14:sldId id="303"/>
            <p14:sldId id="304"/>
            <p14:sldId id="305"/>
            <p14:sldId id="306"/>
            <p14:sldId id="307"/>
            <p14:sldId id="308"/>
            <p14:sldId id="309"/>
            <p14:sldId id="310"/>
            <p14:sldId id="311"/>
            <p14:sldId id="274"/>
            <p14:sldId id="312"/>
            <p14:sldId id="313"/>
            <p14:sldId id="314"/>
            <p14:sldId id="31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114" y="2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1"/>
            <a:ext cx="4028440" cy="351737"/>
          </a:xfrm>
          <a:prstGeom prst="rect">
            <a:avLst/>
          </a:prstGeom>
        </p:spPr>
        <p:txBody>
          <a:bodyPr vert="horz" lIns="93177" tIns="46589" rIns="93177" bIns="46589" rtlCol="0"/>
          <a:lstStyle>
            <a:lvl1pPr algn="r">
              <a:defRPr sz="1200"/>
            </a:lvl1pPr>
          </a:lstStyle>
          <a:p>
            <a:fld id="{4FAAD9B6-4A9C-4F54-86E5-DC674C9ACAE6}" type="datetimeFigureOut">
              <a:rPr lang="en-US" smtClean="0"/>
              <a:t>4/24/2015</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F0433A92-3FD3-44F5-9EC7-0A5F33585FE5}" type="slidenum">
              <a:rPr lang="en-US" smtClean="0"/>
              <a:t>‹#›</a:t>
            </a:fld>
            <a:endParaRPr lang="en-US"/>
          </a:p>
        </p:txBody>
      </p:sp>
    </p:spTree>
    <p:extLst>
      <p:ext uri="{BB962C8B-B14F-4D97-AF65-F5344CB8AC3E}">
        <p14:creationId xmlns:p14="http://schemas.microsoft.com/office/powerpoint/2010/main" val="243376816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2B0EB75A-257E-4BAB-9A6A-77C3F0B4B9C9}" type="datetimeFigureOut">
              <a:rPr lang="en-US" smtClean="0"/>
              <a:pPr/>
              <a:t>4/24/2015</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F4E6BBF1-0EC5-417B-83AC-D0D978743D66}" type="slidenum">
              <a:rPr lang="en-US" smtClean="0"/>
              <a:pPr/>
              <a:t>‹#›</a:t>
            </a:fld>
            <a:endParaRPr lang="en-US" dirty="0"/>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B0EB75A-257E-4BAB-9A6A-77C3F0B4B9C9}" type="datetimeFigureOut">
              <a:rPr lang="en-US" smtClean="0"/>
              <a:pPr/>
              <a:t>4/24/2015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E6BBF1-0EC5-417B-83AC-D0D978743D66}"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6915912" y="3009901"/>
            <a:ext cx="457200" cy="441325"/>
          </a:xfrm>
        </p:spPr>
        <p:txBody>
          <a:bodyPr/>
          <a:lstStyle/>
          <a:p>
            <a:fld id="{F4E6BBF1-0EC5-417B-83AC-D0D978743D66}" type="slidenum">
              <a:rPr lang="en-US" smtClean="0"/>
              <a:pPr/>
              <a:t>‹#›</a:t>
            </a:fld>
            <a:endParaRPr lang="en-US" dirty="0"/>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B0EB75A-257E-4BAB-9A6A-77C3F0B4B9C9}" type="datetimeFigureOut">
              <a:rPr lang="en-US" smtClean="0"/>
              <a:pPr/>
              <a:t>4/24/2015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2B0EB75A-257E-4BAB-9A6A-77C3F0B4B9C9}" type="datetimeFigureOut">
              <a:rPr lang="en-US" smtClean="0"/>
              <a:pPr/>
              <a:t>4/24/2015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4361688" y="1026372"/>
            <a:ext cx="457200" cy="441325"/>
          </a:xfrm>
        </p:spPr>
        <p:txBody>
          <a:bodyPr/>
          <a:lstStyle/>
          <a:p>
            <a:fld id="{F4E6BBF1-0EC5-417B-83AC-D0D978743D66}" type="slidenum">
              <a:rPr lang="en-US" smtClean="0"/>
              <a:pPr/>
              <a:t>‹#›</a:t>
            </a:fld>
            <a:endParaRPr lang="en-US" dirty="0"/>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2B0EB75A-257E-4BAB-9A6A-77C3F0B4B9C9}" type="datetimeFigureOut">
              <a:rPr lang="en-US" smtClean="0"/>
              <a:pPr/>
              <a:t>4/24/2015</a:t>
            </a:fld>
            <a:endParaRPr lang="en-US" dirty="0"/>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F4E6BBF1-0EC5-417B-83AC-D0D978743D66}" type="slidenum">
              <a:rPr lang="en-US" smtClean="0"/>
              <a:pPr/>
              <a:t>‹#›</a:t>
            </a:fld>
            <a:endParaRPr lang="en-US" dirty="0"/>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2B0EB75A-257E-4BAB-9A6A-77C3F0B4B9C9}" type="datetimeFigureOut">
              <a:rPr lang="en-US" smtClean="0"/>
              <a:pPr/>
              <a:t>4/24/2015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E6BBF1-0EC5-417B-83AC-D0D978743D66}" type="slidenum">
              <a:rPr lang="en-US" smtClean="0"/>
              <a:pPr/>
              <a:t>‹#›</a:t>
            </a:fld>
            <a:endParaRPr lang="en-US" dirty="0"/>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2B0EB75A-257E-4BAB-9A6A-77C3F0B4B9C9}" type="datetimeFigureOut">
              <a:rPr lang="en-US" smtClean="0"/>
              <a:pPr/>
              <a:t>4/24/2015</a:t>
            </a:fld>
            <a:endParaRPr lang="en-US" dirty="0"/>
          </a:p>
        </p:txBody>
      </p:sp>
      <p:sp>
        <p:nvSpPr>
          <p:cNvPr id="8" name="Footer Placeholder 7"/>
          <p:cNvSpPr>
            <a:spLocks noGrp="1"/>
          </p:cNvSpPr>
          <p:nvPr>
            <p:ph type="ftr" sz="quarter" idx="11"/>
          </p:nvPr>
        </p:nvSpPr>
        <p:spPr>
          <a:xfrm>
            <a:off x="304800" y="6409944"/>
            <a:ext cx="3581400" cy="365760"/>
          </a:xfrm>
        </p:spPr>
        <p:txBody>
          <a:bodyPr/>
          <a:lstStyle/>
          <a:p>
            <a:endParaRPr lang="en-US" dirty="0"/>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F4E6BBF1-0EC5-417B-83AC-D0D978743D66}" type="slidenum">
              <a:rPr lang="en-US" smtClean="0"/>
              <a:pPr/>
              <a:t>‹#›</a:t>
            </a:fld>
            <a:endParaRPr lang="en-US" dirty="0"/>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B0EB75A-257E-4BAB-9A6A-77C3F0B4B9C9}" type="datetimeFigureOut">
              <a:rPr lang="en-US" smtClean="0"/>
              <a:pPr/>
              <a:t>4/24/2015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4343400" y="1036020"/>
            <a:ext cx="457200" cy="441325"/>
          </a:xfrm>
        </p:spPr>
        <p:txBody>
          <a:bodyPr/>
          <a:lstStyle/>
          <a:p>
            <a:fld id="{F4E6BBF1-0EC5-417B-83AC-D0D978743D66}"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2B0EB75A-257E-4BAB-9A6A-77C3F0B4B9C9}" type="datetimeFigureOut">
              <a:rPr lang="en-US" smtClean="0"/>
              <a:pPr/>
              <a:t>4/24/2015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F4E6BBF1-0EC5-417B-83AC-D0D978743D66}"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F4E6BBF1-0EC5-417B-83AC-D0D978743D66}" type="slidenum">
              <a:rPr lang="en-US" smtClean="0"/>
              <a:pPr/>
              <a:t>‹#›</a:t>
            </a:fld>
            <a:endParaRPr lang="en-US" dirty="0"/>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p:txBody>
          <a:bodyPr/>
          <a:lstStyle/>
          <a:p>
            <a:fld id="{2B0EB75A-257E-4BAB-9A6A-77C3F0B4B9C9}" type="datetimeFigureOut">
              <a:rPr lang="en-US" smtClean="0"/>
              <a:pPr/>
              <a:t>4/24/2015</a:t>
            </a:fld>
            <a:endParaRPr lang="en-US" dirty="0"/>
          </a:p>
        </p:txBody>
      </p:sp>
      <p:sp>
        <p:nvSpPr>
          <p:cNvPr id="6" name="Footer Placeholder 5"/>
          <p:cNvSpPr>
            <a:spLocks noGrp="1"/>
          </p:cNvSpPr>
          <p:nvPr>
            <p:ph type="ftr" sz="quarter" idx="11"/>
          </p:nvPr>
        </p:nvSpPr>
        <p:spPr>
          <a:xfrm>
            <a:off x="301752" y="6410848"/>
            <a:ext cx="3383280" cy="365760"/>
          </a:xfrm>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p>
            <a:fld id="{F4E6BBF1-0EC5-417B-83AC-D0D978743D66}" type="slidenum">
              <a:rPr lang="en-US" smtClean="0"/>
              <a:pPr/>
              <a:t>‹#›</a:t>
            </a:fld>
            <a:endParaRPr lang="en-US" dirty="0"/>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a:xfrm>
            <a:off x="5788152" y="6404984"/>
            <a:ext cx="3044952" cy="365760"/>
          </a:xfrm>
        </p:spPr>
        <p:txBody>
          <a:bodyPr/>
          <a:lstStyle/>
          <a:p>
            <a:fld id="{2B0EB75A-257E-4BAB-9A6A-77C3F0B4B9C9}" type="datetimeFigureOut">
              <a:rPr lang="en-US" smtClean="0"/>
              <a:pPr/>
              <a:t>4/24/2015</a:t>
            </a:fld>
            <a:endParaRPr lang="en-US" dirty="0"/>
          </a:p>
        </p:txBody>
      </p:sp>
      <p:sp>
        <p:nvSpPr>
          <p:cNvPr id="6" name="Footer Placeholder 5"/>
          <p:cNvSpPr>
            <a:spLocks noGrp="1"/>
          </p:cNvSpPr>
          <p:nvPr>
            <p:ph type="ftr" sz="quarter" idx="11"/>
          </p:nvPr>
        </p:nvSpPr>
        <p:spPr>
          <a:xfrm>
            <a:off x="301752" y="6410848"/>
            <a:ext cx="3584448" cy="365760"/>
          </a:xfrm>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2B0EB75A-257E-4BAB-9A6A-77C3F0B4B9C9}" type="datetimeFigureOut">
              <a:rPr lang="en-US" smtClean="0"/>
              <a:pPr/>
              <a:t>4/24/2015</a:t>
            </a:fld>
            <a:endParaRPr lang="en-US" dirty="0"/>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dirty="0"/>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F4E6BBF1-0EC5-417B-83AC-D0D978743D66}" type="slidenum">
              <a:rPr lang="en-US" smtClean="0"/>
              <a:pPr/>
              <a:t>‹#›</a:t>
            </a:fld>
            <a:endParaRPr lang="en-US" dirty="0"/>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19200" y="353008"/>
            <a:ext cx="6400800" cy="1752600"/>
          </a:xfrm>
        </p:spPr>
        <p:txBody>
          <a:bodyPr/>
          <a:lstStyle/>
          <a:p>
            <a:r>
              <a:rPr lang="en-US" dirty="0" smtClean="0"/>
              <a:t>Chapter 34</a:t>
            </a:r>
            <a:endParaRPr lang="en-US" dirty="0"/>
          </a:p>
        </p:txBody>
      </p:sp>
      <p:sp>
        <p:nvSpPr>
          <p:cNvPr id="2" name="Title 1"/>
          <p:cNvSpPr>
            <a:spLocks noGrp="1"/>
          </p:cNvSpPr>
          <p:nvPr>
            <p:ph type="ctrTitle"/>
          </p:nvPr>
        </p:nvSpPr>
        <p:spPr/>
        <p:txBody>
          <a:bodyPr>
            <a:normAutofit/>
          </a:bodyPr>
          <a:lstStyle/>
          <a:p>
            <a:r>
              <a:rPr lang="en-US" dirty="0" smtClean="0"/>
              <a:t>Africa and Asia in the Era of Independence</a:t>
            </a:r>
            <a:endParaRPr lang="en-US" dirty="0"/>
          </a:p>
        </p:txBody>
      </p:sp>
      <p:pic>
        <p:nvPicPr>
          <p:cNvPr id="4" name="Picture 3"/>
          <p:cNvPicPr>
            <a:picLocks noChangeAspect="1"/>
          </p:cNvPicPr>
          <p:nvPr/>
        </p:nvPicPr>
        <p:blipFill>
          <a:blip r:embed="rId2"/>
          <a:stretch>
            <a:fillRect/>
          </a:stretch>
        </p:blipFill>
        <p:spPr>
          <a:xfrm>
            <a:off x="1905000" y="2819400"/>
            <a:ext cx="5943600" cy="3799348"/>
          </a:xfrm>
          <a:prstGeom prst="rect">
            <a:avLst/>
          </a:prstGeom>
        </p:spPr>
      </p:pic>
    </p:spTree>
    <p:extLst>
      <p:ext uri="{BB962C8B-B14F-4D97-AF65-F5344CB8AC3E}">
        <p14:creationId xmlns:p14="http://schemas.microsoft.com/office/powerpoint/2010/main" val="17151134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47637" y="381000"/>
            <a:ext cx="8534400" cy="3200400"/>
          </a:xfrm>
        </p:spPr>
        <p:txBody>
          <a:bodyPr>
            <a:normAutofit fontScale="62500" lnSpcReduction="20000"/>
          </a:bodyPr>
          <a:lstStyle/>
          <a:p>
            <a:r>
              <a:rPr lang="en-US" sz="2300" dirty="0" smtClean="0"/>
              <a:t>Nearly all leaders of the emerging nations headed societies in which population was increasing at unprecedented levels, which created problems</a:t>
            </a:r>
          </a:p>
          <a:p>
            <a:pPr lvl="1"/>
            <a:r>
              <a:rPr lang="en-US" sz="2300" dirty="0" smtClean="0"/>
              <a:t>Lacked factories to employ the exploding population that moved to cities from rural areas</a:t>
            </a:r>
          </a:p>
          <a:p>
            <a:pPr lvl="1"/>
            <a:r>
              <a:rPr lang="en-US" sz="2300" dirty="0" smtClean="0"/>
              <a:t>Lacked technology to produce the necessities of life for more and more people</a:t>
            </a:r>
          </a:p>
          <a:p>
            <a:pPr lvl="1"/>
            <a:r>
              <a:rPr lang="en-US" sz="2300" dirty="0" smtClean="0"/>
              <a:t>Difficult to draw food and mineral resources from the rest of the world to feed growing population</a:t>
            </a:r>
          </a:p>
          <a:p>
            <a:pPr lvl="1"/>
            <a:r>
              <a:rPr lang="en-US" sz="2300" dirty="0" smtClean="0"/>
              <a:t>Any gains in economic productivity were swallowed up quickly by the population explosion</a:t>
            </a:r>
          </a:p>
          <a:p>
            <a:pPr lvl="1"/>
            <a:r>
              <a:rPr lang="en-US" sz="2300" dirty="0" smtClean="0"/>
              <a:t>Resistance to birth control efforts aimed at controlling population growth</a:t>
            </a:r>
          </a:p>
          <a:p>
            <a:pPr lvl="2"/>
            <a:r>
              <a:rPr lang="en-US" sz="2300" dirty="0" smtClean="0"/>
              <a:t>Linked to deeply entrenched social patterns and religious beliefs</a:t>
            </a:r>
          </a:p>
          <a:p>
            <a:pPr lvl="3"/>
            <a:r>
              <a:rPr lang="en-US" sz="2300" dirty="0" smtClean="0"/>
              <a:t>In Africa, children are seen as necessary additions to family</a:t>
            </a:r>
          </a:p>
          <a:p>
            <a:pPr lvl="3"/>
            <a:r>
              <a:rPr lang="en-US" sz="2300" dirty="0" smtClean="0"/>
              <a:t>In India, sons are essential for continuing the patrilineal family line</a:t>
            </a:r>
          </a:p>
          <a:p>
            <a:pPr lvl="2"/>
            <a:r>
              <a:rPr lang="en-US" sz="2300" dirty="0" smtClean="0"/>
              <a:t>In recent times, many leaders have begun to reassess their attitudes toward birth control</a:t>
            </a:r>
          </a:p>
          <a:p>
            <a:endParaRPr lang="en-US" dirty="0"/>
          </a:p>
        </p:txBody>
      </p:sp>
      <p:pic>
        <p:nvPicPr>
          <p:cNvPr id="2" name="Picture 1"/>
          <p:cNvPicPr>
            <a:picLocks noChangeAspect="1"/>
          </p:cNvPicPr>
          <p:nvPr/>
        </p:nvPicPr>
        <p:blipFill>
          <a:blip r:embed="rId2"/>
          <a:stretch>
            <a:fillRect/>
          </a:stretch>
        </p:blipFill>
        <p:spPr>
          <a:xfrm>
            <a:off x="509558" y="2895600"/>
            <a:ext cx="8172479" cy="3324225"/>
          </a:xfrm>
          <a:prstGeom prst="rect">
            <a:avLst/>
          </a:prstGeom>
        </p:spPr>
      </p:pic>
    </p:spTree>
    <p:extLst>
      <p:ext uri="{BB962C8B-B14F-4D97-AF65-F5344CB8AC3E}">
        <p14:creationId xmlns:p14="http://schemas.microsoft.com/office/powerpoint/2010/main" val="1615506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1752600"/>
            <a:ext cx="3962400" cy="4572000"/>
          </a:xfrm>
        </p:spPr>
        <p:txBody>
          <a:bodyPr>
            <a:normAutofit fontScale="62500" lnSpcReduction="20000"/>
          </a:bodyPr>
          <a:lstStyle/>
          <a:p>
            <a:r>
              <a:rPr lang="en-US" dirty="0" smtClean="0"/>
              <a:t>Postcolonial – mass migrations to urban areas in most African and Asian countries</a:t>
            </a:r>
          </a:p>
          <a:p>
            <a:pPr lvl="1"/>
            <a:r>
              <a:rPr lang="en-US" dirty="0" smtClean="0"/>
              <a:t>Ambitious youths and rural poor crowded into port centers and capital cities in search of jobs</a:t>
            </a:r>
          </a:p>
          <a:p>
            <a:pPr lvl="1"/>
            <a:r>
              <a:rPr lang="en-US" dirty="0" smtClean="0"/>
              <a:t>Most African and Asian cities were often dead ends for migrants from </a:t>
            </a:r>
            <a:r>
              <a:rPr lang="en-US" dirty="0" smtClean="0"/>
              <a:t>rural </a:t>
            </a:r>
            <a:r>
              <a:rPr lang="en-US" dirty="0" smtClean="0"/>
              <a:t>areas</a:t>
            </a:r>
          </a:p>
          <a:p>
            <a:pPr lvl="2"/>
            <a:r>
              <a:rPr lang="en-US" dirty="0" smtClean="0"/>
              <a:t>Lacked the rapidly expanding industrial sectors found in the West</a:t>
            </a:r>
          </a:p>
          <a:p>
            <a:pPr lvl="2"/>
            <a:r>
              <a:rPr lang="en-US" dirty="0" smtClean="0"/>
              <a:t>Few jobs</a:t>
            </a:r>
          </a:p>
          <a:p>
            <a:pPr lvl="2"/>
            <a:r>
              <a:rPr lang="en-US" dirty="0" smtClean="0"/>
              <a:t>Heavy competition</a:t>
            </a:r>
          </a:p>
          <a:p>
            <a:pPr lvl="2"/>
            <a:r>
              <a:rPr lang="en-US" dirty="0" smtClean="0"/>
              <a:t>Wages low for most workers</a:t>
            </a:r>
          </a:p>
          <a:p>
            <a:pPr lvl="2"/>
            <a:r>
              <a:rPr lang="en-US" dirty="0" smtClean="0"/>
              <a:t>Heavily dependent for on food and resources drawn from their own countryside or abroad </a:t>
            </a:r>
          </a:p>
          <a:p>
            <a:pPr lvl="2"/>
            <a:r>
              <a:rPr lang="en-US" dirty="0" smtClean="0"/>
              <a:t>Development of slums</a:t>
            </a:r>
          </a:p>
          <a:p>
            <a:pPr lvl="3"/>
            <a:r>
              <a:rPr lang="en-US" dirty="0" smtClean="0"/>
              <a:t>Lacked electricity, running water, or basic sewage facilities</a:t>
            </a:r>
          </a:p>
          <a:p>
            <a:pPr lvl="2"/>
            <a:r>
              <a:rPr lang="en-US" dirty="0" smtClean="0"/>
              <a:t>Growing numbers of underemployed or unemployed migrants</a:t>
            </a:r>
          </a:p>
          <a:p>
            <a:pPr lvl="3"/>
            <a:r>
              <a:rPr lang="en-US" dirty="0" smtClean="0"/>
              <a:t>Turned to street vending, begging, or petty crime to survive</a:t>
            </a:r>
            <a:endParaRPr lang="en-US" dirty="0"/>
          </a:p>
        </p:txBody>
      </p:sp>
      <p:sp>
        <p:nvSpPr>
          <p:cNvPr id="4" name="Title 1"/>
          <p:cNvSpPr>
            <a:spLocks noGrp="1"/>
          </p:cNvSpPr>
          <p:nvPr>
            <p:ph type="title"/>
          </p:nvPr>
        </p:nvSpPr>
        <p:spPr/>
        <p:txBody>
          <a:bodyPr>
            <a:normAutofit/>
          </a:bodyPr>
          <a:lstStyle/>
          <a:p>
            <a:r>
              <a:rPr lang="en-US" dirty="0"/>
              <a:t>Parasitic Cities and Endangered Ecosystems </a:t>
            </a:r>
          </a:p>
        </p:txBody>
      </p:sp>
      <p:pic>
        <p:nvPicPr>
          <p:cNvPr id="5" name="Picture 4"/>
          <p:cNvPicPr>
            <a:picLocks noChangeAspect="1"/>
          </p:cNvPicPr>
          <p:nvPr/>
        </p:nvPicPr>
        <p:blipFill>
          <a:blip r:embed="rId2"/>
          <a:stretch>
            <a:fillRect/>
          </a:stretch>
        </p:blipFill>
        <p:spPr>
          <a:xfrm>
            <a:off x="4419600" y="4074459"/>
            <a:ext cx="3962400" cy="2179320"/>
          </a:xfrm>
          <a:prstGeom prst="rect">
            <a:avLst/>
          </a:prstGeom>
        </p:spPr>
      </p:pic>
      <p:pic>
        <p:nvPicPr>
          <p:cNvPr id="1028" name="Picture 4" descr="http://farm4.static.flickr.com/3342/3173115770_8ffdce490d_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1270" y="1524000"/>
            <a:ext cx="3702424" cy="2469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4349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0200" y="304800"/>
            <a:ext cx="5943600" cy="5943600"/>
          </a:xfrm>
          <a:prstGeom prst="rect">
            <a:avLst/>
          </a:prstGeom>
        </p:spPr>
      </p:pic>
    </p:spTree>
    <p:extLst>
      <p:ext uri="{BB962C8B-B14F-4D97-AF65-F5344CB8AC3E}">
        <p14:creationId xmlns:p14="http://schemas.microsoft.com/office/powerpoint/2010/main" val="1284894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4876800" y="457200"/>
            <a:ext cx="4038600" cy="5791200"/>
          </a:xfrm>
        </p:spPr>
        <p:txBody>
          <a:bodyPr>
            <a:normAutofit fontScale="92500" lnSpcReduction="20000"/>
          </a:bodyPr>
          <a:lstStyle/>
          <a:p>
            <a:r>
              <a:rPr lang="en-US" dirty="0"/>
              <a:t>O</a:t>
            </a:r>
            <a:r>
              <a:rPr lang="en-US" dirty="0" smtClean="0"/>
              <a:t>verpopulation in the decades after Asian and African independence has created environmental problems</a:t>
            </a:r>
          </a:p>
          <a:p>
            <a:pPr lvl="1"/>
            <a:r>
              <a:rPr lang="en-US" dirty="0" smtClean="0"/>
              <a:t>Peasant villagers cut trees (deforestation) for fuel or clear land for farming and livestock grazing (overgrazing)</a:t>
            </a:r>
          </a:p>
          <a:p>
            <a:pPr lvl="2"/>
            <a:r>
              <a:rPr lang="en-US" dirty="0" smtClean="0"/>
              <a:t>Caused soil depletion and desertification</a:t>
            </a:r>
          </a:p>
          <a:p>
            <a:pPr lvl="1"/>
            <a:r>
              <a:rPr lang="en-US" dirty="0" smtClean="0"/>
              <a:t>Environmental degradation intensified by industrial pollution from both developed countries and emerging nations themselves</a:t>
            </a:r>
          </a:p>
          <a:p>
            <a:pPr lvl="2"/>
            <a:r>
              <a:rPr lang="en-US" dirty="0" smtClean="0"/>
              <a:t>African and Asian nations cannot afford antipollution technology</a:t>
            </a:r>
            <a:endParaRPr lang="en-US" dirty="0"/>
          </a:p>
        </p:txBody>
      </p:sp>
      <p:pic>
        <p:nvPicPr>
          <p:cNvPr id="2" name="Picture 1"/>
          <p:cNvPicPr>
            <a:picLocks noChangeAspect="1"/>
          </p:cNvPicPr>
          <p:nvPr/>
        </p:nvPicPr>
        <p:blipFill>
          <a:blip r:embed="rId2"/>
          <a:stretch>
            <a:fillRect/>
          </a:stretch>
        </p:blipFill>
        <p:spPr>
          <a:xfrm>
            <a:off x="576583" y="381000"/>
            <a:ext cx="3766817" cy="3157278"/>
          </a:xfrm>
          <a:prstGeom prst="rect">
            <a:avLst/>
          </a:prstGeom>
        </p:spPr>
      </p:pic>
      <p:pic>
        <p:nvPicPr>
          <p:cNvPr id="4" name="Picture 3"/>
          <p:cNvPicPr>
            <a:picLocks noChangeAspect="1"/>
          </p:cNvPicPr>
          <p:nvPr/>
        </p:nvPicPr>
        <p:blipFill>
          <a:blip r:embed="rId3"/>
          <a:stretch>
            <a:fillRect/>
          </a:stretch>
        </p:blipFill>
        <p:spPr>
          <a:xfrm>
            <a:off x="576583" y="3800475"/>
            <a:ext cx="4057650" cy="2447925"/>
          </a:xfrm>
          <a:prstGeom prst="rect">
            <a:avLst/>
          </a:prstGeom>
        </p:spPr>
      </p:pic>
    </p:spTree>
    <p:extLst>
      <p:ext uri="{BB962C8B-B14F-4D97-AF65-F5344CB8AC3E}">
        <p14:creationId xmlns:p14="http://schemas.microsoft.com/office/powerpoint/2010/main" val="32673553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8" y="381000"/>
            <a:ext cx="8901404" cy="457200"/>
          </a:xfrm>
        </p:spPr>
        <p:txBody>
          <a:bodyPr>
            <a:noAutofit/>
          </a:bodyPr>
          <a:lstStyle/>
          <a:p>
            <a:r>
              <a:rPr lang="en-US" sz="1800" dirty="0"/>
              <a:t>Women's Subordination and the Nature of Feminist Struggles in the Postcolonial Era </a:t>
            </a:r>
          </a:p>
        </p:txBody>
      </p:sp>
      <p:sp>
        <p:nvSpPr>
          <p:cNvPr id="3" name="Content Placeholder 2"/>
          <p:cNvSpPr>
            <a:spLocks noGrp="1"/>
          </p:cNvSpPr>
          <p:nvPr>
            <p:ph sz="quarter" idx="1"/>
          </p:nvPr>
        </p:nvSpPr>
        <p:spPr>
          <a:xfrm>
            <a:off x="228600" y="1524000"/>
            <a:ext cx="5091953" cy="5181600"/>
          </a:xfrm>
        </p:spPr>
        <p:txBody>
          <a:bodyPr>
            <a:normAutofit fontScale="77500" lnSpcReduction="20000"/>
          </a:bodyPr>
          <a:lstStyle/>
          <a:p>
            <a:pPr marL="274320" lvl="1">
              <a:buClr>
                <a:srgbClr val="CF543F"/>
              </a:buClr>
            </a:pPr>
            <a:r>
              <a:rPr lang="en-US" sz="2400" dirty="0" smtClean="0">
                <a:solidFill>
                  <a:schemeClr val="tx1"/>
                </a:solidFill>
              </a:rPr>
              <a:t>Although </a:t>
            </a:r>
            <a:r>
              <a:rPr lang="en-US" sz="2400" dirty="0">
                <a:solidFill>
                  <a:schemeClr val="tx1"/>
                </a:solidFill>
              </a:rPr>
              <a:t>constitutions guaranteed civil and legal rights for women, in practice these rights were often </a:t>
            </a:r>
            <a:r>
              <a:rPr lang="en-US" sz="2400" dirty="0" smtClean="0">
                <a:solidFill>
                  <a:schemeClr val="tx1"/>
                </a:solidFill>
              </a:rPr>
              <a:t>ignored</a:t>
            </a:r>
          </a:p>
          <a:p>
            <a:pPr marL="274320" lvl="1"/>
            <a:r>
              <a:rPr lang="en-US" sz="2400" dirty="0" smtClean="0">
                <a:solidFill>
                  <a:schemeClr val="tx1"/>
                </a:solidFill>
              </a:rPr>
              <a:t>Suffrage, political posts and social/economic equality all still suffer in Asian and African nations</a:t>
            </a:r>
          </a:p>
          <a:p>
            <a:pPr marL="548640" lvl="2"/>
            <a:r>
              <a:rPr lang="en-US" dirty="0">
                <a:solidFill>
                  <a:schemeClr val="accent6"/>
                </a:solidFill>
              </a:rPr>
              <a:t>Men generally dominate political life – become elected officials and government administrators</a:t>
            </a:r>
          </a:p>
          <a:p>
            <a:pPr marL="548640" lvl="2"/>
            <a:r>
              <a:rPr lang="en-US" dirty="0">
                <a:solidFill>
                  <a:schemeClr val="accent6"/>
                </a:solidFill>
              </a:rPr>
              <a:t>Women often do not vote or echo their husband’s preferred </a:t>
            </a:r>
            <a:r>
              <a:rPr lang="en-US" dirty="0" smtClean="0">
                <a:solidFill>
                  <a:schemeClr val="accent6"/>
                </a:solidFill>
              </a:rPr>
              <a:t>candidate</a:t>
            </a:r>
          </a:p>
          <a:p>
            <a:pPr marL="548640" lvl="2"/>
            <a:r>
              <a:rPr lang="en-US" dirty="0" smtClean="0">
                <a:solidFill>
                  <a:schemeClr val="accent6"/>
                </a:solidFill>
              </a:rPr>
              <a:t>Expectations for early marriage and large families (the norm) hinders educational and career opportunities</a:t>
            </a:r>
          </a:p>
          <a:p>
            <a:pPr marL="548640" lvl="2"/>
            <a:r>
              <a:rPr lang="en-US" dirty="0" smtClean="0">
                <a:solidFill>
                  <a:schemeClr val="accent6"/>
                </a:solidFill>
              </a:rPr>
              <a:t>Often, African and Asian women have little or no </a:t>
            </a:r>
            <a:r>
              <a:rPr lang="en-US" dirty="0" smtClean="0">
                <a:solidFill>
                  <a:schemeClr val="accent6"/>
                </a:solidFill>
              </a:rPr>
              <a:t>education/resources </a:t>
            </a:r>
            <a:r>
              <a:rPr lang="en-US" dirty="0" smtClean="0">
                <a:solidFill>
                  <a:schemeClr val="accent6"/>
                </a:solidFill>
              </a:rPr>
              <a:t>to exercise </a:t>
            </a:r>
            <a:r>
              <a:rPr lang="en-US" dirty="0" smtClean="0">
                <a:solidFill>
                  <a:schemeClr val="accent6"/>
                </a:solidFill>
              </a:rPr>
              <a:t>legal </a:t>
            </a:r>
            <a:r>
              <a:rPr lang="en-US" dirty="0" smtClean="0">
                <a:solidFill>
                  <a:schemeClr val="accent6"/>
                </a:solidFill>
              </a:rPr>
              <a:t>rights</a:t>
            </a:r>
          </a:p>
          <a:p>
            <a:pPr marL="548640" lvl="2"/>
            <a:r>
              <a:rPr lang="en-US" dirty="0" smtClean="0">
                <a:solidFill>
                  <a:schemeClr val="accent6"/>
                </a:solidFill>
              </a:rPr>
              <a:t>Most Asian and African women continue to be dominated by male family members, are much more limited than men in their career opportunities, and are likely to be less well fed, educated, and healthy than men as comparable social levels</a:t>
            </a:r>
          </a:p>
        </p:txBody>
      </p:sp>
      <p:pic>
        <p:nvPicPr>
          <p:cNvPr id="2050" name="Picture 2" descr="http://siteresources.worldbank.org/INTPROSPECTS/Images/334933-1271876733261/6992744-1328559983112/8420519-1328639193563/MDG2-Figure-4-(larg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667000"/>
            <a:ext cx="3639670" cy="2837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7521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3000" y="-533400"/>
            <a:ext cx="7620660" cy="1774090"/>
          </a:xfrm>
          <a:prstGeom prst="rect">
            <a:avLst/>
          </a:prstGeom>
        </p:spPr>
      </p:pic>
      <p:sp>
        <p:nvSpPr>
          <p:cNvPr id="3" name="Content Placeholder 2"/>
          <p:cNvSpPr>
            <a:spLocks noGrp="1"/>
          </p:cNvSpPr>
          <p:nvPr>
            <p:ph sz="quarter" idx="1"/>
          </p:nvPr>
        </p:nvSpPr>
        <p:spPr>
          <a:xfrm>
            <a:off x="228600" y="1524000"/>
            <a:ext cx="3048000" cy="5007429"/>
          </a:xfrm>
        </p:spPr>
        <p:txBody>
          <a:bodyPr>
            <a:normAutofit fontScale="62500" lnSpcReduction="20000"/>
          </a:bodyPr>
          <a:lstStyle/>
          <a:p>
            <a:r>
              <a:rPr lang="en-US" dirty="0" smtClean="0"/>
              <a:t>African and Asian nations have had trouble industrializing</a:t>
            </a:r>
          </a:p>
          <a:p>
            <a:pPr lvl="1"/>
            <a:r>
              <a:rPr lang="en-US" dirty="0" smtClean="0"/>
              <a:t>Needed money to buy machines and hire the technical experts essential to industrialization</a:t>
            </a:r>
          </a:p>
          <a:p>
            <a:pPr lvl="2"/>
            <a:r>
              <a:rPr lang="en-US" dirty="0" smtClean="0"/>
              <a:t>Little tax money left after bureaucrats paid and public works/education funded</a:t>
            </a:r>
          </a:p>
          <a:p>
            <a:pPr lvl="1"/>
            <a:r>
              <a:rPr lang="en-US" dirty="0" smtClean="0"/>
              <a:t>Relied on export production to finance industrialization</a:t>
            </a:r>
          </a:p>
          <a:p>
            <a:pPr lvl="2"/>
            <a:r>
              <a:rPr lang="en-US" dirty="0" smtClean="0"/>
              <a:t>Food crops – cocoa, palm oil, coffee, jute, and hemp</a:t>
            </a:r>
          </a:p>
          <a:p>
            <a:pPr lvl="2"/>
            <a:r>
              <a:rPr lang="en-US" dirty="0" smtClean="0"/>
              <a:t>Industrial raw materials – copper, bauxite, and oil</a:t>
            </a:r>
          </a:p>
          <a:p>
            <a:pPr lvl="3"/>
            <a:r>
              <a:rPr lang="en-US" dirty="0" smtClean="0"/>
              <a:t>High demand in industrialized economies of Europe, North America, Japan</a:t>
            </a:r>
          </a:p>
          <a:p>
            <a:pPr lvl="2"/>
            <a:r>
              <a:rPr lang="en-US" dirty="0" smtClean="0"/>
              <a:t>Price fluctuations have created problems for African and Asian governments</a:t>
            </a:r>
            <a:endParaRPr lang="en-US" dirty="0"/>
          </a:p>
        </p:txBody>
      </p:sp>
      <p:pic>
        <p:nvPicPr>
          <p:cNvPr id="5" name="Picture 4"/>
          <p:cNvPicPr>
            <a:picLocks noChangeAspect="1"/>
          </p:cNvPicPr>
          <p:nvPr/>
        </p:nvPicPr>
        <p:blipFill>
          <a:blip r:embed="rId3"/>
          <a:stretch>
            <a:fillRect/>
          </a:stretch>
        </p:blipFill>
        <p:spPr>
          <a:xfrm>
            <a:off x="3429000" y="1828800"/>
            <a:ext cx="5491162" cy="4062825"/>
          </a:xfrm>
          <a:prstGeom prst="rect">
            <a:avLst/>
          </a:prstGeom>
        </p:spPr>
      </p:pic>
    </p:spTree>
    <p:extLst>
      <p:ext uri="{BB962C8B-B14F-4D97-AF65-F5344CB8AC3E}">
        <p14:creationId xmlns:p14="http://schemas.microsoft.com/office/powerpoint/2010/main" val="27414054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4572000" y="304800"/>
            <a:ext cx="4160838" cy="6019800"/>
          </a:xfrm>
        </p:spPr>
        <p:txBody>
          <a:bodyPr>
            <a:normAutofit fontScale="77500" lnSpcReduction="20000"/>
          </a:bodyPr>
          <a:lstStyle/>
          <a:p>
            <a:r>
              <a:rPr lang="en-US" dirty="0" smtClean="0"/>
              <a:t>Reasons why many emerging African and Asian nations have failed to develop</a:t>
            </a:r>
          </a:p>
          <a:p>
            <a:pPr lvl="1">
              <a:buClr>
                <a:srgbClr val="CF543F"/>
              </a:buClr>
            </a:pPr>
            <a:r>
              <a:rPr lang="en-US" sz="2000" dirty="0" smtClean="0"/>
              <a:t>Neocolonialism</a:t>
            </a:r>
            <a:r>
              <a:rPr lang="en-US" dirty="0" smtClean="0"/>
              <a:t> - </a:t>
            </a:r>
            <a:r>
              <a:rPr lang="en-US" sz="2000" dirty="0">
                <a:solidFill>
                  <a:srgbClr val="564B3C"/>
                </a:solidFill>
              </a:rPr>
              <a:t>use of economic, political, and cultural pressures to influence other countries, </a:t>
            </a:r>
            <a:r>
              <a:rPr lang="en-US" sz="2000" dirty="0" smtClean="0">
                <a:solidFill>
                  <a:srgbClr val="564B3C"/>
                </a:solidFill>
              </a:rPr>
              <a:t>especially </a:t>
            </a:r>
            <a:r>
              <a:rPr lang="en-US" sz="2000" dirty="0">
                <a:solidFill>
                  <a:srgbClr val="564B3C"/>
                </a:solidFill>
              </a:rPr>
              <a:t>former </a:t>
            </a:r>
            <a:r>
              <a:rPr lang="en-US" sz="2000" dirty="0" smtClean="0">
                <a:solidFill>
                  <a:srgbClr val="564B3C"/>
                </a:solidFill>
              </a:rPr>
              <a:t>dependencies</a:t>
            </a:r>
          </a:p>
          <a:p>
            <a:pPr lvl="1">
              <a:buClr>
                <a:srgbClr val="CF543F"/>
              </a:buClr>
            </a:pPr>
            <a:r>
              <a:rPr lang="en-US" sz="2000" dirty="0" smtClean="0">
                <a:solidFill>
                  <a:srgbClr val="564B3C"/>
                </a:solidFill>
              </a:rPr>
              <a:t>Failures in government policy of African and Asian leaders</a:t>
            </a:r>
          </a:p>
          <a:p>
            <a:pPr lvl="2">
              <a:buClr>
                <a:srgbClr val="CF543F"/>
              </a:buClr>
            </a:pPr>
            <a:r>
              <a:rPr lang="en-US" sz="1800" dirty="0" smtClean="0">
                <a:solidFill>
                  <a:srgbClr val="564B3C"/>
                </a:solidFill>
              </a:rPr>
              <a:t>Members of the educated classes dominated political and business life, using their positions to enrich themselves and relatives </a:t>
            </a:r>
          </a:p>
          <a:p>
            <a:pPr lvl="2">
              <a:buClr>
                <a:srgbClr val="CF543F"/>
              </a:buClr>
            </a:pPr>
            <a:r>
              <a:rPr lang="en-US" sz="1800" dirty="0" smtClean="0">
                <a:solidFill>
                  <a:srgbClr val="564B3C"/>
                </a:solidFill>
              </a:rPr>
              <a:t>Widespread corruption</a:t>
            </a:r>
          </a:p>
          <a:p>
            <a:pPr lvl="2">
              <a:buClr>
                <a:srgbClr val="CF543F"/>
              </a:buClr>
            </a:pPr>
            <a:r>
              <a:rPr lang="en-US" sz="1800" dirty="0" smtClean="0">
                <a:solidFill>
                  <a:srgbClr val="564B3C"/>
                </a:solidFill>
              </a:rPr>
              <a:t>Government import of luxury goods, such as automobiles, televisions sets, radios for the minority elite</a:t>
            </a:r>
          </a:p>
          <a:p>
            <a:pPr lvl="3">
              <a:buClr>
                <a:srgbClr val="CF543F"/>
              </a:buClr>
            </a:pPr>
            <a:r>
              <a:rPr lang="en-US" sz="1800" dirty="0" smtClean="0">
                <a:solidFill>
                  <a:srgbClr val="564B3C"/>
                </a:solidFill>
              </a:rPr>
              <a:t>Tax revenues could have been used to develop country</a:t>
            </a:r>
          </a:p>
          <a:p>
            <a:pPr lvl="2">
              <a:buClr>
                <a:srgbClr val="CF543F"/>
              </a:buClr>
            </a:pPr>
            <a:r>
              <a:rPr lang="en-US" sz="1800" dirty="0" smtClean="0">
                <a:solidFill>
                  <a:srgbClr val="564B3C"/>
                </a:solidFill>
              </a:rPr>
              <a:t>Lack of social reforms</a:t>
            </a:r>
          </a:p>
          <a:p>
            <a:pPr lvl="3">
              <a:buClr>
                <a:srgbClr val="CF543F"/>
              </a:buClr>
            </a:pPr>
            <a:r>
              <a:rPr lang="en-US" sz="1800" dirty="0" smtClean="0">
                <a:solidFill>
                  <a:srgbClr val="564B3C"/>
                </a:solidFill>
              </a:rPr>
              <a:t>Land redistribution</a:t>
            </a:r>
          </a:p>
          <a:p>
            <a:pPr lvl="2">
              <a:buClr>
                <a:srgbClr val="CF543F"/>
              </a:buClr>
            </a:pPr>
            <a:r>
              <a:rPr lang="en-US" sz="1800" dirty="0" smtClean="0">
                <a:solidFill>
                  <a:srgbClr val="564B3C"/>
                </a:solidFill>
              </a:rPr>
              <a:t>Lack of investment funds</a:t>
            </a:r>
          </a:p>
          <a:p>
            <a:pPr lvl="3">
              <a:buClr>
                <a:srgbClr val="CF543F"/>
              </a:buClr>
            </a:pPr>
            <a:r>
              <a:rPr lang="en-US" sz="1800" dirty="0" smtClean="0">
                <a:solidFill>
                  <a:srgbClr val="564B3C"/>
                </a:solidFill>
              </a:rPr>
              <a:t>Turned to international organizations, such as the World Band and International Monetary Fund, or rival industrial nations </a:t>
            </a:r>
          </a:p>
          <a:p>
            <a:pPr lvl="4">
              <a:buClr>
                <a:srgbClr val="CF543F"/>
              </a:buClr>
            </a:pPr>
            <a:r>
              <a:rPr lang="en-US" sz="1600" dirty="0" smtClean="0">
                <a:solidFill>
                  <a:srgbClr val="564B3C"/>
                </a:solidFill>
              </a:rPr>
              <a:t>Loans have come with strings attached which have hurt emerging nations</a:t>
            </a:r>
            <a:endParaRPr lang="en-US" sz="1600" dirty="0">
              <a:solidFill>
                <a:srgbClr val="564B3C"/>
              </a:solidFill>
            </a:endParaRPr>
          </a:p>
          <a:p>
            <a:endParaRPr lang="en-US" dirty="0"/>
          </a:p>
        </p:txBody>
      </p:sp>
      <p:pic>
        <p:nvPicPr>
          <p:cNvPr id="2" name="Picture 1"/>
          <p:cNvPicPr>
            <a:picLocks noChangeAspect="1"/>
          </p:cNvPicPr>
          <p:nvPr/>
        </p:nvPicPr>
        <p:blipFill>
          <a:blip r:embed="rId2"/>
          <a:stretch>
            <a:fillRect/>
          </a:stretch>
        </p:blipFill>
        <p:spPr>
          <a:xfrm>
            <a:off x="762000" y="1143000"/>
            <a:ext cx="3720465" cy="4800600"/>
          </a:xfrm>
          <a:prstGeom prst="rect">
            <a:avLst/>
          </a:prstGeom>
        </p:spPr>
      </p:pic>
    </p:spTree>
    <p:extLst>
      <p:ext uri="{BB962C8B-B14F-4D97-AF65-F5344CB8AC3E}">
        <p14:creationId xmlns:p14="http://schemas.microsoft.com/office/powerpoint/2010/main" val="10876412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1752" y="1527048"/>
            <a:ext cx="3736848" cy="4721352"/>
          </a:xfrm>
        </p:spPr>
        <p:txBody>
          <a:bodyPr>
            <a:normAutofit fontScale="85000" lnSpcReduction="10000"/>
          </a:bodyPr>
          <a:lstStyle/>
          <a:p>
            <a:r>
              <a:rPr lang="en-US" dirty="0" smtClean="0"/>
              <a:t>African and Asian leaders have had trouble developing their nations</a:t>
            </a:r>
          </a:p>
          <a:p>
            <a:pPr lvl="1"/>
            <a:r>
              <a:rPr lang="en-US" dirty="0" smtClean="0"/>
              <a:t>Increases in standards of living for only a minority of population</a:t>
            </a:r>
          </a:p>
          <a:p>
            <a:pPr lvl="1"/>
            <a:r>
              <a:rPr lang="en-US" dirty="0" smtClean="0"/>
              <a:t>Green Revolution has made countries more dependent on irrigation, oil-based fertilizers and more vulnerable to plant disease</a:t>
            </a:r>
          </a:p>
          <a:p>
            <a:pPr lvl="1"/>
            <a:r>
              <a:rPr lang="en-US" dirty="0" smtClean="0"/>
              <a:t>Redistribution of wealth has failed</a:t>
            </a:r>
          </a:p>
          <a:p>
            <a:pPr lvl="2"/>
            <a:r>
              <a:rPr lang="en-US" dirty="0" smtClean="0"/>
              <a:t>Poor government planning</a:t>
            </a:r>
          </a:p>
          <a:p>
            <a:pPr lvl="2"/>
            <a:r>
              <a:rPr lang="en-US" dirty="0" smtClean="0"/>
              <a:t>Bloated bureaucracies</a:t>
            </a:r>
          </a:p>
          <a:p>
            <a:pPr lvl="2"/>
            <a:r>
              <a:rPr lang="en-US" dirty="0" smtClean="0"/>
              <a:t>Insufficient resources</a:t>
            </a:r>
          </a:p>
        </p:txBody>
      </p:sp>
      <p:sp>
        <p:nvSpPr>
          <p:cNvPr id="4" name="Title 3"/>
          <p:cNvSpPr>
            <a:spLocks noGrp="1"/>
          </p:cNvSpPr>
          <p:nvPr>
            <p:ph type="title"/>
          </p:nvPr>
        </p:nvSpPr>
        <p:spPr/>
        <p:txBody>
          <a:bodyPr>
            <a:normAutofit fontScale="90000"/>
          </a:bodyPr>
          <a:lstStyle/>
          <a:p>
            <a:r>
              <a:rPr lang="en-US" dirty="0" smtClean="0"/>
              <a:t>Paths to Economic Growth and Social Justice</a:t>
            </a:r>
            <a:endParaRPr lang="en-US" dirty="0"/>
          </a:p>
        </p:txBody>
      </p:sp>
      <p:pic>
        <p:nvPicPr>
          <p:cNvPr id="2" name="Picture 1"/>
          <p:cNvPicPr>
            <a:picLocks noChangeAspect="1"/>
          </p:cNvPicPr>
          <p:nvPr/>
        </p:nvPicPr>
        <p:blipFill>
          <a:blip r:embed="rId2"/>
          <a:stretch>
            <a:fillRect/>
          </a:stretch>
        </p:blipFill>
        <p:spPr>
          <a:xfrm>
            <a:off x="4343400" y="4114800"/>
            <a:ext cx="3256384" cy="2496182"/>
          </a:xfrm>
          <a:prstGeom prst="rect">
            <a:avLst/>
          </a:prstGeom>
        </p:spPr>
      </p:pic>
      <p:pic>
        <p:nvPicPr>
          <p:cNvPr id="5" name="Picture 4"/>
          <p:cNvPicPr>
            <a:picLocks noChangeAspect="1"/>
          </p:cNvPicPr>
          <p:nvPr/>
        </p:nvPicPr>
        <p:blipFill>
          <a:blip r:embed="rId3"/>
          <a:stretch>
            <a:fillRect/>
          </a:stretch>
        </p:blipFill>
        <p:spPr>
          <a:xfrm>
            <a:off x="5029200" y="1101852"/>
            <a:ext cx="3917704" cy="2898648"/>
          </a:xfrm>
          <a:prstGeom prst="rect">
            <a:avLst/>
          </a:prstGeom>
        </p:spPr>
      </p:pic>
    </p:spTree>
    <p:extLst>
      <p:ext uri="{BB962C8B-B14F-4D97-AF65-F5344CB8AC3E}">
        <p14:creationId xmlns:p14="http://schemas.microsoft.com/office/powerpoint/2010/main" val="18907592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2133600"/>
            <a:ext cx="4194048" cy="4572000"/>
          </a:xfrm>
        </p:spPr>
        <p:txBody>
          <a:bodyPr>
            <a:normAutofit/>
          </a:bodyPr>
          <a:lstStyle/>
          <a:p>
            <a:r>
              <a:rPr lang="en-US" dirty="0" smtClean="0"/>
              <a:t>After independence, many African and Asian leaders of the new nations became more authoritarian</a:t>
            </a:r>
          </a:p>
          <a:p>
            <a:pPr lvl="1"/>
            <a:r>
              <a:rPr lang="en-US" dirty="0" smtClean="0"/>
              <a:t>Approach disguised by calculated, charismatic appeals for support from the disenfranchised </a:t>
            </a:r>
            <a:r>
              <a:rPr lang="en-US" dirty="0" smtClean="0"/>
              <a:t>masses</a:t>
            </a:r>
            <a:endParaRPr lang="en-US" dirty="0" smtClean="0"/>
          </a:p>
        </p:txBody>
      </p:sp>
      <p:pic>
        <p:nvPicPr>
          <p:cNvPr id="5" name="Picture 4"/>
          <p:cNvPicPr>
            <a:picLocks noChangeAspect="1"/>
          </p:cNvPicPr>
          <p:nvPr/>
        </p:nvPicPr>
        <p:blipFill>
          <a:blip r:embed="rId2"/>
          <a:stretch>
            <a:fillRect/>
          </a:stretch>
        </p:blipFill>
        <p:spPr>
          <a:xfrm>
            <a:off x="914400" y="304800"/>
            <a:ext cx="7693819" cy="816935"/>
          </a:xfrm>
          <a:prstGeom prst="rect">
            <a:avLst/>
          </a:prstGeom>
        </p:spPr>
      </p:pic>
      <p:pic>
        <p:nvPicPr>
          <p:cNvPr id="2" name="Picture 1"/>
          <p:cNvPicPr>
            <a:picLocks noChangeAspect="1"/>
          </p:cNvPicPr>
          <p:nvPr/>
        </p:nvPicPr>
        <p:blipFill>
          <a:blip r:embed="rId3"/>
          <a:stretch>
            <a:fillRect/>
          </a:stretch>
        </p:blipFill>
        <p:spPr>
          <a:xfrm>
            <a:off x="4422648" y="1905000"/>
            <a:ext cx="4285976" cy="4114800"/>
          </a:xfrm>
          <a:prstGeom prst="rect">
            <a:avLst/>
          </a:prstGeom>
        </p:spPr>
      </p:pic>
    </p:spTree>
    <p:extLst>
      <p:ext uri="{BB962C8B-B14F-4D97-AF65-F5344CB8AC3E}">
        <p14:creationId xmlns:p14="http://schemas.microsoft.com/office/powerpoint/2010/main" val="12683867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316992" y="1447800"/>
            <a:ext cx="8503920" cy="2895600"/>
          </a:xfrm>
        </p:spPr>
        <p:txBody>
          <a:bodyPr>
            <a:normAutofit fontScale="92500" lnSpcReduction="20000"/>
          </a:bodyPr>
          <a:lstStyle/>
          <a:p>
            <a:pPr lvl="0">
              <a:buClr>
                <a:srgbClr val="93A299"/>
              </a:buClr>
            </a:pPr>
            <a:r>
              <a:rPr lang="en-US" sz="2500" dirty="0">
                <a:solidFill>
                  <a:prstClr val="black"/>
                </a:solidFill>
              </a:rPr>
              <a:t>Kwame Nkrumah</a:t>
            </a:r>
          </a:p>
          <a:p>
            <a:pPr lvl="1">
              <a:buClr>
                <a:srgbClr val="CF543F"/>
              </a:buClr>
            </a:pPr>
            <a:r>
              <a:rPr lang="en-US" sz="2000" dirty="0">
                <a:solidFill>
                  <a:srgbClr val="564B3C"/>
                </a:solidFill>
              </a:rPr>
              <a:t>Leader of Ghana’s independence movement</a:t>
            </a:r>
          </a:p>
          <a:p>
            <a:pPr lvl="1">
              <a:buClr>
                <a:srgbClr val="CF543F"/>
              </a:buClr>
            </a:pPr>
            <a:r>
              <a:rPr lang="en-US" sz="2000" dirty="0">
                <a:solidFill>
                  <a:srgbClr val="564B3C"/>
                </a:solidFill>
              </a:rPr>
              <a:t>1957 – first prime minister of Ghana</a:t>
            </a:r>
          </a:p>
          <a:p>
            <a:pPr lvl="1">
              <a:buClr>
                <a:srgbClr val="CF543F"/>
              </a:buClr>
            </a:pPr>
            <a:r>
              <a:rPr lang="en-US" sz="2000" dirty="0">
                <a:solidFill>
                  <a:srgbClr val="564B3C"/>
                </a:solidFill>
              </a:rPr>
              <a:t>After assuming power, he became to initiate programs (education, industrialization) to benefit the people, but they failed</a:t>
            </a:r>
          </a:p>
          <a:p>
            <a:pPr lvl="2">
              <a:buClr>
                <a:srgbClr val="B5AE53"/>
              </a:buClr>
            </a:pPr>
            <a:r>
              <a:rPr lang="en-US" sz="1900" dirty="0">
                <a:solidFill>
                  <a:prstClr val="black"/>
                </a:solidFill>
              </a:rPr>
              <a:t>Challenged by rival political parties</a:t>
            </a:r>
          </a:p>
          <a:p>
            <a:pPr lvl="2">
              <a:buClr>
                <a:srgbClr val="B5AE53"/>
              </a:buClr>
            </a:pPr>
            <a:r>
              <a:rPr lang="en-US" sz="1900" dirty="0">
                <a:solidFill>
                  <a:prstClr val="black"/>
                </a:solidFill>
              </a:rPr>
              <a:t>Leftist leaning won support from the Soviet Union but frightened away Western powers</a:t>
            </a:r>
          </a:p>
          <a:p>
            <a:pPr lvl="2">
              <a:buClr>
                <a:srgbClr val="B5AE53"/>
              </a:buClr>
            </a:pPr>
            <a:r>
              <a:rPr lang="en-US" sz="1900" dirty="0">
                <a:solidFill>
                  <a:prstClr val="black"/>
                </a:solidFill>
              </a:rPr>
              <a:t>Price of cocoa, Ghana’s largest export crop, began to fall sharply after independence</a:t>
            </a:r>
          </a:p>
          <a:p>
            <a:endParaRPr lang="en-US" dirty="0"/>
          </a:p>
        </p:txBody>
      </p:sp>
      <p:pic>
        <p:nvPicPr>
          <p:cNvPr id="4" name="Picture 3"/>
          <p:cNvPicPr>
            <a:picLocks noChangeAspect="1"/>
          </p:cNvPicPr>
          <p:nvPr/>
        </p:nvPicPr>
        <p:blipFill>
          <a:blip r:embed="rId2"/>
          <a:stretch>
            <a:fillRect/>
          </a:stretch>
        </p:blipFill>
        <p:spPr>
          <a:xfrm>
            <a:off x="3657600" y="4038600"/>
            <a:ext cx="4330827" cy="2275519"/>
          </a:xfrm>
          <a:prstGeom prst="rect">
            <a:avLst/>
          </a:prstGeom>
        </p:spPr>
      </p:pic>
    </p:spTree>
    <p:extLst>
      <p:ext uri="{BB962C8B-B14F-4D97-AF65-F5344CB8AC3E}">
        <p14:creationId xmlns:p14="http://schemas.microsoft.com/office/powerpoint/2010/main" val="486055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sz="quarter" idx="1"/>
          </p:nvPr>
        </p:nvSpPr>
        <p:spPr>
          <a:xfrm>
            <a:off x="301752" y="1527048"/>
            <a:ext cx="8766048" cy="4572000"/>
          </a:xfrm>
        </p:spPr>
        <p:txBody>
          <a:bodyPr>
            <a:normAutofit/>
          </a:bodyPr>
          <a:lstStyle/>
          <a:p>
            <a:r>
              <a:rPr lang="en-US" dirty="0" smtClean="0"/>
              <a:t>Once the European colonizers had withdrawn and independence has been won, Western-educated nationalists leaders were faced with many challenges</a:t>
            </a:r>
          </a:p>
          <a:p>
            <a:pPr lvl="1"/>
            <a:r>
              <a:rPr lang="en-US" dirty="0" smtClean="0"/>
              <a:t>Building viable nations and prosperous societies for peoples disoriented and deprived by decades of colonial rule</a:t>
            </a:r>
          </a:p>
          <a:p>
            <a:pPr lvl="1"/>
            <a:r>
              <a:rPr lang="en-US" dirty="0" smtClean="0"/>
              <a:t>Fragile political systems</a:t>
            </a:r>
          </a:p>
          <a:p>
            <a:pPr lvl="1"/>
            <a:r>
              <a:rPr lang="en-US" dirty="0" smtClean="0"/>
              <a:t>Underdeveloped economies</a:t>
            </a:r>
          </a:p>
          <a:p>
            <a:pPr lvl="1"/>
            <a:r>
              <a:rPr lang="en-US" dirty="0" smtClean="0"/>
              <a:t>Deep divisions between the different ethnic and religious groups</a:t>
            </a:r>
          </a:p>
          <a:p>
            <a:pPr lvl="1"/>
            <a:r>
              <a:rPr lang="en-US" dirty="0" smtClean="0"/>
              <a:t>Concessions made to departing colonizers</a:t>
            </a:r>
          </a:p>
          <a:p>
            <a:pPr lvl="1"/>
            <a:r>
              <a:rPr lang="en-US" dirty="0" smtClean="0"/>
              <a:t>Nature of the international economy which heavily favored industrialized nations</a:t>
            </a:r>
          </a:p>
        </p:txBody>
      </p:sp>
    </p:spTree>
    <p:extLst>
      <p:ext uri="{BB962C8B-B14F-4D97-AF65-F5344CB8AC3E}">
        <p14:creationId xmlns:p14="http://schemas.microsoft.com/office/powerpoint/2010/main" val="18868515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4419600" y="304800"/>
            <a:ext cx="4541838" cy="5638800"/>
          </a:xfrm>
        </p:spPr>
        <p:txBody>
          <a:bodyPr>
            <a:normAutofit lnSpcReduction="10000"/>
          </a:bodyPr>
          <a:lstStyle/>
          <a:p>
            <a:r>
              <a:rPr lang="en-US" dirty="0" smtClean="0"/>
              <a:t>Nkrumah’s response to the failure of his programs was increasingly dictatorial</a:t>
            </a:r>
          </a:p>
          <a:p>
            <a:pPr lvl="1"/>
            <a:r>
              <a:rPr lang="en-US" dirty="0" smtClean="0"/>
              <a:t>Early 1960s – forcibly crushed all political opposition by banning rival parties and jailing other political leaders</a:t>
            </a:r>
          </a:p>
          <a:p>
            <a:pPr lvl="1"/>
            <a:r>
              <a:rPr lang="en-US" dirty="0" smtClean="0"/>
              <a:t>His suppression of all opposition and his growing ties to the Communist party, coupled with the rapid deterioration of the Ghanaian economy, increased the number of his enemies</a:t>
            </a:r>
          </a:p>
          <a:p>
            <a:pPr lvl="2"/>
            <a:r>
              <a:rPr lang="en-US" dirty="0" smtClean="0"/>
              <a:t>1966 – overthrown by a military coup</a:t>
            </a:r>
            <a:endParaRPr lang="en-US" dirty="0"/>
          </a:p>
        </p:txBody>
      </p:sp>
      <p:pic>
        <p:nvPicPr>
          <p:cNvPr id="4" name="Picture 3"/>
          <p:cNvPicPr>
            <a:picLocks noChangeAspect="1"/>
          </p:cNvPicPr>
          <p:nvPr/>
        </p:nvPicPr>
        <p:blipFill>
          <a:blip r:embed="rId2"/>
          <a:stretch>
            <a:fillRect/>
          </a:stretch>
        </p:blipFill>
        <p:spPr>
          <a:xfrm>
            <a:off x="609600" y="304800"/>
            <a:ext cx="3346450" cy="4724400"/>
          </a:xfrm>
          <a:prstGeom prst="rect">
            <a:avLst/>
          </a:prstGeom>
        </p:spPr>
      </p:pic>
      <p:sp>
        <p:nvSpPr>
          <p:cNvPr id="5" name="TextBox 4"/>
          <p:cNvSpPr txBox="1"/>
          <p:nvPr/>
        </p:nvSpPr>
        <p:spPr>
          <a:xfrm>
            <a:off x="789797" y="5257800"/>
            <a:ext cx="3200400" cy="923330"/>
          </a:xfrm>
          <a:prstGeom prst="rect">
            <a:avLst/>
          </a:prstGeom>
          <a:noFill/>
        </p:spPr>
        <p:txBody>
          <a:bodyPr wrap="square" rtlCol="0">
            <a:spAutoFit/>
          </a:bodyPr>
          <a:lstStyle/>
          <a:p>
            <a:r>
              <a:rPr lang="en-US" dirty="0" smtClean="0"/>
              <a:t>Postage stamp from Soviet Union celebrating the 80</a:t>
            </a:r>
            <a:r>
              <a:rPr lang="en-US" baseline="30000" dirty="0" smtClean="0"/>
              <a:t>th</a:t>
            </a:r>
            <a:r>
              <a:rPr lang="en-US" dirty="0" smtClean="0"/>
              <a:t> anniversary of his birth</a:t>
            </a:r>
            <a:endParaRPr lang="en-US" dirty="0"/>
          </a:p>
        </p:txBody>
      </p:sp>
    </p:spTree>
    <p:extLst>
      <p:ext uri="{BB962C8B-B14F-4D97-AF65-F5344CB8AC3E}">
        <p14:creationId xmlns:p14="http://schemas.microsoft.com/office/powerpoint/2010/main" val="27902456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96005" y="1408622"/>
            <a:ext cx="4223595" cy="4953000"/>
          </a:xfrm>
        </p:spPr>
        <p:txBody>
          <a:bodyPr>
            <a:normAutofit fontScale="62500" lnSpcReduction="20000"/>
          </a:bodyPr>
          <a:lstStyle/>
          <a:p>
            <a:r>
              <a:rPr lang="en-US" dirty="0" smtClean="0"/>
              <a:t>Some civilian run governments in Asia and Africa</a:t>
            </a:r>
          </a:p>
          <a:p>
            <a:pPr lvl="1"/>
            <a:r>
              <a:rPr lang="en-US" dirty="0" smtClean="0"/>
              <a:t>India, Ivory Coast, Kenya, Zambia, and Zimbabwe</a:t>
            </a:r>
          </a:p>
          <a:p>
            <a:r>
              <a:rPr lang="en-US" dirty="0" smtClean="0"/>
              <a:t>Most Asian and African countries have been or are now </a:t>
            </a:r>
            <a:r>
              <a:rPr lang="en-US" dirty="0"/>
              <a:t>g</a:t>
            </a:r>
            <a:r>
              <a:rPr lang="en-US" dirty="0" smtClean="0"/>
              <a:t>overned by military regimes</a:t>
            </a:r>
          </a:p>
          <a:p>
            <a:pPr lvl="1"/>
            <a:r>
              <a:rPr lang="en-US" dirty="0" smtClean="0"/>
              <a:t>Military possess a monopoly on force</a:t>
            </a:r>
          </a:p>
          <a:p>
            <a:pPr lvl="1"/>
            <a:r>
              <a:rPr lang="en-US" dirty="0"/>
              <a:t>C</a:t>
            </a:r>
            <a:r>
              <a:rPr lang="en-US" dirty="0" smtClean="0"/>
              <a:t>ivilian political parties banned</a:t>
            </a:r>
          </a:p>
          <a:p>
            <a:pPr lvl="1"/>
            <a:r>
              <a:rPr lang="en-US" dirty="0" smtClean="0"/>
              <a:t>Varying degrees of repression and authoritarian control</a:t>
            </a:r>
          </a:p>
          <a:p>
            <a:pPr lvl="1"/>
            <a:r>
              <a:rPr lang="en-US" dirty="0" smtClean="0"/>
              <a:t>Uganda, Burma (now Myanmar), and Zaire</a:t>
            </a:r>
          </a:p>
          <a:p>
            <a:pPr lvl="2"/>
            <a:r>
              <a:rPr lang="en-US" dirty="0" smtClean="0"/>
              <a:t>Civil liberties taken away</a:t>
            </a:r>
          </a:p>
          <a:p>
            <a:pPr lvl="2"/>
            <a:r>
              <a:rPr lang="en-US" dirty="0" smtClean="0"/>
              <a:t>No attempt to reduce social inequities or improve living standards</a:t>
            </a:r>
          </a:p>
          <a:p>
            <a:pPr lvl="2"/>
            <a:r>
              <a:rPr lang="en-US" dirty="0" smtClean="0"/>
              <a:t>Regimes existed mainly to enrich military leaders and their allies</a:t>
            </a:r>
          </a:p>
          <a:p>
            <a:pPr lvl="2"/>
            <a:r>
              <a:rPr lang="en-US" dirty="0" smtClean="0"/>
              <a:t>Notorious for official corruption</a:t>
            </a:r>
          </a:p>
          <a:p>
            <a:pPr lvl="2"/>
            <a:r>
              <a:rPr lang="en-US" dirty="0" smtClean="0"/>
              <a:t>Imprison, torture, or eliminate political opponents</a:t>
            </a:r>
          </a:p>
          <a:p>
            <a:pPr lvl="2"/>
            <a:r>
              <a:rPr lang="en-US" dirty="0" smtClean="0"/>
              <a:t>Diverted a high proportion of their nations’ meager resources on military hardware</a:t>
            </a:r>
          </a:p>
          <a:p>
            <a:pPr lvl="2"/>
            <a:r>
              <a:rPr lang="en-US" dirty="0" smtClean="0"/>
              <a:t>Use military conflicts with neighboring regimes to divert attention from the failure of their domestic policies</a:t>
            </a:r>
          </a:p>
          <a:p>
            <a:endParaRPr lang="en-US" dirty="0"/>
          </a:p>
        </p:txBody>
      </p:sp>
      <p:sp>
        <p:nvSpPr>
          <p:cNvPr id="4" name="Title 1"/>
          <p:cNvSpPr>
            <a:spLocks noGrp="1"/>
          </p:cNvSpPr>
          <p:nvPr>
            <p:ph type="title"/>
          </p:nvPr>
        </p:nvSpPr>
        <p:spPr>
          <a:xfrm>
            <a:off x="301752" y="76200"/>
            <a:ext cx="8534400" cy="758952"/>
          </a:xfrm>
        </p:spPr>
        <p:txBody>
          <a:bodyPr>
            <a:noAutofit/>
          </a:bodyPr>
          <a:lstStyle/>
          <a:p>
            <a:r>
              <a:rPr lang="en-US" sz="2800" dirty="0"/>
              <a:t>Military Responses: Dictatorships and Revolutions</a:t>
            </a:r>
          </a:p>
        </p:txBody>
      </p:sp>
      <p:pic>
        <p:nvPicPr>
          <p:cNvPr id="2" name="Picture 1"/>
          <p:cNvPicPr>
            <a:picLocks noChangeAspect="1"/>
          </p:cNvPicPr>
          <p:nvPr/>
        </p:nvPicPr>
        <p:blipFill>
          <a:blip r:embed="rId2"/>
          <a:stretch>
            <a:fillRect/>
          </a:stretch>
        </p:blipFill>
        <p:spPr>
          <a:xfrm>
            <a:off x="4800600" y="1470676"/>
            <a:ext cx="4103274" cy="4828892"/>
          </a:xfrm>
          <a:prstGeom prst="rect">
            <a:avLst/>
          </a:prstGeom>
        </p:spPr>
      </p:pic>
    </p:spTree>
    <p:extLst>
      <p:ext uri="{BB962C8B-B14F-4D97-AF65-F5344CB8AC3E}">
        <p14:creationId xmlns:p14="http://schemas.microsoft.com/office/powerpoint/2010/main" val="38501829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52400" y="609600"/>
            <a:ext cx="8839200" cy="5715000"/>
          </a:xfrm>
        </p:spPr>
        <p:txBody>
          <a:bodyPr>
            <a:normAutofit fontScale="77500" lnSpcReduction="20000"/>
          </a:bodyPr>
          <a:lstStyle/>
          <a:p>
            <a:r>
              <a:rPr lang="en-US" dirty="0" smtClean="0"/>
              <a:t>Egypt</a:t>
            </a:r>
          </a:p>
          <a:p>
            <a:pPr lvl="1"/>
            <a:r>
              <a:rPr lang="en-US" dirty="0" smtClean="0"/>
              <a:t>Mid-1930s – won their independence from Britain except for the lingering British presence in the Suez Canal zone</a:t>
            </a:r>
          </a:p>
          <a:p>
            <a:pPr lvl="1"/>
            <a:r>
              <a:rPr lang="en-US" dirty="0" smtClean="0"/>
              <a:t>Self-centered civilian politicians and the corrupt khedival regime had done little to improve the standard of living of the Egyptian masses, leading to the emergence of revolutionary forces</a:t>
            </a:r>
          </a:p>
          <a:p>
            <a:pPr lvl="2"/>
            <a:r>
              <a:rPr lang="en-US" dirty="0" smtClean="0"/>
              <a:t>Free Officers movement</a:t>
            </a:r>
          </a:p>
          <a:p>
            <a:pPr lvl="3"/>
            <a:r>
              <a:rPr lang="en-US" dirty="0" smtClean="0"/>
              <a:t>Evolved from a secret organization established in the Egyptian army</a:t>
            </a:r>
          </a:p>
          <a:p>
            <a:pPr lvl="3"/>
            <a:r>
              <a:rPr lang="en-US" dirty="0" smtClean="0"/>
              <a:t>Egyptian rather than </a:t>
            </a:r>
            <a:r>
              <a:rPr lang="en-US" dirty="0" err="1" smtClean="0"/>
              <a:t>Turco</a:t>
            </a:r>
            <a:r>
              <a:rPr lang="en-US" dirty="0" smtClean="0"/>
              <a:t>-Egyptian descent</a:t>
            </a:r>
          </a:p>
          <a:p>
            <a:pPr lvl="3"/>
            <a:r>
              <a:rPr lang="en-US" dirty="0" smtClean="0"/>
              <a:t>Secret Revolutionary Command Council studied conditions in the country and prepared to seize power through revolution</a:t>
            </a:r>
          </a:p>
          <a:p>
            <a:pPr lvl="2"/>
            <a:r>
              <a:rPr lang="en-US" dirty="0" smtClean="0"/>
              <a:t>Muslim Brotherhood</a:t>
            </a:r>
          </a:p>
          <a:p>
            <a:pPr lvl="3"/>
            <a:r>
              <a:rPr lang="en-US" dirty="0" smtClean="0"/>
              <a:t>1928 – founded by Hasan al-</a:t>
            </a:r>
            <a:r>
              <a:rPr lang="en-US" dirty="0" err="1" smtClean="0"/>
              <a:t>Banna</a:t>
            </a:r>
            <a:endParaRPr lang="en-US" dirty="0" smtClean="0"/>
          </a:p>
          <a:p>
            <a:pPr lvl="3"/>
            <a:r>
              <a:rPr lang="en-US" dirty="0" smtClean="0"/>
              <a:t>Held contempt for the wealthy minority of Egyptians and Europeans who flourished while most Egyptians lived in poverty</a:t>
            </a:r>
          </a:p>
          <a:p>
            <a:pPr lvl="3"/>
            <a:r>
              <a:rPr lang="en-US" dirty="0" smtClean="0"/>
              <a:t>Early on, focus was on a program of social uplift and sweeping reforms</a:t>
            </a:r>
          </a:p>
          <a:p>
            <a:pPr lvl="4"/>
            <a:r>
              <a:rPr lang="en-US" dirty="0" smtClean="0"/>
              <a:t>Promotion of trade unions</a:t>
            </a:r>
          </a:p>
          <a:p>
            <a:pPr lvl="4"/>
            <a:r>
              <a:rPr lang="en-US" dirty="0" smtClean="0"/>
              <a:t>Building medical clinics</a:t>
            </a:r>
          </a:p>
          <a:p>
            <a:pPr lvl="4"/>
            <a:r>
              <a:rPr lang="en-US" dirty="0" smtClean="0"/>
              <a:t>Education of women</a:t>
            </a:r>
          </a:p>
          <a:p>
            <a:pPr lvl="4"/>
            <a:r>
              <a:rPr lang="en-US" dirty="0" smtClean="0"/>
              <a:t>Land reform</a:t>
            </a:r>
          </a:p>
          <a:p>
            <a:pPr lvl="3"/>
            <a:r>
              <a:rPr lang="en-US" dirty="0" smtClean="0"/>
              <a:t>Overtime, focus was on establishing militant youth organizations and paramilitary assassination squads</a:t>
            </a:r>
          </a:p>
          <a:p>
            <a:pPr lvl="3"/>
            <a:r>
              <a:rPr lang="en-US" dirty="0" smtClean="0"/>
              <a:t>Members of the brotherhood continued to expand its influence in the early 1950s among both middle-class youths and the impoverished masses</a:t>
            </a:r>
          </a:p>
          <a:p>
            <a:endParaRPr lang="en-US" dirty="0"/>
          </a:p>
        </p:txBody>
      </p:sp>
    </p:spTree>
    <p:extLst>
      <p:ext uri="{BB962C8B-B14F-4D97-AF65-F5344CB8AC3E}">
        <p14:creationId xmlns:p14="http://schemas.microsoft.com/office/powerpoint/2010/main" val="16938254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457200" y="609600"/>
            <a:ext cx="8534400" cy="6248400"/>
          </a:xfrm>
        </p:spPr>
        <p:txBody>
          <a:bodyPr>
            <a:normAutofit fontScale="70000" lnSpcReduction="20000"/>
          </a:bodyPr>
          <a:lstStyle/>
          <a:p>
            <a:r>
              <a:rPr lang="en-US" dirty="0" smtClean="0"/>
              <a:t>Mass anger with a discredited Khedival regime</a:t>
            </a:r>
          </a:p>
          <a:p>
            <a:pPr lvl="1"/>
            <a:r>
              <a:rPr lang="en-US" dirty="0" smtClean="0"/>
              <a:t>1948 – Egypt defeated in the first Arab-Israeli War</a:t>
            </a:r>
          </a:p>
          <a:p>
            <a:pPr lvl="1"/>
            <a:r>
              <a:rPr lang="en-US" dirty="0" smtClean="0"/>
              <a:t>1952 – Egypt defeated in a clash with Britain over British occupation of the Suez Canal zone</a:t>
            </a:r>
          </a:p>
          <a:p>
            <a:pPr lvl="1"/>
            <a:r>
              <a:rPr lang="en-US" dirty="0" smtClean="0"/>
              <a:t>July 1952 – an almost bloodless military coup toppled the corrupt khedive regime</a:t>
            </a:r>
          </a:p>
          <a:p>
            <a:r>
              <a:rPr lang="en-US" dirty="0" smtClean="0"/>
              <a:t>1952- Nasser and Free Officer come to power</a:t>
            </a:r>
          </a:p>
          <a:p>
            <a:pPr lvl="1"/>
            <a:r>
              <a:rPr lang="en-US" dirty="0" smtClean="0"/>
              <a:t>Egyptians ruled themselves for the first time since the 6</a:t>
            </a:r>
            <a:r>
              <a:rPr lang="en-US" baseline="30000" dirty="0" smtClean="0"/>
              <a:t>th</a:t>
            </a:r>
            <a:r>
              <a:rPr lang="en-US" dirty="0" smtClean="0"/>
              <a:t> century B.C.E.</a:t>
            </a:r>
          </a:p>
          <a:p>
            <a:pPr lvl="1"/>
            <a:r>
              <a:rPr lang="en-US" dirty="0" smtClean="0"/>
              <a:t>All political parties disbanded, including the Muslim Brotherhood</a:t>
            </a:r>
          </a:p>
          <a:p>
            <a:pPr lvl="1"/>
            <a:r>
              <a:rPr lang="en-US" dirty="0" smtClean="0"/>
              <a:t>Used dictatorial powers to carry out social and economic reforms</a:t>
            </a:r>
          </a:p>
          <a:p>
            <a:pPr lvl="2"/>
            <a:r>
              <a:rPr lang="en-US" dirty="0" smtClean="0"/>
              <a:t>Land reform</a:t>
            </a:r>
          </a:p>
          <a:p>
            <a:pPr lvl="3"/>
            <a:r>
              <a:rPr lang="en-US" dirty="0" smtClean="0"/>
              <a:t>Limits placed on how much land an individual could own</a:t>
            </a:r>
          </a:p>
          <a:p>
            <a:pPr lvl="3"/>
            <a:r>
              <a:rPr lang="en-US" dirty="0" smtClean="0"/>
              <a:t>Excess lands were seized and redistributed to landless peasants</a:t>
            </a:r>
          </a:p>
          <a:p>
            <a:pPr lvl="2"/>
            <a:r>
              <a:rPr lang="en-US" dirty="0" smtClean="0"/>
              <a:t>State-financed education through the college level was made available to Egyptians</a:t>
            </a:r>
          </a:p>
          <a:p>
            <a:pPr lvl="2"/>
            <a:r>
              <a:rPr lang="en-US" dirty="0" smtClean="0"/>
              <a:t>Government became Egypt’s main employer </a:t>
            </a:r>
          </a:p>
          <a:p>
            <a:pPr lvl="3"/>
            <a:r>
              <a:rPr lang="en-US" dirty="0" smtClean="0"/>
              <a:t>1980 – 30% of Egypt’s work force was on the government payroll</a:t>
            </a:r>
          </a:p>
          <a:p>
            <a:pPr lvl="3"/>
            <a:r>
              <a:rPr lang="en-US" dirty="0" smtClean="0"/>
              <a:t>State subsided used to lower the price of basic food staples</a:t>
            </a:r>
          </a:p>
          <a:p>
            <a:pPr lvl="4"/>
            <a:r>
              <a:rPr lang="en-US" dirty="0" smtClean="0"/>
              <a:t>Wheat and cooking oil</a:t>
            </a:r>
          </a:p>
          <a:p>
            <a:pPr lvl="2"/>
            <a:r>
              <a:rPr lang="en-US" dirty="0" smtClean="0"/>
              <a:t>State-controlled industry</a:t>
            </a:r>
          </a:p>
          <a:p>
            <a:pPr lvl="3"/>
            <a:r>
              <a:rPr lang="en-US" dirty="0" smtClean="0"/>
              <a:t>Modeled after the Five-Year Plans of the Soviet Union</a:t>
            </a:r>
          </a:p>
          <a:p>
            <a:pPr lvl="2"/>
            <a:r>
              <a:rPr lang="en-US" dirty="0" smtClean="0"/>
              <a:t>Placed stiff restrictions on foreign investment</a:t>
            </a:r>
          </a:p>
          <a:p>
            <a:pPr lvl="3"/>
            <a:r>
              <a:rPr lang="en-US" dirty="0" smtClean="0"/>
              <a:t>Foreign properties seized and redistributed to Egyptian investors</a:t>
            </a:r>
          </a:p>
          <a:p>
            <a:pPr lvl="1"/>
            <a:r>
              <a:rPr lang="en-US" dirty="0" smtClean="0"/>
              <a:t>Interventionist foreign policy</a:t>
            </a:r>
          </a:p>
          <a:p>
            <a:pPr lvl="2"/>
            <a:r>
              <a:rPr lang="en-US" dirty="0" smtClean="0"/>
              <a:t>Stressed the struggle to destroy the newly established Israeli state</a:t>
            </a:r>
          </a:p>
          <a:p>
            <a:pPr lvl="2"/>
            <a:r>
              <a:rPr lang="en-US" dirty="0" smtClean="0"/>
              <a:t>1956 – rallied international opinion to finally oust the British and their French allies from the Suez Canal zone</a:t>
            </a:r>
          </a:p>
          <a:p>
            <a:endParaRPr lang="en-US" dirty="0" smtClean="0"/>
          </a:p>
          <a:p>
            <a:endParaRPr lang="en-US" dirty="0"/>
          </a:p>
        </p:txBody>
      </p:sp>
    </p:spTree>
    <p:extLst>
      <p:ext uri="{BB962C8B-B14F-4D97-AF65-F5344CB8AC3E}">
        <p14:creationId xmlns:p14="http://schemas.microsoft.com/office/powerpoint/2010/main" val="29721238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5067300" y="609600"/>
            <a:ext cx="3970338" cy="5715000"/>
          </a:xfrm>
        </p:spPr>
        <p:txBody>
          <a:bodyPr>
            <a:normAutofit fontScale="70000" lnSpcReduction="20000"/>
          </a:bodyPr>
          <a:lstStyle/>
          <a:p>
            <a:r>
              <a:rPr lang="en-US" dirty="0" smtClean="0"/>
              <a:t>Many of Nasser’s policies failed</a:t>
            </a:r>
          </a:p>
          <a:p>
            <a:pPr lvl="1"/>
            <a:r>
              <a:rPr lang="en-US" dirty="0" smtClean="0"/>
              <a:t>Land reform efforts were frustrated by bureaucratic corruption and the clever strategies devised by the landlord class to hold on to their estates</a:t>
            </a:r>
          </a:p>
          <a:p>
            <a:pPr lvl="1"/>
            <a:r>
              <a:rPr lang="en-US" dirty="0" smtClean="0"/>
              <a:t>State development plans lacked proper funding and failed because of mismanagement and miscalculations</a:t>
            </a:r>
          </a:p>
          <a:p>
            <a:pPr lvl="2"/>
            <a:r>
              <a:rPr lang="en-US" dirty="0" smtClean="0"/>
              <a:t>Aswan High Dam</a:t>
            </a:r>
          </a:p>
          <a:p>
            <a:pPr lvl="3"/>
            <a:r>
              <a:rPr lang="en-US" dirty="0" smtClean="0"/>
              <a:t>Interfered with the flow of the Nile which resulted in increasing numbers of parasites that cause blindness</a:t>
            </a:r>
          </a:p>
          <a:p>
            <a:pPr lvl="3"/>
            <a:r>
              <a:rPr lang="en-US" dirty="0" smtClean="0"/>
              <a:t>Led to a decline in the fertility of farmlands in the lower Nile delta</a:t>
            </a:r>
          </a:p>
          <a:p>
            <a:pPr lvl="3"/>
            <a:r>
              <a:rPr lang="en-US" dirty="0" smtClean="0"/>
              <a:t>Continuing population growth canceled out additional cultivable lands the dam produced</a:t>
            </a:r>
          </a:p>
          <a:p>
            <a:pPr lvl="1"/>
            <a:r>
              <a:rPr lang="en-US" dirty="0" smtClean="0"/>
              <a:t>Foreign investment funds from the West, which Egypt desperately needed, were gone</a:t>
            </a:r>
          </a:p>
          <a:p>
            <a:pPr lvl="1"/>
            <a:r>
              <a:rPr lang="en-US" dirty="0" smtClean="0"/>
              <a:t>Soviet Union could only provide military assistance</a:t>
            </a:r>
          </a:p>
          <a:p>
            <a:pPr lvl="1"/>
            <a:r>
              <a:rPr lang="en-US" dirty="0" smtClean="0"/>
              <a:t>1960s – heavy costs of mostly failed foreign policy</a:t>
            </a:r>
          </a:p>
          <a:p>
            <a:pPr lvl="2"/>
            <a:r>
              <a:rPr lang="en-US" dirty="0" smtClean="0"/>
              <a:t>1967 – Six-Day War with Israel</a:t>
            </a:r>
            <a:endParaRPr lang="en-US" dirty="0"/>
          </a:p>
        </p:txBody>
      </p:sp>
      <p:pic>
        <p:nvPicPr>
          <p:cNvPr id="4" name="Picture 3"/>
          <p:cNvPicPr>
            <a:picLocks noChangeAspect="1"/>
          </p:cNvPicPr>
          <p:nvPr/>
        </p:nvPicPr>
        <p:blipFill>
          <a:blip r:embed="rId2"/>
          <a:stretch>
            <a:fillRect/>
          </a:stretch>
        </p:blipFill>
        <p:spPr>
          <a:xfrm>
            <a:off x="304800" y="1524000"/>
            <a:ext cx="4762500" cy="3933825"/>
          </a:xfrm>
          <a:prstGeom prst="rect">
            <a:avLst/>
          </a:prstGeom>
        </p:spPr>
      </p:pic>
    </p:spTree>
    <p:extLst>
      <p:ext uri="{BB962C8B-B14F-4D97-AF65-F5344CB8AC3E}">
        <p14:creationId xmlns:p14="http://schemas.microsoft.com/office/powerpoint/2010/main" val="20436773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228600" y="1066800"/>
            <a:ext cx="4495800" cy="5410200"/>
          </a:xfrm>
        </p:spPr>
        <p:txBody>
          <a:bodyPr>
            <a:normAutofit fontScale="77500" lnSpcReduction="20000"/>
          </a:bodyPr>
          <a:lstStyle/>
          <a:p>
            <a:r>
              <a:rPr lang="en-US" dirty="0" smtClean="0"/>
              <a:t>Anwar Sadat</a:t>
            </a:r>
          </a:p>
          <a:p>
            <a:pPr lvl="1"/>
            <a:r>
              <a:rPr lang="en-US" dirty="0" smtClean="0"/>
              <a:t>Nasser’s successor</a:t>
            </a:r>
          </a:p>
          <a:p>
            <a:pPr lvl="1"/>
            <a:r>
              <a:rPr lang="en-US" dirty="0" smtClean="0"/>
              <a:t>Favored private rather than state initiatives</a:t>
            </a:r>
          </a:p>
          <a:p>
            <a:pPr lvl="2"/>
            <a:r>
              <a:rPr lang="en-US" dirty="0" smtClean="0"/>
              <a:t>Middle class became a powerful force</a:t>
            </a:r>
          </a:p>
          <a:p>
            <a:pPr lvl="1"/>
            <a:r>
              <a:rPr lang="en-US" dirty="0" smtClean="0"/>
              <a:t>After fighting the Israelis to a stalemate in 1973, he moved to end the costly confrontation with Israel as well as Egypt’s support for revolutionary movements in the Arab world</a:t>
            </a:r>
          </a:p>
          <a:p>
            <a:pPr lvl="1"/>
            <a:r>
              <a:rPr lang="en-US" dirty="0" smtClean="0"/>
              <a:t>Expelled Russians and opened Egypt to aid and investment from the United States and western Europe</a:t>
            </a:r>
          </a:p>
          <a:p>
            <a:pPr lvl="1"/>
            <a:r>
              <a:rPr lang="en-US" dirty="0" smtClean="0"/>
              <a:t>Shift in direction was continued by his successor, Hosni Mubarak</a:t>
            </a:r>
          </a:p>
          <a:p>
            <a:pPr lvl="2"/>
            <a:r>
              <a:rPr lang="en-US" dirty="0" smtClean="0"/>
              <a:t>Alarming population increases combined with corruption of its bloated bureaucracy </a:t>
            </a:r>
          </a:p>
          <a:p>
            <a:pPr lvl="2"/>
            <a:r>
              <a:rPr lang="en-US" dirty="0" smtClean="0"/>
              <a:t>2011 – Mubarak imprisoned in the Arab Spring and has since died</a:t>
            </a:r>
            <a:endParaRPr lang="en-US" dirty="0"/>
          </a:p>
        </p:txBody>
      </p:sp>
      <p:pic>
        <p:nvPicPr>
          <p:cNvPr id="4" name="Picture 3"/>
          <p:cNvPicPr>
            <a:picLocks noChangeAspect="1"/>
          </p:cNvPicPr>
          <p:nvPr/>
        </p:nvPicPr>
        <p:blipFill>
          <a:blip r:embed="rId2"/>
          <a:stretch>
            <a:fillRect/>
          </a:stretch>
        </p:blipFill>
        <p:spPr>
          <a:xfrm>
            <a:off x="5029200" y="304800"/>
            <a:ext cx="3353091" cy="2682472"/>
          </a:xfrm>
          <a:prstGeom prst="rect">
            <a:avLst/>
          </a:prstGeom>
        </p:spPr>
      </p:pic>
      <p:pic>
        <p:nvPicPr>
          <p:cNvPr id="5" name="Picture 4"/>
          <p:cNvPicPr>
            <a:picLocks noChangeAspect="1"/>
          </p:cNvPicPr>
          <p:nvPr/>
        </p:nvPicPr>
        <p:blipFill>
          <a:blip r:embed="rId3"/>
          <a:stretch>
            <a:fillRect/>
          </a:stretch>
        </p:blipFill>
        <p:spPr>
          <a:xfrm>
            <a:off x="5334000" y="3200400"/>
            <a:ext cx="3389562" cy="3087832"/>
          </a:xfrm>
          <a:prstGeom prst="rect">
            <a:avLst/>
          </a:prstGeom>
        </p:spPr>
      </p:pic>
    </p:spTree>
    <p:extLst>
      <p:ext uri="{BB962C8B-B14F-4D97-AF65-F5344CB8AC3E}">
        <p14:creationId xmlns:p14="http://schemas.microsoft.com/office/powerpoint/2010/main" val="27943858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95400" y="0"/>
            <a:ext cx="7041490" cy="1347333"/>
          </a:xfrm>
          <a:prstGeom prst="rect">
            <a:avLst/>
          </a:prstGeom>
        </p:spPr>
      </p:pic>
      <p:sp>
        <p:nvSpPr>
          <p:cNvPr id="3" name="Content Placeholder 2"/>
          <p:cNvSpPr>
            <a:spLocks noGrp="1"/>
          </p:cNvSpPr>
          <p:nvPr>
            <p:ph sz="quarter" idx="1"/>
          </p:nvPr>
        </p:nvSpPr>
        <p:spPr>
          <a:xfrm>
            <a:off x="3657600" y="1752600"/>
            <a:ext cx="5303520" cy="4953000"/>
          </a:xfrm>
        </p:spPr>
        <p:txBody>
          <a:bodyPr>
            <a:normAutofit fontScale="70000" lnSpcReduction="20000"/>
          </a:bodyPr>
          <a:lstStyle/>
          <a:p>
            <a:r>
              <a:rPr lang="en-US" dirty="0" smtClean="0"/>
              <a:t>India after independence from Great Britain</a:t>
            </a:r>
          </a:p>
          <a:p>
            <a:pPr lvl="1"/>
            <a:r>
              <a:rPr lang="en-US" dirty="0" smtClean="0"/>
              <a:t>Preserved civilian rule </a:t>
            </a:r>
          </a:p>
          <a:p>
            <a:pPr lvl="2"/>
            <a:r>
              <a:rPr lang="en-US" dirty="0" smtClean="0"/>
              <a:t>Military has consistently defended secular democracy against religious extremism and other possible authoritarian trends</a:t>
            </a:r>
          </a:p>
          <a:p>
            <a:pPr lvl="1"/>
            <a:r>
              <a:rPr lang="en-US" dirty="0"/>
              <a:t>O</a:t>
            </a:r>
            <a:r>
              <a:rPr lang="en-US" dirty="0" smtClean="0"/>
              <a:t>verpopulation</a:t>
            </a:r>
          </a:p>
          <a:p>
            <a:pPr lvl="1"/>
            <a:r>
              <a:rPr lang="en-US" dirty="0" smtClean="0"/>
              <a:t>Leaders such as Jawaharlal Nehru and his allies in Congress party committed to social reform, economic development, civil rights and democracy</a:t>
            </a:r>
          </a:p>
          <a:p>
            <a:pPr lvl="1"/>
            <a:r>
              <a:rPr lang="en-US" dirty="0"/>
              <a:t>W</a:t>
            </a:r>
            <a:r>
              <a:rPr lang="en-US" dirty="0" smtClean="0"/>
              <a:t>orld’s largest functioning democracy</a:t>
            </a:r>
          </a:p>
          <a:p>
            <a:pPr lvl="1"/>
            <a:r>
              <a:rPr lang="en-US" dirty="0" smtClean="0"/>
              <a:t>Opposition parties have controlled many state and local governments, and remain active in national parliament</a:t>
            </a:r>
          </a:p>
          <a:p>
            <a:pPr lvl="1"/>
            <a:r>
              <a:rPr lang="en-US" dirty="0" smtClean="0"/>
              <a:t>Outspoken press</a:t>
            </a:r>
          </a:p>
          <a:p>
            <a:pPr lvl="1"/>
            <a:r>
              <a:rPr lang="en-US" dirty="0" smtClean="0"/>
              <a:t>Free elections</a:t>
            </a:r>
          </a:p>
          <a:p>
            <a:pPr lvl="1"/>
            <a:r>
              <a:rPr lang="en-US" dirty="0" smtClean="0"/>
              <a:t>Pushed state intervention in some areas, but also allowed foreign investment</a:t>
            </a:r>
          </a:p>
          <a:p>
            <a:pPr lvl="1"/>
            <a:r>
              <a:rPr lang="en-US" dirty="0" smtClean="0"/>
              <a:t>Industrial and agrarian growth has generated the revenue for the Indian government to promote literacy, village planning, family planning, and village electrification </a:t>
            </a:r>
            <a:endParaRPr lang="en-US" dirty="0"/>
          </a:p>
        </p:txBody>
      </p:sp>
      <p:pic>
        <p:nvPicPr>
          <p:cNvPr id="2" name="Picture 1"/>
          <p:cNvPicPr>
            <a:picLocks noChangeAspect="1"/>
          </p:cNvPicPr>
          <p:nvPr/>
        </p:nvPicPr>
        <p:blipFill>
          <a:blip r:embed="rId3"/>
          <a:stretch>
            <a:fillRect/>
          </a:stretch>
        </p:blipFill>
        <p:spPr>
          <a:xfrm>
            <a:off x="304800" y="2971800"/>
            <a:ext cx="3458678" cy="2514600"/>
          </a:xfrm>
          <a:prstGeom prst="rect">
            <a:avLst/>
          </a:prstGeom>
        </p:spPr>
      </p:pic>
    </p:spTree>
    <p:extLst>
      <p:ext uri="{BB962C8B-B14F-4D97-AF65-F5344CB8AC3E}">
        <p14:creationId xmlns:p14="http://schemas.microsoft.com/office/powerpoint/2010/main" val="42503447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639762" y="304800"/>
            <a:ext cx="8504238" cy="3048000"/>
          </a:xfrm>
        </p:spPr>
        <p:txBody>
          <a:bodyPr>
            <a:normAutofit fontScale="70000" lnSpcReduction="20000"/>
          </a:bodyPr>
          <a:lstStyle/>
          <a:p>
            <a:r>
              <a:rPr lang="en-US" dirty="0" smtClean="0"/>
              <a:t>Problems in India after independence</a:t>
            </a:r>
          </a:p>
          <a:p>
            <a:pPr lvl="1"/>
            <a:r>
              <a:rPr lang="en-US" dirty="0" smtClean="0"/>
              <a:t>Corruption and self-serving politicians</a:t>
            </a:r>
          </a:p>
          <a:p>
            <a:pPr lvl="1"/>
            <a:r>
              <a:rPr lang="en-US" dirty="0" smtClean="0"/>
              <a:t>Population growth has offset economic gains</a:t>
            </a:r>
          </a:p>
          <a:p>
            <a:pPr lvl="2"/>
            <a:r>
              <a:rPr lang="en-US" dirty="0" smtClean="0"/>
              <a:t>Not enough resources to raise the living standards of most Indians</a:t>
            </a:r>
          </a:p>
          <a:p>
            <a:pPr lvl="2"/>
            <a:r>
              <a:rPr lang="en-US" dirty="0" smtClean="0"/>
              <a:t>50% of India’s people have gained little from the development plans and economic growth</a:t>
            </a:r>
          </a:p>
          <a:p>
            <a:pPr lvl="1"/>
            <a:r>
              <a:rPr lang="en-US" dirty="0" smtClean="0"/>
              <a:t>Social reform has been slow in most areas</a:t>
            </a:r>
          </a:p>
          <a:p>
            <a:pPr lvl="2"/>
            <a:r>
              <a:rPr lang="en-US" dirty="0" smtClean="0"/>
              <a:t>Wealthy landlords, who supported the nationalist drive for independence, continued dominating the mass of tenants and landless laborers</a:t>
            </a:r>
          </a:p>
          <a:p>
            <a:pPr lvl="2"/>
            <a:r>
              <a:rPr lang="en-US" dirty="0" smtClean="0"/>
              <a:t>Green Revolution</a:t>
            </a:r>
          </a:p>
          <a:p>
            <a:pPr lvl="3"/>
            <a:r>
              <a:rPr lang="en-US" dirty="0" smtClean="0"/>
              <a:t>Greatly favored cultivators with the resources to invest in new seeds and fertilizer</a:t>
            </a:r>
          </a:p>
          <a:p>
            <a:pPr lvl="3"/>
            <a:r>
              <a:rPr lang="en-US" dirty="0" smtClean="0"/>
              <a:t>Increased the gap between rich and poor people over much of rural India</a:t>
            </a:r>
          </a:p>
          <a:p>
            <a:pPr lvl="2"/>
            <a:r>
              <a:rPr lang="en-US" dirty="0" smtClean="0"/>
              <a:t>Literacy rates remained well below that of China</a:t>
            </a:r>
          </a:p>
          <a:p>
            <a:pPr lvl="2"/>
            <a:r>
              <a:rPr lang="en-US" dirty="0" smtClean="0"/>
              <a:t>Large proportion of population malnourished</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3224800"/>
            <a:ext cx="5867400" cy="3125724"/>
          </a:xfrm>
          <a:prstGeom prst="rect">
            <a:avLst/>
          </a:prstGeom>
        </p:spPr>
      </p:pic>
    </p:spTree>
    <p:extLst>
      <p:ext uri="{BB962C8B-B14F-4D97-AF65-F5344CB8AC3E}">
        <p14:creationId xmlns:p14="http://schemas.microsoft.com/office/powerpoint/2010/main" val="38757587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1752" y="1676400"/>
            <a:ext cx="8537448" cy="4572000"/>
          </a:xfrm>
        </p:spPr>
        <p:txBody>
          <a:bodyPr>
            <a:normAutofit fontScale="92500" lnSpcReduction="20000"/>
          </a:bodyPr>
          <a:lstStyle/>
          <a:p>
            <a:r>
              <a:rPr lang="en-US" dirty="0" smtClean="0"/>
              <a:t>Similarities between Ayatollah Khomeini Revolution of 1979 in Iran to the Mahdi of Sudan in the 1880s</a:t>
            </a:r>
          </a:p>
          <a:p>
            <a:pPr lvl="1"/>
            <a:r>
              <a:rPr lang="en-US" dirty="0"/>
              <a:t>E</a:t>
            </a:r>
            <a:r>
              <a:rPr lang="en-US" dirty="0" smtClean="0"/>
              <a:t>mphasized religious purification and the rejoining of religion and politics</a:t>
            </a:r>
          </a:p>
          <a:p>
            <a:pPr lvl="1"/>
            <a:r>
              <a:rPr lang="en-US" dirty="0"/>
              <a:t>W</a:t>
            </a:r>
            <a:r>
              <a:rPr lang="en-US" dirty="0" smtClean="0"/>
              <a:t>anted to return to the “golden age” of the prophet Muhammad</a:t>
            </a:r>
          </a:p>
          <a:p>
            <a:pPr lvl="1"/>
            <a:r>
              <a:rPr lang="en-US" dirty="0"/>
              <a:t>A</a:t>
            </a:r>
            <a:r>
              <a:rPr lang="en-US" dirty="0" smtClean="0"/>
              <a:t>imed at toppling Western-backed governments</a:t>
            </a:r>
          </a:p>
          <a:p>
            <a:pPr lvl="2"/>
            <a:r>
              <a:rPr lang="en-US" dirty="0" err="1" smtClean="0"/>
              <a:t>Mahdists</a:t>
            </a:r>
            <a:r>
              <a:rPr lang="en-US" dirty="0" smtClean="0"/>
              <a:t>’ – Anglo-Egyptian presence in the Sudan</a:t>
            </a:r>
          </a:p>
          <a:p>
            <a:pPr lvl="2"/>
            <a:r>
              <a:rPr lang="en-US" dirty="0" smtClean="0"/>
              <a:t>Khomeini – autocratic Iranian shah and the Pahlavi dynasty</a:t>
            </a:r>
          </a:p>
          <a:p>
            <a:pPr lvl="1"/>
            <a:r>
              <a:rPr lang="en-US" dirty="0"/>
              <a:t>P</a:t>
            </a:r>
            <a:r>
              <a:rPr lang="en-US" dirty="0" smtClean="0"/>
              <a:t>romised to rescue the Islamic faithful from imperialist Westerners and from corrupt and heretical leaders within the Muslim world</a:t>
            </a:r>
          </a:p>
          <a:p>
            <a:pPr lvl="1"/>
            <a:r>
              <a:rPr lang="en-US" dirty="0"/>
              <a:t>P</a:t>
            </a:r>
            <a:r>
              <a:rPr lang="en-US" dirty="0" smtClean="0"/>
              <a:t>romised their followers magical protection and instant paradise if they died while fighting the holy war against the heretics and infidels</a:t>
            </a:r>
          </a:p>
          <a:p>
            <a:pPr lvl="1"/>
            <a:r>
              <a:rPr lang="en-US" dirty="0" smtClean="0"/>
              <a:t>Wanted to defend and restore the true beliefs, traditions, and institutions of Islamic civilization</a:t>
            </a:r>
          </a:p>
          <a:p>
            <a:pPr lvl="1"/>
            <a:r>
              <a:rPr lang="en-US" dirty="0" smtClean="0"/>
              <a:t>Sought to spread their revolutions to surrounding areas</a:t>
            </a:r>
          </a:p>
          <a:p>
            <a:pPr marL="0" indent="0">
              <a:buNone/>
            </a:pPr>
            <a:endParaRPr lang="en-US" dirty="0"/>
          </a:p>
        </p:txBody>
      </p:sp>
      <p:sp>
        <p:nvSpPr>
          <p:cNvPr id="5" name="Title 4"/>
          <p:cNvSpPr>
            <a:spLocks noGrp="1"/>
          </p:cNvSpPr>
          <p:nvPr>
            <p:ph type="title"/>
          </p:nvPr>
        </p:nvSpPr>
        <p:spPr>
          <a:xfrm>
            <a:off x="-19050" y="76200"/>
            <a:ext cx="9145524" cy="758952"/>
          </a:xfrm>
        </p:spPr>
        <p:txBody>
          <a:bodyPr>
            <a:normAutofit/>
          </a:bodyPr>
          <a:lstStyle/>
          <a:p>
            <a:r>
              <a:rPr lang="en-US" sz="2400" dirty="0" smtClean="0"/>
              <a:t>Iran: Religious Revivalism and the Rejection of the West</a:t>
            </a:r>
            <a:endParaRPr lang="en-US" sz="2400" dirty="0"/>
          </a:p>
        </p:txBody>
      </p:sp>
    </p:spTree>
    <p:extLst>
      <p:ext uri="{BB962C8B-B14F-4D97-AF65-F5344CB8AC3E}">
        <p14:creationId xmlns:p14="http://schemas.microsoft.com/office/powerpoint/2010/main" val="22638338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228600" y="533400"/>
            <a:ext cx="8809038" cy="6019800"/>
          </a:xfrm>
        </p:spPr>
        <p:txBody>
          <a:bodyPr>
            <a:normAutofit fontScale="77500" lnSpcReduction="20000"/>
          </a:bodyPr>
          <a:lstStyle/>
          <a:p>
            <a:r>
              <a:rPr lang="en-US" dirty="0" smtClean="0"/>
              <a:t>Shah of Iran</a:t>
            </a:r>
          </a:p>
          <a:p>
            <a:pPr lvl="1"/>
            <a:r>
              <a:rPr lang="en-US" dirty="0" smtClean="0"/>
              <a:t>Leader of Iran before the Iranian Revolution of 1789</a:t>
            </a:r>
          </a:p>
          <a:p>
            <a:pPr lvl="1"/>
            <a:r>
              <a:rPr lang="en-US" dirty="0" smtClean="0"/>
              <a:t>Modernized Iran with Iran’s considerable oil wealth</a:t>
            </a:r>
          </a:p>
          <a:p>
            <a:pPr lvl="1"/>
            <a:r>
              <a:rPr lang="en-US" dirty="0" smtClean="0"/>
              <a:t>Tried to impose economic development and social change by government directives</a:t>
            </a:r>
          </a:p>
          <a:p>
            <a:pPr lvl="2"/>
            <a:r>
              <a:rPr lang="en-US" dirty="0" smtClean="0"/>
              <a:t>Alienated the great mass of the Iranian people in the process</a:t>
            </a:r>
          </a:p>
          <a:p>
            <a:pPr lvl="1"/>
            <a:r>
              <a:rPr lang="en-US" dirty="0" smtClean="0"/>
              <a:t>His dictatorial and repressive regime deeply offended the emerging middle classes</a:t>
            </a:r>
          </a:p>
          <a:p>
            <a:pPr lvl="2"/>
            <a:r>
              <a:rPr lang="en-US" dirty="0" smtClean="0"/>
              <a:t>Neglected Islamic worship and religious institutions</a:t>
            </a:r>
          </a:p>
          <a:p>
            <a:pPr lvl="2"/>
            <a:r>
              <a:rPr lang="en-US" dirty="0" smtClean="0"/>
              <a:t>Enraged the ayatollahs, or religious experts</a:t>
            </a:r>
          </a:p>
          <a:p>
            <a:pPr lvl="2"/>
            <a:r>
              <a:rPr lang="en-US" dirty="0" smtClean="0"/>
              <a:t>Alienated the mullahs, or local prayer leaders and mosque attendants, who guided the religious and personal lives of the great majority of the Iranian population</a:t>
            </a:r>
          </a:p>
          <a:p>
            <a:pPr lvl="1"/>
            <a:r>
              <a:rPr lang="en-US" dirty="0" smtClean="0"/>
              <a:t>Pro-West</a:t>
            </a:r>
          </a:p>
          <a:p>
            <a:pPr lvl="2"/>
            <a:r>
              <a:rPr lang="en-US" dirty="0" smtClean="0"/>
              <a:t>Showed favoritism to foreign investors</a:t>
            </a:r>
          </a:p>
          <a:p>
            <a:pPr lvl="1"/>
            <a:r>
              <a:rPr lang="en-US" dirty="0" smtClean="0"/>
              <a:t>Placed a handful of rich Iranian entrepreneurs with personal connection to high ranking government jobs</a:t>
            </a:r>
          </a:p>
          <a:p>
            <a:pPr lvl="1"/>
            <a:r>
              <a:rPr lang="en-US" dirty="0" smtClean="0"/>
              <a:t>Failed land reform</a:t>
            </a:r>
          </a:p>
          <a:p>
            <a:pPr lvl="2"/>
            <a:r>
              <a:rPr lang="en-US" dirty="0" smtClean="0"/>
              <a:t>Alienated the land-owning classes without doing anything to improve the condition of the rural poor</a:t>
            </a:r>
          </a:p>
          <a:p>
            <a:pPr lvl="1"/>
            <a:r>
              <a:rPr lang="en-US" dirty="0" smtClean="0"/>
              <a:t>Neglected the military</a:t>
            </a:r>
          </a:p>
          <a:p>
            <a:pPr lvl="2"/>
            <a:r>
              <a:rPr lang="en-US" dirty="0" smtClean="0"/>
              <a:t>1978 – crisis begins and military not prepared</a:t>
            </a:r>
          </a:p>
          <a:p>
            <a:pPr lvl="3"/>
            <a:r>
              <a:rPr lang="en-US" dirty="0" smtClean="0"/>
              <a:t>Refused to fire on growing crowds that demonstrated for the shah’s removal and the return of Khomeini</a:t>
            </a:r>
          </a:p>
          <a:p>
            <a:pPr lvl="1"/>
            <a:r>
              <a:rPr lang="en-US" dirty="0" smtClean="0"/>
              <a:t>Defeated in the Iranian Revolution</a:t>
            </a:r>
            <a:endParaRPr lang="en-US" dirty="0"/>
          </a:p>
        </p:txBody>
      </p:sp>
    </p:spTree>
    <p:extLst>
      <p:ext uri="{BB962C8B-B14F-4D97-AF65-F5344CB8AC3E}">
        <p14:creationId xmlns:p14="http://schemas.microsoft.com/office/powerpoint/2010/main" val="26782126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381000" y="533400"/>
            <a:ext cx="3352800" cy="5638800"/>
          </a:xfrm>
        </p:spPr>
        <p:txBody>
          <a:bodyPr>
            <a:normAutofit/>
          </a:bodyPr>
          <a:lstStyle/>
          <a:p>
            <a:pPr lvl="0">
              <a:buClr>
                <a:srgbClr val="93A299"/>
              </a:buClr>
            </a:pPr>
            <a:r>
              <a:rPr lang="en-US" sz="2100" dirty="0">
                <a:solidFill>
                  <a:prstClr val="black"/>
                </a:solidFill>
              </a:rPr>
              <a:t>Population increase and efforts to create economic growth had detrimental effects on the already damaged environments of the newly independent nations</a:t>
            </a:r>
          </a:p>
          <a:p>
            <a:pPr lvl="1">
              <a:buClr>
                <a:srgbClr val="CF543F"/>
              </a:buClr>
            </a:pPr>
            <a:r>
              <a:rPr lang="en-US" sz="1700" dirty="0">
                <a:solidFill>
                  <a:srgbClr val="564B3C"/>
                </a:solidFill>
              </a:rPr>
              <a:t>Loggers and land-hungry farmers cut and burned large amounts of rainforests throughout much of Africa and Asia</a:t>
            </a:r>
          </a:p>
          <a:p>
            <a:pPr lvl="1">
              <a:buClr>
                <a:srgbClr val="CF543F"/>
              </a:buClr>
            </a:pPr>
            <a:r>
              <a:rPr lang="en-US" sz="1700" dirty="0">
                <a:solidFill>
                  <a:srgbClr val="564B3C"/>
                </a:solidFill>
              </a:rPr>
              <a:t>The developing areas could not afford expensive antipollution devices</a:t>
            </a:r>
          </a:p>
          <a:p>
            <a:pPr lvl="2">
              <a:buClr>
                <a:srgbClr val="B5AE53"/>
              </a:buClr>
            </a:pPr>
            <a:r>
              <a:rPr lang="en-US" sz="1600" dirty="0">
                <a:solidFill>
                  <a:prstClr val="black"/>
                </a:solidFill>
              </a:rPr>
              <a:t>Polluted air, water, and soil in the decades after independence</a:t>
            </a:r>
          </a:p>
          <a:p>
            <a:pPr lvl="0">
              <a:buClr>
                <a:srgbClr val="93A299"/>
              </a:buClr>
            </a:pPr>
            <a:endParaRPr lang="en-US" sz="2100" dirty="0">
              <a:solidFill>
                <a:prstClr val="black"/>
              </a:solidFill>
            </a:endParaRPr>
          </a:p>
          <a:p>
            <a:endParaRPr lang="en-US" dirty="0"/>
          </a:p>
        </p:txBody>
      </p:sp>
      <p:pic>
        <p:nvPicPr>
          <p:cNvPr id="4" name="Picture 3"/>
          <p:cNvPicPr>
            <a:picLocks noChangeAspect="1"/>
          </p:cNvPicPr>
          <p:nvPr/>
        </p:nvPicPr>
        <p:blipFill>
          <a:blip r:embed="rId2"/>
          <a:stretch>
            <a:fillRect/>
          </a:stretch>
        </p:blipFill>
        <p:spPr>
          <a:xfrm>
            <a:off x="4856134" y="3505200"/>
            <a:ext cx="3432365" cy="2720149"/>
          </a:xfrm>
          <a:prstGeom prst="rect">
            <a:avLst/>
          </a:prstGeom>
        </p:spPr>
      </p:pic>
      <p:pic>
        <p:nvPicPr>
          <p:cNvPr id="5" name="Picture 4"/>
          <p:cNvPicPr>
            <a:picLocks noChangeAspect="1"/>
          </p:cNvPicPr>
          <p:nvPr/>
        </p:nvPicPr>
        <p:blipFill>
          <a:blip r:embed="rId3"/>
          <a:stretch>
            <a:fillRect/>
          </a:stretch>
        </p:blipFill>
        <p:spPr>
          <a:xfrm>
            <a:off x="4419600" y="304800"/>
            <a:ext cx="3876675" cy="3058483"/>
          </a:xfrm>
          <a:prstGeom prst="rect">
            <a:avLst/>
          </a:prstGeom>
        </p:spPr>
      </p:pic>
    </p:spTree>
    <p:extLst>
      <p:ext uri="{BB962C8B-B14F-4D97-AF65-F5344CB8AC3E}">
        <p14:creationId xmlns:p14="http://schemas.microsoft.com/office/powerpoint/2010/main" val="32057597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228600" y="304800"/>
            <a:ext cx="8839200" cy="3124200"/>
          </a:xfrm>
        </p:spPr>
        <p:txBody>
          <a:bodyPr>
            <a:normAutofit fontScale="85000" lnSpcReduction="20000"/>
          </a:bodyPr>
          <a:lstStyle/>
          <a:p>
            <a:r>
              <a:rPr lang="en-US" dirty="0" smtClean="0"/>
              <a:t>Ayatollah Khomeini came to power after Iranian Revolution</a:t>
            </a:r>
          </a:p>
          <a:p>
            <a:pPr lvl="1"/>
            <a:r>
              <a:rPr lang="en-US" dirty="0" smtClean="0"/>
              <a:t>Constitutional and leftist parties allied to the revolutionary movement were brutally repressed</a:t>
            </a:r>
          </a:p>
          <a:p>
            <a:pPr lvl="1"/>
            <a:r>
              <a:rPr lang="en-US" dirty="0" smtClean="0"/>
              <a:t>Moderate leaders replaced by radical religious figures eager to obey Khomeini’s every command</a:t>
            </a:r>
          </a:p>
          <a:p>
            <a:pPr lvl="1"/>
            <a:r>
              <a:rPr lang="en-US" dirty="0" smtClean="0"/>
              <a:t>Secular influences in law and government were replaced by strict Islamic legal codes</a:t>
            </a:r>
          </a:p>
          <a:p>
            <a:pPr lvl="2"/>
            <a:r>
              <a:rPr lang="en-US" dirty="0" smtClean="0"/>
              <a:t>Punishments including the amputation of limbs for theft and stoning for women caught in adultery</a:t>
            </a:r>
          </a:p>
          <a:p>
            <a:pPr lvl="2"/>
            <a:r>
              <a:rPr lang="en-US" dirty="0" smtClean="0"/>
              <a:t>Veiling became obligatory for all women</a:t>
            </a:r>
          </a:p>
          <a:p>
            <a:pPr lvl="2"/>
            <a:r>
              <a:rPr lang="en-US" dirty="0" smtClean="0"/>
              <a:t>Career prospects for women of the educated middle class limited drastically</a:t>
            </a:r>
            <a:endParaRPr lang="en-US" dirty="0"/>
          </a:p>
        </p:txBody>
      </p:sp>
      <p:pic>
        <p:nvPicPr>
          <p:cNvPr id="2" name="Picture 1"/>
          <p:cNvPicPr>
            <a:picLocks noChangeAspect="1"/>
          </p:cNvPicPr>
          <p:nvPr/>
        </p:nvPicPr>
        <p:blipFill>
          <a:blip r:embed="rId2"/>
          <a:stretch>
            <a:fillRect/>
          </a:stretch>
        </p:blipFill>
        <p:spPr>
          <a:xfrm>
            <a:off x="1447800" y="3581400"/>
            <a:ext cx="6556902" cy="2653480"/>
          </a:xfrm>
          <a:prstGeom prst="rect">
            <a:avLst/>
          </a:prstGeom>
        </p:spPr>
      </p:pic>
    </p:spTree>
    <p:extLst>
      <p:ext uri="{BB962C8B-B14F-4D97-AF65-F5344CB8AC3E}">
        <p14:creationId xmlns:p14="http://schemas.microsoft.com/office/powerpoint/2010/main" val="40179963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457200" y="3048000"/>
            <a:ext cx="8915400" cy="3429000"/>
          </a:xfrm>
        </p:spPr>
        <p:txBody>
          <a:bodyPr>
            <a:normAutofit fontScale="70000" lnSpcReduction="20000"/>
          </a:bodyPr>
          <a:lstStyle/>
          <a:p>
            <a:r>
              <a:rPr lang="en-US" dirty="0" smtClean="0"/>
              <a:t>1980-1988 : Iran-Iraq War</a:t>
            </a:r>
          </a:p>
          <a:p>
            <a:pPr lvl="1"/>
            <a:r>
              <a:rPr lang="en-US" dirty="0" smtClean="0"/>
              <a:t>Aka - First Gulf War</a:t>
            </a:r>
          </a:p>
          <a:p>
            <a:pPr lvl="1"/>
            <a:r>
              <a:rPr lang="en-US" dirty="0" smtClean="0"/>
              <a:t>Saddam Hussein, dictator of Iraq, wanted to annex Iran’s western, oil-rich provinces</a:t>
            </a:r>
          </a:p>
          <a:p>
            <a:pPr lvl="2"/>
            <a:r>
              <a:rPr lang="en-US" dirty="0" smtClean="0"/>
              <a:t>Take advantage of Iran’s ongoing civil war</a:t>
            </a:r>
          </a:p>
          <a:p>
            <a:pPr lvl="1"/>
            <a:r>
              <a:rPr lang="en-US" dirty="0" smtClean="0"/>
              <a:t>Khomeini was determined to destroy Saddam Hussein and punish the Iraqis</a:t>
            </a:r>
          </a:p>
          <a:p>
            <a:pPr lvl="2"/>
            <a:r>
              <a:rPr lang="en-US" dirty="0" smtClean="0"/>
              <a:t>Refusal to negotiate peace cause heavy losses and massive suffering to the Iranian people</a:t>
            </a:r>
          </a:p>
          <a:p>
            <a:pPr lvl="3"/>
            <a:r>
              <a:rPr lang="en-US" dirty="0" smtClean="0"/>
              <a:t>Hundreds of thousands of poorly armed and half-trained Iranian conscripts, including tends of thousands of untrained and nearly weaponless boys, died </a:t>
            </a:r>
          </a:p>
          <a:p>
            <a:pPr lvl="1"/>
            <a:r>
              <a:rPr lang="en-US" dirty="0" smtClean="0"/>
              <a:t>Advantages for Iraq</a:t>
            </a:r>
          </a:p>
          <a:p>
            <a:pPr lvl="2"/>
            <a:r>
              <a:rPr lang="en-US" dirty="0" smtClean="0"/>
              <a:t>Iran had an aging military and few allies</a:t>
            </a:r>
          </a:p>
          <a:p>
            <a:pPr lvl="2"/>
            <a:r>
              <a:rPr lang="en-US" dirty="0" smtClean="0"/>
              <a:t>Iraq had a more modern military and the support of oil-rich neighbors that were fearful that Khomeini’s revolution might spread to their own countries</a:t>
            </a:r>
          </a:p>
          <a:p>
            <a:pPr lvl="1"/>
            <a:r>
              <a:rPr lang="en-US" dirty="0" smtClean="0"/>
              <a:t>1988 – Khomeini agreed to humiliating armistice</a:t>
            </a:r>
          </a:p>
          <a:p>
            <a:pPr lvl="2"/>
            <a:r>
              <a:rPr lang="en-US" dirty="0" smtClean="0"/>
              <a:t>Iran in shambles</a:t>
            </a:r>
          </a:p>
          <a:p>
            <a:pPr lvl="3"/>
            <a:r>
              <a:rPr lang="en-US" dirty="0" smtClean="0"/>
              <a:t>Shortages in food, fuel, and other necessities of life were widespread</a:t>
            </a:r>
            <a:endParaRPr lang="en-US" dirty="0"/>
          </a:p>
        </p:txBody>
      </p:sp>
      <p:pic>
        <p:nvPicPr>
          <p:cNvPr id="2" name="Picture 1"/>
          <p:cNvPicPr>
            <a:picLocks noChangeAspect="1"/>
          </p:cNvPicPr>
          <p:nvPr/>
        </p:nvPicPr>
        <p:blipFill>
          <a:blip r:embed="rId2"/>
          <a:stretch>
            <a:fillRect/>
          </a:stretch>
        </p:blipFill>
        <p:spPr>
          <a:xfrm>
            <a:off x="914400" y="381000"/>
            <a:ext cx="2476500" cy="2459990"/>
          </a:xfrm>
          <a:prstGeom prst="rect">
            <a:avLst/>
          </a:prstGeom>
        </p:spPr>
      </p:pic>
      <p:pic>
        <p:nvPicPr>
          <p:cNvPr id="4" name="Picture 3"/>
          <p:cNvPicPr>
            <a:picLocks noChangeAspect="1"/>
          </p:cNvPicPr>
          <p:nvPr/>
        </p:nvPicPr>
        <p:blipFill>
          <a:blip r:embed="rId3"/>
          <a:stretch>
            <a:fillRect/>
          </a:stretch>
        </p:blipFill>
        <p:spPr>
          <a:xfrm>
            <a:off x="4267200" y="609600"/>
            <a:ext cx="4381500" cy="2628900"/>
          </a:xfrm>
          <a:prstGeom prst="rect">
            <a:avLst/>
          </a:prstGeom>
        </p:spPr>
      </p:pic>
    </p:spTree>
    <p:extLst>
      <p:ext uri="{BB962C8B-B14F-4D97-AF65-F5344CB8AC3E}">
        <p14:creationId xmlns:p14="http://schemas.microsoft.com/office/powerpoint/2010/main" val="38807655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3862" y="-693672"/>
            <a:ext cx="6781800" cy="1600200"/>
          </a:xfrm>
        </p:spPr>
        <p:txBody>
          <a:bodyPr/>
          <a:lstStyle/>
          <a:p>
            <a:r>
              <a:rPr lang="en-US" dirty="0" smtClean="0"/>
              <a:t>Iran – U.S. Relations</a:t>
            </a:r>
            <a:endParaRPr lang="en-US" dirty="0"/>
          </a:p>
        </p:txBody>
      </p:sp>
      <p:sp>
        <p:nvSpPr>
          <p:cNvPr id="3" name="Content Placeholder 2"/>
          <p:cNvSpPr>
            <a:spLocks noGrp="1"/>
          </p:cNvSpPr>
          <p:nvPr>
            <p:ph sz="quarter" idx="1"/>
          </p:nvPr>
        </p:nvSpPr>
        <p:spPr>
          <a:xfrm>
            <a:off x="5638800" y="1475464"/>
            <a:ext cx="3352800" cy="4849136"/>
          </a:xfrm>
        </p:spPr>
        <p:txBody>
          <a:bodyPr>
            <a:normAutofit fontScale="85000" lnSpcReduction="20000"/>
          </a:bodyPr>
          <a:lstStyle/>
          <a:p>
            <a:r>
              <a:rPr lang="en-US" dirty="0" smtClean="0"/>
              <a:t>Mahmoud </a:t>
            </a:r>
            <a:r>
              <a:rPr lang="en-US" dirty="0" smtClean="0"/>
              <a:t>Ahmadinejad </a:t>
            </a:r>
            <a:r>
              <a:rPr lang="en-US" dirty="0" smtClean="0"/>
              <a:t>continued </a:t>
            </a:r>
            <a:r>
              <a:rPr lang="en-US" dirty="0" smtClean="0"/>
              <a:t>the strict Shia Islamic traditions in Iran</a:t>
            </a:r>
          </a:p>
          <a:p>
            <a:pPr lvl="1"/>
            <a:r>
              <a:rPr lang="en-US" dirty="0" smtClean="0"/>
              <a:t>His policies of nuclear proliferation and anti west commentary make him a continued adversary of the United States and West</a:t>
            </a:r>
          </a:p>
          <a:p>
            <a:pPr lvl="1"/>
            <a:r>
              <a:rPr lang="en-US" dirty="0" smtClean="0"/>
              <a:t>Having acquired their strict theocracy through revolution they now strike down any opposition or demonstrations</a:t>
            </a:r>
          </a:p>
        </p:txBody>
      </p:sp>
      <p:pic>
        <p:nvPicPr>
          <p:cNvPr id="4" name="Picture 2" descr="http://t0.gstatic.com/images?q=tbn:ANd9GcR0VWA8MrAgl5uyackqxMs96U0-AUqI7tzeE6-Rr3TEC5NrLuplpQ:sites.duke.edu/wcwp/files/2009/12/mahmoud-ahmadineja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304800"/>
            <a:ext cx="1620982" cy="20876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847195" y="2590800"/>
            <a:ext cx="4791605" cy="3636728"/>
          </a:xfrm>
          <a:prstGeom prst="rect">
            <a:avLst/>
          </a:prstGeom>
        </p:spPr>
      </p:pic>
    </p:spTree>
    <p:extLst>
      <p:ext uri="{BB962C8B-B14F-4D97-AF65-F5344CB8AC3E}">
        <p14:creationId xmlns:p14="http://schemas.microsoft.com/office/powerpoint/2010/main" val="21428384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South Africa: The Apartheid State and Its Demise</a:t>
            </a:r>
            <a:endParaRPr lang="en-US" dirty="0"/>
          </a:p>
        </p:txBody>
      </p:sp>
      <p:sp>
        <p:nvSpPr>
          <p:cNvPr id="3" name="Content Placeholder 2"/>
          <p:cNvSpPr>
            <a:spLocks noGrp="1"/>
          </p:cNvSpPr>
          <p:nvPr>
            <p:ph sz="quarter" idx="1"/>
          </p:nvPr>
        </p:nvSpPr>
        <p:spPr>
          <a:xfrm>
            <a:off x="301752" y="1527048"/>
            <a:ext cx="4041648" cy="4949952"/>
          </a:xfrm>
        </p:spPr>
        <p:txBody>
          <a:bodyPr>
            <a:normAutofit fontScale="85000" lnSpcReduction="20000"/>
          </a:bodyPr>
          <a:lstStyle/>
          <a:p>
            <a:r>
              <a:rPr lang="en-US" dirty="0" smtClean="0"/>
              <a:t>South Africa</a:t>
            </a:r>
          </a:p>
          <a:p>
            <a:pPr lvl="1"/>
            <a:r>
              <a:rPr lang="en-US" dirty="0" smtClean="0"/>
              <a:t>Since 1940s – white settlers, primarily Dutch-descended Afrikaners, had solidified their internal control of the country under the leadership of the Nationalist party</a:t>
            </a:r>
          </a:p>
          <a:p>
            <a:pPr lvl="1"/>
            <a:r>
              <a:rPr lang="en-US" dirty="0" smtClean="0"/>
              <a:t>1960s – Nationalists won complete independence from Great Britain</a:t>
            </a:r>
          </a:p>
          <a:p>
            <a:pPr lvl="2"/>
            <a:r>
              <a:rPr lang="en-US" dirty="0" smtClean="0"/>
              <a:t>Blacks, who made up the majority of South Africans, were not allowed to vote</a:t>
            </a:r>
          </a:p>
          <a:p>
            <a:pPr lvl="1"/>
            <a:r>
              <a:rPr lang="en-US" dirty="0" smtClean="0"/>
              <a:t>1970s – by far the largest, most populous, richest, and most strategic area where most of the population had yet to be liberated from colonial domination</a:t>
            </a:r>
            <a:endParaRPr lang="en-US" dirty="0"/>
          </a:p>
        </p:txBody>
      </p:sp>
      <p:pic>
        <p:nvPicPr>
          <p:cNvPr id="4" name="Picture 3"/>
          <p:cNvPicPr>
            <a:picLocks noChangeAspect="1"/>
          </p:cNvPicPr>
          <p:nvPr/>
        </p:nvPicPr>
        <p:blipFill>
          <a:blip r:embed="rId2"/>
          <a:stretch>
            <a:fillRect/>
          </a:stretch>
        </p:blipFill>
        <p:spPr>
          <a:xfrm>
            <a:off x="4690188" y="1752600"/>
            <a:ext cx="4111752" cy="4331046"/>
          </a:xfrm>
          <a:prstGeom prst="rect">
            <a:avLst/>
          </a:prstGeom>
        </p:spPr>
      </p:pic>
    </p:spTree>
    <p:extLst>
      <p:ext uri="{BB962C8B-B14F-4D97-AF65-F5344CB8AC3E}">
        <p14:creationId xmlns:p14="http://schemas.microsoft.com/office/powerpoint/2010/main" val="27048517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3581399" y="533400"/>
            <a:ext cx="5526795" cy="6096000"/>
          </a:xfrm>
        </p:spPr>
        <p:txBody>
          <a:bodyPr>
            <a:normAutofit fontScale="70000" lnSpcReduction="20000"/>
          </a:bodyPr>
          <a:lstStyle/>
          <a:p>
            <a:r>
              <a:rPr lang="en-US" dirty="0" smtClean="0"/>
              <a:t>Apartheid</a:t>
            </a:r>
          </a:p>
          <a:p>
            <a:pPr lvl="1"/>
            <a:r>
              <a:rPr lang="en-US" dirty="0" smtClean="0"/>
              <a:t>System created by Afrikaners to institutionalize white supremacy and white minority rule</a:t>
            </a:r>
          </a:p>
          <a:p>
            <a:pPr lvl="1"/>
            <a:r>
              <a:rPr lang="en-US" dirty="0" smtClean="0"/>
              <a:t>Created a monopoly of political power and economic dominance for the white minority</a:t>
            </a:r>
          </a:p>
          <a:p>
            <a:pPr lvl="1"/>
            <a:r>
              <a:rPr lang="en-US" dirty="0" smtClean="0"/>
              <a:t>Imposed extreme segregation on all races of South Africa in all aspects of life</a:t>
            </a:r>
          </a:p>
          <a:p>
            <a:pPr lvl="2"/>
            <a:r>
              <a:rPr lang="en-US" dirty="0" smtClean="0"/>
              <a:t>Separate and deliberately unequal facilities established for different racial groups</a:t>
            </a:r>
          </a:p>
          <a:p>
            <a:pPr lvl="3"/>
            <a:r>
              <a:rPr lang="en-US" dirty="0" smtClean="0"/>
              <a:t>Recreation, education, housing, work, and medical care</a:t>
            </a:r>
          </a:p>
          <a:p>
            <a:pPr lvl="2"/>
            <a:r>
              <a:rPr lang="en-US" dirty="0" smtClean="0"/>
              <a:t>Dating and sexual intercourse across racial lines strictly prohibited</a:t>
            </a:r>
          </a:p>
          <a:p>
            <a:pPr lvl="2"/>
            <a:r>
              <a:rPr lang="en-US" dirty="0" smtClean="0"/>
              <a:t>High-paying jobs reserved for white workers</a:t>
            </a:r>
          </a:p>
          <a:p>
            <a:pPr lvl="2"/>
            <a:r>
              <a:rPr lang="en-US" dirty="0" smtClean="0"/>
              <a:t>Nonwhite were required to carry passes that listed the parts of South Africa where they were allowed to work and live</a:t>
            </a:r>
          </a:p>
          <a:p>
            <a:pPr lvl="3"/>
            <a:r>
              <a:rPr lang="en-US" dirty="0" smtClean="0"/>
              <a:t>Nonwhites routinely thrown in jail for noncompliance</a:t>
            </a:r>
          </a:p>
          <a:p>
            <a:pPr lvl="2"/>
            <a:r>
              <a:rPr lang="en-US" dirty="0" smtClean="0"/>
              <a:t>Development of homelands</a:t>
            </a:r>
          </a:p>
          <a:p>
            <a:pPr lvl="3"/>
            <a:r>
              <a:rPr lang="en-US" dirty="0" smtClean="0"/>
              <a:t>Left the black African majority with a small portion of the worst land</a:t>
            </a:r>
          </a:p>
          <a:p>
            <a:pPr lvl="3"/>
            <a:r>
              <a:rPr lang="en-US" dirty="0" smtClean="0"/>
              <a:t>over-populated and poverty-stricken</a:t>
            </a:r>
          </a:p>
          <a:p>
            <a:pPr lvl="3"/>
            <a:r>
              <a:rPr lang="en-US" dirty="0" smtClean="0"/>
              <a:t>Provided white minority cheap labor for their mines, factories, and farms</a:t>
            </a:r>
          </a:p>
          <a:p>
            <a:pPr lvl="1"/>
            <a:r>
              <a:rPr lang="en-US" dirty="0" smtClean="0"/>
              <a:t>Dominated all aspects of South African life until 1990s</a:t>
            </a:r>
            <a:endParaRPr lang="en-US" dirty="0"/>
          </a:p>
        </p:txBody>
      </p:sp>
      <p:pic>
        <p:nvPicPr>
          <p:cNvPr id="4" name="Picture 3"/>
          <p:cNvPicPr>
            <a:picLocks noChangeAspect="1"/>
          </p:cNvPicPr>
          <p:nvPr/>
        </p:nvPicPr>
        <p:blipFill>
          <a:blip r:embed="rId2"/>
          <a:stretch>
            <a:fillRect/>
          </a:stretch>
        </p:blipFill>
        <p:spPr>
          <a:xfrm>
            <a:off x="304800" y="1211460"/>
            <a:ext cx="3488077" cy="4358880"/>
          </a:xfrm>
          <a:prstGeom prst="rect">
            <a:avLst/>
          </a:prstGeom>
        </p:spPr>
      </p:pic>
    </p:spTree>
    <p:extLst>
      <p:ext uri="{BB962C8B-B14F-4D97-AF65-F5344CB8AC3E}">
        <p14:creationId xmlns:p14="http://schemas.microsoft.com/office/powerpoint/2010/main" val="10663093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4038600" y="533400"/>
            <a:ext cx="4953000" cy="5715000"/>
          </a:xfrm>
        </p:spPr>
        <p:txBody>
          <a:bodyPr>
            <a:normAutofit lnSpcReduction="10000"/>
          </a:bodyPr>
          <a:lstStyle/>
          <a:p>
            <a:r>
              <a:rPr lang="en-US" dirty="0" smtClean="0"/>
              <a:t>To maintain the apartheid system</a:t>
            </a:r>
          </a:p>
          <a:p>
            <a:pPr lvl="1"/>
            <a:r>
              <a:rPr lang="en-US" dirty="0" smtClean="0"/>
              <a:t>White minority built a police state</a:t>
            </a:r>
          </a:p>
          <a:p>
            <a:pPr lvl="1"/>
            <a:r>
              <a:rPr lang="en-US" dirty="0" smtClean="0"/>
              <a:t>Government spent a large portion of the federal budget on a well-trained military</a:t>
            </a:r>
          </a:p>
          <a:p>
            <a:pPr lvl="1"/>
            <a:r>
              <a:rPr lang="en-US" dirty="0" smtClean="0"/>
              <a:t>Until the late 1980s – government prohibited all forms of black protest and brutally repressed even nonviolent resistance</a:t>
            </a:r>
          </a:p>
          <a:p>
            <a:pPr lvl="2"/>
            <a:r>
              <a:rPr lang="en-US" dirty="0" smtClean="0"/>
              <a:t>Black organizations such as the African National Congress were declared illegal</a:t>
            </a:r>
          </a:p>
          <a:p>
            <a:pPr lvl="2"/>
            <a:r>
              <a:rPr lang="en-US" dirty="0" smtClean="0"/>
              <a:t>African leaders such as Nelson Mandela were shipped off to maximum-security prisons</a:t>
            </a:r>
            <a:endParaRPr lang="en-US" dirty="0"/>
          </a:p>
        </p:txBody>
      </p:sp>
      <p:pic>
        <p:nvPicPr>
          <p:cNvPr id="5" name="Picture 4"/>
          <p:cNvPicPr>
            <a:picLocks noChangeAspect="1"/>
          </p:cNvPicPr>
          <p:nvPr/>
        </p:nvPicPr>
        <p:blipFill>
          <a:blip r:embed="rId2"/>
          <a:stretch>
            <a:fillRect/>
          </a:stretch>
        </p:blipFill>
        <p:spPr>
          <a:xfrm>
            <a:off x="533400" y="3581400"/>
            <a:ext cx="3667125" cy="2505075"/>
          </a:xfrm>
          <a:prstGeom prst="rect">
            <a:avLst/>
          </a:prstGeom>
        </p:spPr>
      </p:pic>
      <p:pic>
        <p:nvPicPr>
          <p:cNvPr id="6" name="Picture 5"/>
          <p:cNvPicPr>
            <a:picLocks noChangeAspect="1"/>
          </p:cNvPicPr>
          <p:nvPr/>
        </p:nvPicPr>
        <p:blipFill>
          <a:blip r:embed="rId3"/>
          <a:stretch>
            <a:fillRect/>
          </a:stretch>
        </p:blipFill>
        <p:spPr>
          <a:xfrm>
            <a:off x="304800" y="861269"/>
            <a:ext cx="3581400" cy="2392263"/>
          </a:xfrm>
          <a:prstGeom prst="rect">
            <a:avLst/>
          </a:prstGeom>
        </p:spPr>
      </p:pic>
    </p:spTree>
    <p:extLst>
      <p:ext uri="{BB962C8B-B14F-4D97-AF65-F5344CB8AC3E}">
        <p14:creationId xmlns:p14="http://schemas.microsoft.com/office/powerpoint/2010/main" val="5269222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4572000" y="762000"/>
            <a:ext cx="4267200" cy="6019800"/>
          </a:xfrm>
        </p:spPr>
        <p:txBody>
          <a:bodyPr>
            <a:normAutofit fontScale="77500" lnSpcReduction="20000"/>
          </a:bodyPr>
          <a:lstStyle/>
          <a:p>
            <a:r>
              <a:rPr lang="en-US" dirty="0" smtClean="0"/>
              <a:t>Late 1980s – apartheid system in decline </a:t>
            </a:r>
          </a:p>
          <a:p>
            <a:pPr lvl="1"/>
            <a:r>
              <a:rPr lang="en-US" dirty="0" smtClean="0"/>
              <a:t>International boycott greatly weakened the South African economy</a:t>
            </a:r>
          </a:p>
          <a:p>
            <a:pPr lvl="1"/>
            <a:r>
              <a:rPr lang="en-US" dirty="0" smtClean="0"/>
              <a:t>High cost of the South African army</a:t>
            </a:r>
          </a:p>
          <a:p>
            <a:pPr lvl="2"/>
            <a:r>
              <a:rPr lang="en-US" dirty="0" smtClean="0"/>
              <a:t>Wars in neighboring Namibia and Angola</a:t>
            </a:r>
          </a:p>
          <a:p>
            <a:pPr lvl="2"/>
            <a:r>
              <a:rPr lang="en-US" dirty="0" smtClean="0"/>
              <a:t>Struggles against the black liberation movements</a:t>
            </a:r>
          </a:p>
          <a:p>
            <a:pPr lvl="1"/>
            <a:r>
              <a:rPr lang="en-US" dirty="0" smtClean="0"/>
              <a:t>F.W. De Klerk</a:t>
            </a:r>
          </a:p>
          <a:p>
            <a:pPr lvl="2"/>
            <a:r>
              <a:rPr lang="en-US" dirty="0" smtClean="0"/>
              <a:t>Moderate Afrikaner leader</a:t>
            </a:r>
          </a:p>
          <a:p>
            <a:pPr lvl="2"/>
            <a:r>
              <a:rPr lang="en-US" dirty="0" smtClean="0"/>
              <a:t>Pushed for reforms that began to dismantle the system of apartheid</a:t>
            </a:r>
          </a:p>
          <a:p>
            <a:pPr lvl="2"/>
            <a:r>
              <a:rPr lang="en-US" dirty="0" smtClean="0"/>
              <a:t>1990 – released Nelson Mandela from prison</a:t>
            </a:r>
          </a:p>
          <a:p>
            <a:pPr lvl="0">
              <a:buClr>
                <a:srgbClr val="93A299"/>
              </a:buClr>
            </a:pPr>
            <a:r>
              <a:rPr lang="en-US" dirty="0">
                <a:solidFill>
                  <a:prstClr val="black"/>
                </a:solidFill>
              </a:rPr>
              <a:t>1994 – Election in South Africa</a:t>
            </a:r>
          </a:p>
          <a:p>
            <a:pPr lvl="1">
              <a:buClr>
                <a:srgbClr val="93A299"/>
              </a:buClr>
            </a:pPr>
            <a:r>
              <a:rPr lang="en-US" dirty="0">
                <a:solidFill>
                  <a:prstClr val="black"/>
                </a:solidFill>
              </a:rPr>
              <a:t>All adult South Africans could vote</a:t>
            </a:r>
          </a:p>
          <a:p>
            <a:pPr lvl="1">
              <a:buClr>
                <a:srgbClr val="93A299"/>
              </a:buClr>
            </a:pPr>
            <a:r>
              <a:rPr lang="en-US" dirty="0">
                <a:solidFill>
                  <a:prstClr val="black"/>
                </a:solidFill>
              </a:rPr>
              <a:t>Brought to power the African National Congress party, led by Nelson Mandela</a:t>
            </a:r>
          </a:p>
          <a:p>
            <a:pPr lvl="2"/>
            <a:endParaRPr lang="en-US" dirty="0"/>
          </a:p>
        </p:txBody>
      </p:sp>
      <p:pic>
        <p:nvPicPr>
          <p:cNvPr id="4" name="Picture 3"/>
          <p:cNvPicPr>
            <a:picLocks noChangeAspect="1"/>
          </p:cNvPicPr>
          <p:nvPr/>
        </p:nvPicPr>
        <p:blipFill>
          <a:blip r:embed="rId2"/>
          <a:stretch>
            <a:fillRect/>
          </a:stretch>
        </p:blipFill>
        <p:spPr>
          <a:xfrm>
            <a:off x="1046227" y="3352800"/>
            <a:ext cx="3316224" cy="2590800"/>
          </a:xfrm>
          <a:prstGeom prst="rect">
            <a:avLst/>
          </a:prstGeom>
        </p:spPr>
      </p:pic>
      <p:pic>
        <p:nvPicPr>
          <p:cNvPr id="2" name="Picture 1"/>
          <p:cNvPicPr>
            <a:picLocks noChangeAspect="1"/>
          </p:cNvPicPr>
          <p:nvPr/>
        </p:nvPicPr>
        <p:blipFill>
          <a:blip r:embed="rId3"/>
          <a:stretch>
            <a:fillRect/>
          </a:stretch>
        </p:blipFill>
        <p:spPr>
          <a:xfrm>
            <a:off x="457200" y="457200"/>
            <a:ext cx="3695700" cy="2550033"/>
          </a:xfrm>
          <a:prstGeom prst="rect">
            <a:avLst/>
          </a:prstGeom>
        </p:spPr>
      </p:pic>
    </p:spTree>
    <p:extLst>
      <p:ext uri="{BB962C8B-B14F-4D97-AF65-F5344CB8AC3E}">
        <p14:creationId xmlns:p14="http://schemas.microsoft.com/office/powerpoint/2010/main" val="2574475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4191000" y="381000"/>
            <a:ext cx="4770438" cy="5791200"/>
          </a:xfrm>
        </p:spPr>
        <p:txBody>
          <a:bodyPr>
            <a:normAutofit fontScale="92500" lnSpcReduction="10000"/>
          </a:bodyPr>
          <a:lstStyle/>
          <a:p>
            <a:r>
              <a:rPr lang="en-US" dirty="0" smtClean="0"/>
              <a:t>Widespread social unrest in Asia and Africa after independence was caused by</a:t>
            </a:r>
          </a:p>
          <a:p>
            <a:pPr lvl="1"/>
            <a:r>
              <a:rPr lang="en-US" dirty="0" smtClean="0"/>
              <a:t>Increasing poverty</a:t>
            </a:r>
          </a:p>
          <a:p>
            <a:pPr lvl="1"/>
            <a:r>
              <a:rPr lang="en-US" dirty="0" smtClean="0"/>
              <a:t>Official corruption</a:t>
            </a:r>
          </a:p>
          <a:p>
            <a:pPr lvl="1"/>
            <a:r>
              <a:rPr lang="en-US" dirty="0" smtClean="0"/>
              <a:t>Growing concern for the breakdown of traditional culture and social values</a:t>
            </a:r>
          </a:p>
          <a:p>
            <a:r>
              <a:rPr lang="en-US" dirty="0" smtClean="0"/>
              <a:t>Many Western-educated nationalist leaders in Asia and Africa were replaced by military commanders</a:t>
            </a:r>
          </a:p>
          <a:p>
            <a:pPr lvl="1"/>
            <a:r>
              <a:rPr lang="en-US" dirty="0" smtClean="0"/>
              <a:t>Assumed dictatorial powers</a:t>
            </a:r>
          </a:p>
          <a:p>
            <a:pPr lvl="1"/>
            <a:r>
              <a:rPr lang="en-US" dirty="0" smtClean="0"/>
              <a:t>Forcibly silenced critics</a:t>
            </a:r>
          </a:p>
          <a:p>
            <a:pPr lvl="1"/>
            <a:r>
              <a:rPr lang="en-US" dirty="0" smtClean="0"/>
              <a:t>Suppressed interethnic and religious rivalries </a:t>
            </a:r>
            <a:endParaRPr lang="en-US" dirty="0"/>
          </a:p>
        </p:txBody>
      </p:sp>
      <p:pic>
        <p:nvPicPr>
          <p:cNvPr id="4" name="Picture 3"/>
          <p:cNvPicPr>
            <a:picLocks noChangeAspect="1"/>
          </p:cNvPicPr>
          <p:nvPr/>
        </p:nvPicPr>
        <p:blipFill>
          <a:blip r:embed="rId2"/>
          <a:stretch>
            <a:fillRect/>
          </a:stretch>
        </p:blipFill>
        <p:spPr>
          <a:xfrm>
            <a:off x="377734" y="1905000"/>
            <a:ext cx="3622766" cy="2438400"/>
          </a:xfrm>
          <a:prstGeom prst="rect">
            <a:avLst/>
          </a:prstGeom>
        </p:spPr>
      </p:pic>
    </p:spTree>
    <p:extLst>
      <p:ext uri="{BB962C8B-B14F-4D97-AF65-F5344CB8AC3E}">
        <p14:creationId xmlns:p14="http://schemas.microsoft.com/office/powerpoint/2010/main" val="5530784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The Challenges of Independence</a:t>
            </a:r>
            <a:r>
              <a:rPr lang="en-US" sz="3600" dirty="0"/>
              <a:t> </a:t>
            </a:r>
          </a:p>
        </p:txBody>
      </p:sp>
      <p:sp>
        <p:nvSpPr>
          <p:cNvPr id="4" name="Content Placeholder 3"/>
          <p:cNvSpPr>
            <a:spLocks noGrp="1"/>
          </p:cNvSpPr>
          <p:nvPr>
            <p:ph sz="quarter" idx="1"/>
          </p:nvPr>
        </p:nvSpPr>
        <p:spPr>
          <a:xfrm>
            <a:off x="196977" y="1524000"/>
            <a:ext cx="3279648" cy="5410200"/>
          </a:xfrm>
        </p:spPr>
        <p:txBody>
          <a:bodyPr>
            <a:normAutofit fontScale="77500" lnSpcReduction="20000"/>
          </a:bodyPr>
          <a:lstStyle/>
          <a:p>
            <a:r>
              <a:rPr lang="en-US" dirty="0" smtClean="0"/>
              <a:t>The nationalist movements that won independence for most of the peoples of Africa and Asia usually involved some degree of mass mobilization</a:t>
            </a:r>
          </a:p>
          <a:p>
            <a:pPr lvl="1"/>
            <a:r>
              <a:rPr lang="en-US" dirty="0" smtClean="0"/>
              <a:t>Peasants and working class townspeople</a:t>
            </a:r>
          </a:p>
          <a:p>
            <a:pPr lvl="2"/>
            <a:r>
              <a:rPr lang="en-US" dirty="0" smtClean="0"/>
              <a:t>Little power in government beyond their village</a:t>
            </a:r>
          </a:p>
          <a:p>
            <a:pPr lvl="2"/>
            <a:r>
              <a:rPr lang="en-US" dirty="0" smtClean="0"/>
              <a:t>Drawn into political contests that toppled empires and established new nations</a:t>
            </a:r>
          </a:p>
          <a:p>
            <a:pPr lvl="2"/>
            <a:r>
              <a:rPr lang="en-US" dirty="0" smtClean="0"/>
              <a:t>Nationalist groups promised them jobs, civil rights, and equality once independence was won </a:t>
            </a:r>
          </a:p>
        </p:txBody>
      </p:sp>
      <p:pic>
        <p:nvPicPr>
          <p:cNvPr id="3" name="Picture 2"/>
          <p:cNvPicPr>
            <a:picLocks noChangeAspect="1"/>
          </p:cNvPicPr>
          <p:nvPr/>
        </p:nvPicPr>
        <p:blipFill>
          <a:blip r:embed="rId2"/>
          <a:stretch>
            <a:fillRect/>
          </a:stretch>
        </p:blipFill>
        <p:spPr>
          <a:xfrm>
            <a:off x="3505200" y="1905000"/>
            <a:ext cx="5407152" cy="3458247"/>
          </a:xfrm>
          <a:prstGeom prst="rect">
            <a:avLst/>
          </a:prstGeom>
        </p:spPr>
      </p:pic>
    </p:spTree>
    <p:extLst>
      <p:ext uri="{BB962C8B-B14F-4D97-AF65-F5344CB8AC3E}">
        <p14:creationId xmlns:p14="http://schemas.microsoft.com/office/powerpoint/2010/main" val="10351783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5105400" y="1066800"/>
            <a:ext cx="3932238" cy="4572000"/>
          </a:xfrm>
        </p:spPr>
        <p:txBody>
          <a:bodyPr>
            <a:normAutofit lnSpcReduction="10000"/>
          </a:bodyPr>
          <a:lstStyle/>
          <a:p>
            <a:pPr lvl="0">
              <a:buClr>
                <a:srgbClr val="93A299"/>
              </a:buClr>
            </a:pPr>
            <a:r>
              <a:rPr lang="en-US" sz="2300" dirty="0">
                <a:solidFill>
                  <a:prstClr val="black"/>
                </a:solidFill>
              </a:rPr>
              <a:t>Post-independence realities in almost all new African nations</a:t>
            </a:r>
          </a:p>
          <a:p>
            <a:pPr lvl="1">
              <a:buClr>
                <a:srgbClr val="CF543F"/>
              </a:buClr>
            </a:pPr>
            <a:r>
              <a:rPr lang="en-US" sz="1900" dirty="0">
                <a:solidFill>
                  <a:srgbClr val="564B3C"/>
                </a:solidFill>
              </a:rPr>
              <a:t>Nationalist leaders found it impossible to fulfill the expectations they had promised their followers</a:t>
            </a:r>
          </a:p>
          <a:p>
            <a:pPr lvl="1">
              <a:buClr>
                <a:srgbClr val="CF543F"/>
              </a:buClr>
            </a:pPr>
            <a:r>
              <a:rPr lang="en-US" sz="1900" dirty="0">
                <a:solidFill>
                  <a:srgbClr val="564B3C"/>
                </a:solidFill>
              </a:rPr>
              <a:t>Goods and services were unequally distributed, leaving some people rich and great majority poor</a:t>
            </a:r>
          </a:p>
          <a:p>
            <a:pPr lvl="1">
              <a:buClr>
                <a:srgbClr val="CF543F"/>
              </a:buClr>
            </a:pPr>
            <a:r>
              <a:rPr lang="en-US" sz="1900" dirty="0">
                <a:solidFill>
                  <a:srgbClr val="564B3C"/>
                </a:solidFill>
              </a:rPr>
              <a:t>Not enough resources to take care of everybody, even if it was possible to distribute them equally</a:t>
            </a:r>
          </a:p>
          <a:p>
            <a:pPr lvl="0">
              <a:buClr>
                <a:srgbClr val="93A299"/>
              </a:buClr>
            </a:pPr>
            <a:endParaRPr lang="en-US" sz="2300" dirty="0">
              <a:solidFill>
                <a:prstClr val="black"/>
              </a:solidFill>
            </a:endParaRPr>
          </a:p>
          <a:p>
            <a:endParaRPr lang="en-US" dirty="0"/>
          </a:p>
        </p:txBody>
      </p:sp>
      <p:pic>
        <p:nvPicPr>
          <p:cNvPr id="4" name="Picture 3"/>
          <p:cNvPicPr>
            <a:picLocks noChangeAspect="1"/>
          </p:cNvPicPr>
          <p:nvPr/>
        </p:nvPicPr>
        <p:blipFill>
          <a:blip r:embed="rId2"/>
          <a:stretch>
            <a:fillRect/>
          </a:stretch>
        </p:blipFill>
        <p:spPr>
          <a:xfrm>
            <a:off x="533400" y="1219200"/>
            <a:ext cx="4343119" cy="3861957"/>
          </a:xfrm>
          <a:prstGeom prst="rect">
            <a:avLst/>
          </a:prstGeom>
        </p:spPr>
      </p:pic>
    </p:spTree>
    <p:extLst>
      <p:ext uri="{BB962C8B-B14F-4D97-AF65-F5344CB8AC3E}">
        <p14:creationId xmlns:p14="http://schemas.microsoft.com/office/powerpoint/2010/main" val="14695563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4114800" y="762000"/>
            <a:ext cx="4846638" cy="5791200"/>
          </a:xfrm>
        </p:spPr>
        <p:txBody>
          <a:bodyPr>
            <a:normAutofit fontScale="77500" lnSpcReduction="20000"/>
          </a:bodyPr>
          <a:lstStyle/>
          <a:p>
            <a:r>
              <a:rPr lang="en-US" dirty="0" smtClean="0"/>
              <a:t>When promises from the nationalists failed to materialize, personal rivalries and long-standing divisions between different classes and ethnic groups, which had been muted by the </a:t>
            </a:r>
            <a:r>
              <a:rPr lang="en-US" dirty="0" smtClean="0"/>
              <a:t>resurfaced </a:t>
            </a:r>
            <a:r>
              <a:rPr lang="en-US" dirty="0" smtClean="0"/>
              <a:t>or intensified</a:t>
            </a:r>
          </a:p>
          <a:p>
            <a:pPr lvl="1"/>
            <a:r>
              <a:rPr lang="en-US" dirty="0" smtClean="0"/>
              <a:t>Became dominant features of political life</a:t>
            </a:r>
          </a:p>
          <a:p>
            <a:pPr lvl="1"/>
            <a:r>
              <a:rPr lang="en-US" dirty="0" smtClean="0"/>
              <a:t>Produced political instability</a:t>
            </a:r>
          </a:p>
          <a:p>
            <a:pPr lvl="1"/>
            <a:r>
              <a:rPr lang="en-US" dirty="0" smtClean="0"/>
              <a:t>Consumed resources that might have been devoted to economic development</a:t>
            </a:r>
          </a:p>
          <a:p>
            <a:pPr lvl="1"/>
            <a:r>
              <a:rPr lang="en-US" dirty="0" smtClean="0"/>
              <a:t>Stopped measures designed to build more sustainable and prosperous states</a:t>
            </a:r>
          </a:p>
          <a:p>
            <a:pPr lvl="1"/>
            <a:r>
              <a:rPr lang="en-US" dirty="0" smtClean="0"/>
              <a:t>Caused African and Asian politicians to neglect problems</a:t>
            </a:r>
          </a:p>
          <a:p>
            <a:pPr lvl="2"/>
            <a:r>
              <a:rPr lang="en-US" dirty="0" smtClean="0"/>
              <a:t>Soaring population increases</a:t>
            </a:r>
          </a:p>
          <a:p>
            <a:pPr lvl="2"/>
            <a:r>
              <a:rPr lang="en-US" dirty="0" smtClean="0"/>
              <a:t>Uncontrolled urban growth</a:t>
            </a:r>
          </a:p>
          <a:p>
            <a:pPr lvl="2"/>
            <a:r>
              <a:rPr lang="en-US" dirty="0" smtClean="0"/>
              <a:t>Rural landlessness</a:t>
            </a:r>
          </a:p>
          <a:p>
            <a:pPr lvl="2"/>
            <a:r>
              <a:rPr lang="en-US" dirty="0" smtClean="0"/>
              <a:t>Environmental deterioration</a:t>
            </a:r>
            <a:endParaRPr lang="en-US" dirty="0"/>
          </a:p>
        </p:txBody>
      </p:sp>
      <p:pic>
        <p:nvPicPr>
          <p:cNvPr id="2" name="Picture 1"/>
          <p:cNvPicPr>
            <a:picLocks noChangeAspect="1"/>
          </p:cNvPicPr>
          <p:nvPr/>
        </p:nvPicPr>
        <p:blipFill>
          <a:blip r:embed="rId2"/>
          <a:stretch>
            <a:fillRect/>
          </a:stretch>
        </p:blipFill>
        <p:spPr>
          <a:xfrm>
            <a:off x="381000" y="762000"/>
            <a:ext cx="3600450" cy="5133975"/>
          </a:xfrm>
          <a:prstGeom prst="rect">
            <a:avLst/>
          </a:prstGeom>
        </p:spPr>
      </p:pic>
    </p:spTree>
    <p:extLst>
      <p:ext uri="{BB962C8B-B14F-4D97-AF65-F5344CB8AC3E}">
        <p14:creationId xmlns:p14="http://schemas.microsoft.com/office/powerpoint/2010/main" val="19784544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534400" cy="758952"/>
          </a:xfrm>
        </p:spPr>
        <p:txBody>
          <a:bodyPr/>
          <a:lstStyle/>
          <a:p>
            <a:r>
              <a:rPr lang="en-US" dirty="0" smtClean="0"/>
              <a:t>The Population Bomb</a:t>
            </a:r>
            <a:endParaRPr lang="en-US" dirty="0"/>
          </a:p>
        </p:txBody>
      </p:sp>
      <p:sp>
        <p:nvSpPr>
          <p:cNvPr id="3" name="Content Placeholder 2"/>
          <p:cNvSpPr>
            <a:spLocks noGrp="1"/>
          </p:cNvSpPr>
          <p:nvPr>
            <p:ph sz="quarter" idx="1"/>
          </p:nvPr>
        </p:nvSpPr>
        <p:spPr>
          <a:xfrm>
            <a:off x="381000" y="1524000"/>
            <a:ext cx="2974848" cy="4953000"/>
          </a:xfrm>
        </p:spPr>
        <p:txBody>
          <a:bodyPr>
            <a:normAutofit fontScale="70000" lnSpcReduction="20000"/>
          </a:bodyPr>
          <a:lstStyle/>
          <a:p>
            <a:r>
              <a:rPr lang="en-US" dirty="0" smtClean="0"/>
              <a:t>The nationalist leaders who led the colonized peoples of Africa and Asia to independence had firmly committed themselves to promoting rapid economic development once colonial restraints were removed</a:t>
            </a:r>
          </a:p>
          <a:p>
            <a:pPr lvl="1"/>
            <a:r>
              <a:rPr lang="en-US" dirty="0" smtClean="0"/>
              <a:t>Saw their nations following the path of industrialization that had brought national prosperity and international power to much of western Europe and the United States</a:t>
            </a:r>
          </a:p>
          <a:p>
            <a:pPr lvl="1"/>
            <a:r>
              <a:rPr lang="en-US" dirty="0" smtClean="0"/>
              <a:t>The most formidable and persistent barrier was the spiraling population increases</a:t>
            </a:r>
          </a:p>
          <a:p>
            <a:endParaRPr lang="en-US" dirty="0"/>
          </a:p>
        </p:txBody>
      </p:sp>
      <p:pic>
        <p:nvPicPr>
          <p:cNvPr id="4" name="Picture 3"/>
          <p:cNvPicPr>
            <a:picLocks noChangeAspect="1"/>
          </p:cNvPicPr>
          <p:nvPr/>
        </p:nvPicPr>
        <p:blipFill>
          <a:blip r:embed="rId2"/>
          <a:stretch>
            <a:fillRect/>
          </a:stretch>
        </p:blipFill>
        <p:spPr>
          <a:xfrm>
            <a:off x="6629400" y="342900"/>
            <a:ext cx="2191547" cy="2362200"/>
          </a:xfrm>
          <a:prstGeom prst="rect">
            <a:avLst/>
          </a:prstGeom>
        </p:spPr>
      </p:pic>
      <p:pic>
        <p:nvPicPr>
          <p:cNvPr id="5" name="Picture 4"/>
          <p:cNvPicPr>
            <a:picLocks noChangeAspect="1"/>
          </p:cNvPicPr>
          <p:nvPr/>
        </p:nvPicPr>
        <p:blipFill>
          <a:blip r:embed="rId3"/>
          <a:stretch>
            <a:fillRect/>
          </a:stretch>
        </p:blipFill>
        <p:spPr>
          <a:xfrm>
            <a:off x="4037045" y="2895600"/>
            <a:ext cx="4553747" cy="3176239"/>
          </a:xfrm>
          <a:prstGeom prst="rect">
            <a:avLst/>
          </a:prstGeom>
        </p:spPr>
      </p:pic>
    </p:spTree>
    <p:extLst>
      <p:ext uri="{BB962C8B-B14F-4D97-AF65-F5344CB8AC3E}">
        <p14:creationId xmlns:p14="http://schemas.microsoft.com/office/powerpoint/2010/main" val="13934313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4267200" y="533400"/>
            <a:ext cx="4724400" cy="6019800"/>
          </a:xfrm>
        </p:spPr>
        <p:txBody>
          <a:bodyPr>
            <a:normAutofit fontScale="77500" lnSpcReduction="20000"/>
          </a:bodyPr>
          <a:lstStyle/>
          <a:p>
            <a:r>
              <a:rPr lang="en-US" dirty="0" smtClean="0"/>
              <a:t>Factors for population increases in already densely populated areas of Asia and Africa</a:t>
            </a:r>
          </a:p>
          <a:p>
            <a:pPr lvl="1"/>
            <a:r>
              <a:rPr lang="en-US" dirty="0" smtClean="0"/>
              <a:t>Food crops, mostly from the New World</a:t>
            </a:r>
          </a:p>
          <a:p>
            <a:pPr lvl="2"/>
            <a:r>
              <a:rPr lang="en-US" dirty="0" smtClean="0"/>
              <a:t>Dramatic population growth in China, India, and Java</a:t>
            </a:r>
          </a:p>
          <a:p>
            <a:pPr lvl="2"/>
            <a:r>
              <a:rPr lang="en-US" dirty="0" smtClean="0"/>
              <a:t>Helped sustain high levels of population in west Africa, despite heavy losses from slave trade</a:t>
            </a:r>
          </a:p>
          <a:p>
            <a:pPr lvl="1"/>
            <a:r>
              <a:rPr lang="en-US" dirty="0" smtClean="0"/>
              <a:t>Colonial rule</a:t>
            </a:r>
          </a:p>
          <a:p>
            <a:pPr lvl="2"/>
            <a:r>
              <a:rPr lang="en-US" dirty="0" smtClean="0"/>
              <a:t>Ended local warfare which </a:t>
            </a:r>
            <a:r>
              <a:rPr lang="en-US" dirty="0" smtClean="0"/>
              <a:t>caused </a:t>
            </a:r>
            <a:r>
              <a:rPr lang="en-US" dirty="0" smtClean="0"/>
              <a:t>the spread of epidemic diseases and famine</a:t>
            </a:r>
          </a:p>
          <a:p>
            <a:pPr lvl="2"/>
            <a:r>
              <a:rPr lang="en-US" dirty="0" smtClean="0"/>
              <a:t>New railroad and steamship links established by the colonizers reduced regional famines</a:t>
            </a:r>
          </a:p>
          <a:p>
            <a:pPr lvl="1"/>
            <a:r>
              <a:rPr lang="en-US" dirty="0" smtClean="0"/>
              <a:t>Death rates declined, but birth rates remained the same</a:t>
            </a:r>
          </a:p>
          <a:p>
            <a:pPr lvl="1"/>
            <a:r>
              <a:rPr lang="en-US" dirty="0" smtClean="0"/>
              <a:t>Improved hygiene and medical treatment</a:t>
            </a:r>
          </a:p>
          <a:p>
            <a:pPr lvl="1"/>
            <a:r>
              <a:rPr lang="en-US" dirty="0" smtClean="0"/>
              <a:t>Efforts to eradicate tropical diseases, as well as global scourges such as smallpox</a:t>
            </a:r>
          </a:p>
          <a:p>
            <a:pPr lvl="1"/>
            <a:r>
              <a:rPr lang="en-US" dirty="0" smtClean="0"/>
              <a:t>Improved sewage systems</a:t>
            </a:r>
            <a:endParaRPr lang="en-US" dirty="0"/>
          </a:p>
          <a:p>
            <a:pPr lvl="1"/>
            <a:r>
              <a:rPr lang="en-US" dirty="0" smtClean="0"/>
              <a:t>Purified drinking water</a:t>
            </a:r>
          </a:p>
          <a:p>
            <a:endParaRPr lang="en-US" dirty="0"/>
          </a:p>
        </p:txBody>
      </p:sp>
      <p:pic>
        <p:nvPicPr>
          <p:cNvPr id="2" name="Picture 1"/>
          <p:cNvPicPr>
            <a:picLocks noChangeAspect="1"/>
          </p:cNvPicPr>
          <p:nvPr/>
        </p:nvPicPr>
        <p:blipFill>
          <a:blip r:embed="rId2"/>
          <a:stretch>
            <a:fillRect/>
          </a:stretch>
        </p:blipFill>
        <p:spPr>
          <a:xfrm>
            <a:off x="304800" y="762000"/>
            <a:ext cx="3810000" cy="5334000"/>
          </a:xfrm>
          <a:prstGeom prst="rect">
            <a:avLst/>
          </a:prstGeom>
        </p:spPr>
      </p:pic>
    </p:spTree>
    <p:extLst>
      <p:ext uri="{BB962C8B-B14F-4D97-AF65-F5344CB8AC3E}">
        <p14:creationId xmlns:p14="http://schemas.microsoft.com/office/powerpoint/2010/main" val="62221374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Civic</Template>
  <TotalTime>2556</TotalTime>
  <Words>3343</Words>
  <Application>Microsoft Office PowerPoint</Application>
  <PresentationFormat>On-screen Show (4:3)</PresentationFormat>
  <Paragraphs>326</Paragraphs>
  <Slides>36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Georgia</vt:lpstr>
      <vt:lpstr>Wingdings</vt:lpstr>
      <vt:lpstr>Wingdings 2</vt:lpstr>
      <vt:lpstr>Civic</vt:lpstr>
      <vt:lpstr>Africa and Asia in the Era of Independence</vt:lpstr>
      <vt:lpstr>Introduction</vt:lpstr>
      <vt:lpstr>PowerPoint Presentation</vt:lpstr>
      <vt:lpstr>PowerPoint Presentation</vt:lpstr>
      <vt:lpstr>The Challenges of Independence </vt:lpstr>
      <vt:lpstr>PowerPoint Presentation</vt:lpstr>
      <vt:lpstr>PowerPoint Presentation</vt:lpstr>
      <vt:lpstr>The Population Bomb</vt:lpstr>
      <vt:lpstr>PowerPoint Presentation</vt:lpstr>
      <vt:lpstr>PowerPoint Presentation</vt:lpstr>
      <vt:lpstr>Parasitic Cities and Endangered Ecosystems </vt:lpstr>
      <vt:lpstr>PowerPoint Presentation</vt:lpstr>
      <vt:lpstr>PowerPoint Presentation</vt:lpstr>
      <vt:lpstr>Women's Subordination and the Nature of Feminist Struggles in the Postcolonial Era </vt:lpstr>
      <vt:lpstr>PowerPoint Presentation</vt:lpstr>
      <vt:lpstr>PowerPoint Presentation</vt:lpstr>
      <vt:lpstr>Paths to Economic Growth and Social Justice</vt:lpstr>
      <vt:lpstr>PowerPoint Presentation</vt:lpstr>
      <vt:lpstr>PowerPoint Presentation</vt:lpstr>
      <vt:lpstr>PowerPoint Presentation</vt:lpstr>
      <vt:lpstr>Military Responses: Dictatorships and Revolutions</vt:lpstr>
      <vt:lpstr>PowerPoint Presentation</vt:lpstr>
      <vt:lpstr>PowerPoint Presentation</vt:lpstr>
      <vt:lpstr>PowerPoint Presentation</vt:lpstr>
      <vt:lpstr>PowerPoint Presentation</vt:lpstr>
      <vt:lpstr>PowerPoint Presentation</vt:lpstr>
      <vt:lpstr>PowerPoint Presentation</vt:lpstr>
      <vt:lpstr>Iran: Religious Revivalism and the Rejection of the West</vt:lpstr>
      <vt:lpstr>PowerPoint Presentation</vt:lpstr>
      <vt:lpstr>PowerPoint Presentation</vt:lpstr>
      <vt:lpstr>PowerPoint Presentation</vt:lpstr>
      <vt:lpstr>Iran – U.S. Relations</vt:lpstr>
      <vt:lpstr>South Africa: The Apartheid State and Its Demise</vt:lpstr>
      <vt:lpstr>PowerPoint Presentation</vt:lpstr>
      <vt:lpstr>PowerPoint Presentation</vt:lpstr>
      <vt:lpstr>PowerPoint Presentation</vt:lpstr>
    </vt:vector>
  </TitlesOfParts>
  <Company>Sharyland ISD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Africa and Asia in the Era of Independence</dc:title>
  <dc:creator>carlaperez</dc:creator>
  <cp:lastModifiedBy>Jordan Meiners</cp:lastModifiedBy>
  <cp:revision>101</cp:revision>
  <cp:lastPrinted>2014-04-30T17:16:01Z</cp:lastPrinted>
  <dcterms:created xsi:type="dcterms:W3CDTF">2012-04-27T13:24:13Z</dcterms:created>
  <dcterms:modified xsi:type="dcterms:W3CDTF">2015-04-24T17:16:57Z</dcterms:modified>
</cp:coreProperties>
</file>