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4" r:id="rId1"/>
  </p:sldMasterIdLst>
  <p:handoutMasterIdLst>
    <p:handoutMasterId r:id="rId75"/>
  </p:handoutMasterIdLst>
  <p:sldIdLst>
    <p:sldId id="375" r:id="rId2"/>
    <p:sldId id="335" r:id="rId3"/>
    <p:sldId id="337" r:id="rId4"/>
    <p:sldId id="378" r:id="rId5"/>
    <p:sldId id="336" r:id="rId6"/>
    <p:sldId id="379" r:id="rId7"/>
    <p:sldId id="380" r:id="rId8"/>
    <p:sldId id="381" r:id="rId9"/>
    <p:sldId id="382" r:id="rId10"/>
    <p:sldId id="383" r:id="rId11"/>
    <p:sldId id="384" r:id="rId12"/>
    <p:sldId id="340" r:id="rId13"/>
    <p:sldId id="386" r:id="rId14"/>
    <p:sldId id="341" r:id="rId15"/>
    <p:sldId id="388" r:id="rId16"/>
    <p:sldId id="342" r:id="rId17"/>
    <p:sldId id="391" r:id="rId18"/>
    <p:sldId id="392" r:id="rId19"/>
    <p:sldId id="393" r:id="rId20"/>
    <p:sldId id="266" r:id="rId21"/>
    <p:sldId id="265" r:id="rId22"/>
    <p:sldId id="273" r:id="rId23"/>
    <p:sldId id="268" r:id="rId24"/>
    <p:sldId id="313" r:id="rId25"/>
    <p:sldId id="314" r:id="rId26"/>
    <p:sldId id="394" r:id="rId27"/>
    <p:sldId id="395" r:id="rId28"/>
    <p:sldId id="396" r:id="rId29"/>
    <p:sldId id="397" r:id="rId30"/>
    <p:sldId id="345" r:id="rId31"/>
    <p:sldId id="398" r:id="rId32"/>
    <p:sldId id="399" r:id="rId33"/>
    <p:sldId id="405" r:id="rId34"/>
    <p:sldId id="401" r:id="rId35"/>
    <p:sldId id="402" r:id="rId36"/>
    <p:sldId id="347" r:id="rId37"/>
    <p:sldId id="348" r:id="rId38"/>
    <p:sldId id="404" r:id="rId39"/>
    <p:sldId id="349" r:id="rId40"/>
    <p:sldId id="320" r:id="rId41"/>
    <p:sldId id="319" r:id="rId42"/>
    <p:sldId id="321" r:id="rId43"/>
    <p:sldId id="318" r:id="rId44"/>
    <p:sldId id="322" r:id="rId45"/>
    <p:sldId id="323" r:id="rId46"/>
    <p:sldId id="324" r:id="rId47"/>
    <p:sldId id="325" r:id="rId48"/>
    <p:sldId id="327" r:id="rId49"/>
    <p:sldId id="328" r:id="rId50"/>
    <p:sldId id="326" r:id="rId51"/>
    <p:sldId id="329" r:id="rId52"/>
    <p:sldId id="351" r:id="rId53"/>
    <p:sldId id="352" r:id="rId54"/>
    <p:sldId id="350" r:id="rId55"/>
    <p:sldId id="353" r:id="rId56"/>
    <p:sldId id="354" r:id="rId57"/>
    <p:sldId id="355" r:id="rId58"/>
    <p:sldId id="358" r:id="rId59"/>
    <p:sldId id="359" r:id="rId60"/>
    <p:sldId id="360" r:id="rId61"/>
    <p:sldId id="356" r:id="rId62"/>
    <p:sldId id="362" r:id="rId63"/>
    <p:sldId id="364" r:id="rId64"/>
    <p:sldId id="365" r:id="rId65"/>
    <p:sldId id="366" r:id="rId66"/>
    <p:sldId id="367" r:id="rId67"/>
    <p:sldId id="368" r:id="rId68"/>
    <p:sldId id="369" r:id="rId69"/>
    <p:sldId id="370" r:id="rId70"/>
    <p:sldId id="371" r:id="rId71"/>
    <p:sldId id="372" r:id="rId72"/>
    <p:sldId id="357" r:id="rId73"/>
    <p:sldId id="373" r:id="rId74"/>
  </p:sldIdLst>
  <p:sldSz cx="9144000" cy="6858000" type="screen4x3"/>
  <p:notesSz cx="7010400" cy="9296400"/>
  <p:embeddedFontLst>
    <p:embeddedFont>
      <p:font typeface="PressWriter Symbols" panose="020B0604020202020204"/>
      <p:regular r:id="rId76"/>
    </p:embeddedFont>
    <p:embeddedFont>
      <p:font typeface="Arial Black" panose="020B0A04020102020204" pitchFamily="34" charset="0"/>
      <p:bold r:id="rId77"/>
    </p:embeddedFont>
    <p:embeddedFont>
      <p:font typeface="Comic Sans MS" panose="030F0702030302020204" pitchFamily="66" charset="0"/>
      <p:regular r:id="rId78"/>
      <p:bold r:id="rId79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C0C0C0"/>
    <a:srgbClr val="BA0000"/>
    <a:srgbClr val="FF0000"/>
    <a:srgbClr val="F9C507"/>
    <a:srgbClr val="FF5050"/>
    <a:srgbClr val="FFFF0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92" d="100"/>
          <a:sy n="92" d="100"/>
        </p:scale>
        <p:origin x="134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font" Target="fonts/font1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font" Target="fonts/font4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font" Target="fonts/font3.fntdata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font" Target="fonts/font2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handoutMaster" Target="handoutMasters/handoutMaster1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A534B06-4BD3-48C8-B8C8-7429E41EE79F}" type="datetimeFigureOut">
              <a:rPr lang="en-US" smtClean="0"/>
              <a:t>5/3/2015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DF05171-B825-4136-B871-63FFF72F3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4917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00200" y="609600"/>
            <a:ext cx="6096000" cy="18796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lnSpc>
                <a:spcPct val="95000"/>
              </a:lnSpc>
              <a:defRPr sz="54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82750" y="3505200"/>
            <a:ext cx="5861050" cy="12573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1CCAC2-9BF6-4888-954A-53B072DAE2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CB67CC-FD44-407A-AD79-5A9A069DF8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26238" y="533400"/>
            <a:ext cx="1752600" cy="5562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68438" y="533400"/>
            <a:ext cx="5105400" cy="5562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9F79D4-5B7C-4E27-A105-8589CA46C6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8438" y="533400"/>
            <a:ext cx="7010400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68438" y="2514600"/>
            <a:ext cx="3429000" cy="3581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049838" y="2514600"/>
            <a:ext cx="3429000" cy="1714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049838" y="4381500"/>
            <a:ext cx="3429000" cy="1714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B27BA7-9A54-4053-81E1-D59305BC6F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B11684-D88B-49B7-9C39-51E64ADB6F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187FAB-A6C2-492C-9A35-24189679D2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68438" y="2514600"/>
            <a:ext cx="3429000" cy="3581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9838" y="2514600"/>
            <a:ext cx="3429000" cy="3581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07E351-E720-4F9B-BE96-373351D124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1C7011-97BE-4036-8AF3-8758A61E5C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79D9BB-34EE-438F-A34F-E953722E31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556096-3AD2-487A-9462-66115BFC82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1649D4-E222-4F48-AC3A-0E8AFE4EBE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6F9A06-A7BD-43BC-B067-38459656B4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68438" y="533400"/>
            <a:ext cx="7010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68438" y="2514600"/>
            <a:ext cx="70104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58925" y="6248400"/>
            <a:ext cx="1717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accent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10000" y="6248400"/>
            <a:ext cx="24590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accent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61163" y="6248400"/>
            <a:ext cx="1717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accent1"/>
                </a:solidFill>
                <a:latin typeface="Arial" charset="0"/>
              </a:defRPr>
            </a:lvl1pPr>
          </a:lstStyle>
          <a:p>
            <a:pPr>
              <a:defRPr/>
            </a:pPr>
            <a:fld id="{FE73C8E1-F0E3-4AC1-9456-D928466EBF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FormatShape" descr="SKIING" hidden="1"/>
          <p:cNvSpPr>
            <a:spLocks noChangeArrowheads="1"/>
          </p:cNvSpPr>
          <p:nvPr/>
        </p:nvSpPr>
        <p:spPr bwMode="auto">
          <a:xfrm>
            <a:off x="-1196975" y="1701800"/>
            <a:ext cx="1065212" cy="825500"/>
          </a:xfrm>
          <a:prstGeom prst="rect">
            <a:avLst/>
          </a:prstGeom>
          <a:noFill/>
          <a:ln w="101600" cmpd="thinThick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2" r:id="rId13"/>
    <p:sldLayoutId id="2147483713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accent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accent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accent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accent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accent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9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jpe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4.png"/><Relationship Id="rId5" Type="http://schemas.openxmlformats.org/officeDocument/2006/relationships/image" Target="../media/image73.jpeg"/><Relationship Id="rId4" Type="http://schemas.openxmlformats.org/officeDocument/2006/relationships/image" Target="../media/image72.jpeg"/><Relationship Id="rId9" Type="http://schemas.openxmlformats.org/officeDocument/2006/relationships/image" Target="../media/image77.jpe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ctrTitle"/>
          </p:nvPr>
        </p:nvSpPr>
        <p:spPr>
          <a:xfrm>
            <a:off x="1661968" y="838200"/>
            <a:ext cx="6096000" cy="1879600"/>
          </a:xfrm>
        </p:spPr>
        <p:txBody>
          <a:bodyPr/>
          <a:lstStyle/>
          <a:p>
            <a:r>
              <a:rPr lang="en-US" dirty="0" smtClean="0"/>
              <a:t>War and Revolution in China and Vietnam</a:t>
            </a:r>
          </a:p>
        </p:txBody>
      </p:sp>
      <p:sp>
        <p:nvSpPr>
          <p:cNvPr id="5123" name="Subtitle 2"/>
          <p:cNvSpPr>
            <a:spLocks noGrp="1"/>
          </p:cNvSpPr>
          <p:nvPr>
            <p:ph type="subTitle" idx="1"/>
          </p:nvPr>
        </p:nvSpPr>
        <p:spPr>
          <a:xfrm>
            <a:off x="1661968" y="2841914"/>
            <a:ext cx="5861050" cy="1257300"/>
          </a:xfrm>
        </p:spPr>
        <p:txBody>
          <a:bodyPr/>
          <a:lstStyle/>
          <a:p>
            <a:r>
              <a:rPr lang="en-US" dirty="0" smtClean="0"/>
              <a:t>Chapter 35</a:t>
            </a:r>
          </a:p>
          <a:p>
            <a:endParaRPr lang="en-US" dirty="0" smtClean="0"/>
          </a:p>
          <a:p>
            <a:r>
              <a:rPr lang="en-US" sz="4800" b="1" dirty="0" smtClean="0">
                <a:solidFill>
                  <a:srgbClr val="FFFF00"/>
                </a:solidFill>
              </a:rPr>
              <a:t>LAST POWERPOINT!!!</a:t>
            </a:r>
            <a:endParaRPr lang="en-US" b="1" dirty="0" smtClean="0">
              <a:solidFill>
                <a:srgbClr val="FFFF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886200"/>
            <a:ext cx="7461250" cy="25188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295400"/>
            <a:ext cx="3103562" cy="5410200"/>
          </a:xfrm>
        </p:spPr>
        <p:txBody>
          <a:bodyPr/>
          <a:lstStyle/>
          <a:p>
            <a:r>
              <a:rPr lang="en-US" sz="1600" dirty="0" smtClean="0">
                <a:solidFill>
                  <a:schemeClr val="bg1"/>
                </a:solidFill>
              </a:rPr>
              <a:t>Li </a:t>
            </a:r>
            <a:r>
              <a:rPr lang="en-US" sz="1600" dirty="0" err="1" smtClean="0">
                <a:solidFill>
                  <a:schemeClr val="bg1"/>
                </a:solidFill>
              </a:rPr>
              <a:t>Dazhao</a:t>
            </a:r>
            <a:endParaRPr lang="en-US" sz="1600" dirty="0" smtClean="0">
              <a:solidFill>
                <a:schemeClr val="bg1"/>
              </a:solidFill>
            </a:endParaRPr>
          </a:p>
          <a:p>
            <a:pPr lvl="1"/>
            <a:r>
              <a:rPr lang="en-US" sz="1600" dirty="0" smtClean="0">
                <a:solidFill>
                  <a:schemeClr val="bg1"/>
                </a:solidFill>
              </a:rPr>
              <a:t>Most influential of the thinkers who called for a reworking of Marxist ideology to fit China’s situation</a:t>
            </a:r>
          </a:p>
          <a:p>
            <a:pPr lvl="1"/>
            <a:r>
              <a:rPr lang="en-US" sz="1600" dirty="0" smtClean="0">
                <a:solidFill>
                  <a:schemeClr val="bg1"/>
                </a:solidFill>
              </a:rPr>
              <a:t>Saw peasants, rather than the urban workers, as the leaders of revolutionary change </a:t>
            </a:r>
          </a:p>
          <a:p>
            <a:pPr lvl="1"/>
            <a:r>
              <a:rPr lang="en-US" sz="1600" dirty="0" smtClean="0">
                <a:solidFill>
                  <a:schemeClr val="bg1"/>
                </a:solidFill>
              </a:rPr>
              <a:t>Argued that all of China had been exploited by the bourgeois, the industrialized West</a:t>
            </a:r>
          </a:p>
          <a:p>
            <a:pPr lvl="2"/>
            <a:r>
              <a:rPr lang="en-US" sz="1600" dirty="0" smtClean="0">
                <a:solidFill>
                  <a:schemeClr val="bg1"/>
                </a:solidFill>
              </a:rPr>
              <a:t>Chinese as a whole needed to unite and rise up against their exploiters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2057400"/>
            <a:ext cx="3968028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236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0" y="1562100"/>
            <a:ext cx="3924300" cy="3581400"/>
          </a:xfrm>
        </p:spPr>
        <p:txBody>
          <a:bodyPr/>
          <a:lstStyle/>
          <a:p>
            <a:r>
              <a:rPr lang="en-US" sz="1600" dirty="0" smtClean="0">
                <a:solidFill>
                  <a:schemeClr val="bg1"/>
                </a:solidFill>
              </a:rPr>
              <a:t>Mao Zedong</a:t>
            </a:r>
          </a:p>
          <a:p>
            <a:pPr lvl="1"/>
            <a:r>
              <a:rPr lang="en-US" sz="1600" dirty="0" smtClean="0">
                <a:solidFill>
                  <a:schemeClr val="bg1"/>
                </a:solidFill>
              </a:rPr>
              <a:t>Student of Li </a:t>
            </a:r>
            <a:r>
              <a:rPr lang="en-US" sz="1600" dirty="0" err="1" smtClean="0">
                <a:solidFill>
                  <a:schemeClr val="bg1"/>
                </a:solidFill>
              </a:rPr>
              <a:t>Dazhao</a:t>
            </a:r>
            <a:endParaRPr lang="en-US" sz="1600" dirty="0" smtClean="0">
              <a:solidFill>
                <a:schemeClr val="bg1"/>
              </a:solidFill>
            </a:endParaRPr>
          </a:p>
          <a:p>
            <a:pPr lvl="1"/>
            <a:r>
              <a:rPr lang="en-US" sz="1600" dirty="0" smtClean="0">
                <a:solidFill>
                  <a:schemeClr val="bg1"/>
                </a:solidFill>
              </a:rPr>
              <a:t>Angered by what he thought was China’s betrayal by imperialist powers</a:t>
            </a:r>
          </a:p>
          <a:p>
            <a:pPr lvl="1"/>
            <a:r>
              <a:rPr lang="en-US" sz="1600" dirty="0" smtClean="0">
                <a:solidFill>
                  <a:schemeClr val="bg1"/>
                </a:solidFill>
              </a:rPr>
              <a:t>Hostile to merchants and commerce, which appeared to dominate West</a:t>
            </a:r>
          </a:p>
          <a:p>
            <a:pPr lvl="1"/>
            <a:r>
              <a:rPr lang="en-US" sz="1600" dirty="0">
                <a:solidFill>
                  <a:schemeClr val="bg1"/>
                </a:solidFill>
              </a:rPr>
              <a:t>D</a:t>
            </a:r>
            <a:r>
              <a:rPr lang="en-US" sz="1600" dirty="0" smtClean="0">
                <a:solidFill>
                  <a:schemeClr val="bg1"/>
                </a:solidFill>
              </a:rPr>
              <a:t>eeply </a:t>
            </a:r>
            <a:r>
              <a:rPr lang="en-US" sz="1600" dirty="0" smtClean="0">
                <a:solidFill>
                  <a:schemeClr val="bg1"/>
                </a:solidFill>
              </a:rPr>
              <a:t>committed to social reform and social welfare</a:t>
            </a:r>
          </a:p>
          <a:p>
            <a:pPr lvl="1"/>
            <a:r>
              <a:rPr lang="en-US" sz="1600" dirty="0" smtClean="0">
                <a:solidFill>
                  <a:schemeClr val="bg1"/>
                </a:solidFill>
              </a:rPr>
              <a:t>Believed in an authoritarian state</a:t>
            </a:r>
          </a:p>
          <a:p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1921 </a:t>
            </a:r>
            <a:r>
              <a:rPr lang="en-US" sz="1600" dirty="0" smtClean="0">
                <a:solidFill>
                  <a:schemeClr val="bg1"/>
                </a:solidFill>
              </a:rPr>
              <a:t>– Communist Party formed and Mao would later become one of the main communist leaders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562100"/>
            <a:ext cx="33147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623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1468438" y="76200"/>
            <a:ext cx="7010400" cy="1066800"/>
          </a:xfrm>
        </p:spPr>
        <p:txBody>
          <a:bodyPr/>
          <a:lstStyle/>
          <a:p>
            <a:pPr eaLnBrk="1" hangingPunct="1"/>
            <a:r>
              <a:rPr lang="en-US" sz="3600" dirty="0" smtClean="0"/>
              <a:t>The Seizure of Power by the </a:t>
            </a:r>
            <a:r>
              <a:rPr lang="en-US" sz="3600" dirty="0" err="1" smtClean="0"/>
              <a:t>Guomindang</a:t>
            </a:r>
            <a:r>
              <a:rPr lang="en-US" sz="3600" dirty="0" smtClean="0"/>
              <a:t>, or Nationalist Party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33500"/>
            <a:ext cx="4343400" cy="4648200"/>
          </a:xfrm>
        </p:spPr>
        <p:txBody>
          <a:bodyPr/>
          <a:lstStyle/>
          <a:p>
            <a:pPr lvl="1" eaLnBrk="1" hangingPunct="1">
              <a:defRPr/>
            </a:pPr>
            <a:r>
              <a:rPr lang="en-US" sz="1400" dirty="0" smtClean="0">
                <a:solidFill>
                  <a:schemeClr val="bg1"/>
                </a:solidFill>
              </a:rPr>
              <a:t>1919 – Nationalist party, aka </a:t>
            </a:r>
            <a:r>
              <a:rPr lang="en-US" sz="1400" dirty="0" err="1" smtClean="0">
                <a:solidFill>
                  <a:schemeClr val="bg1"/>
                </a:solidFill>
              </a:rPr>
              <a:t>Guomindang</a:t>
            </a:r>
            <a:endParaRPr lang="en-US" sz="1400" dirty="0" smtClean="0">
              <a:solidFill>
                <a:schemeClr val="bg1"/>
              </a:solidFill>
            </a:endParaRPr>
          </a:p>
          <a:p>
            <a:pPr lvl="2" eaLnBrk="1" hangingPunct="1">
              <a:defRPr/>
            </a:pPr>
            <a:r>
              <a:rPr lang="en-US" sz="1400" dirty="0" smtClean="0">
                <a:solidFill>
                  <a:schemeClr val="bg1"/>
                </a:solidFill>
              </a:rPr>
              <a:t>Rival Communist Party for control</a:t>
            </a:r>
          </a:p>
          <a:p>
            <a:pPr lvl="2" eaLnBrk="1" hangingPunct="1">
              <a:defRPr/>
            </a:pPr>
            <a:r>
              <a:rPr lang="en-US" sz="1400" dirty="0" smtClean="0">
                <a:solidFill>
                  <a:schemeClr val="bg1"/>
                </a:solidFill>
              </a:rPr>
              <a:t>Sun </a:t>
            </a:r>
            <a:r>
              <a:rPr lang="en-US" sz="1400" dirty="0" err="1" smtClean="0">
                <a:solidFill>
                  <a:schemeClr val="bg1"/>
                </a:solidFill>
              </a:rPr>
              <a:t>Yat-sen</a:t>
            </a:r>
            <a:r>
              <a:rPr lang="en-US" sz="1400" dirty="0" smtClean="0">
                <a:solidFill>
                  <a:schemeClr val="bg1"/>
                </a:solidFill>
              </a:rPr>
              <a:t> – head of the party from 1911 until his death in 1925</a:t>
            </a:r>
          </a:p>
          <a:p>
            <a:pPr lvl="2" eaLnBrk="1" hangingPunct="1">
              <a:defRPr/>
            </a:pPr>
            <a:r>
              <a:rPr lang="en-US" sz="1400" dirty="0">
                <a:solidFill>
                  <a:schemeClr val="bg1"/>
                </a:solidFill>
              </a:rPr>
              <a:t>B</a:t>
            </a:r>
            <a:r>
              <a:rPr lang="en-US" sz="1400" dirty="0" smtClean="0">
                <a:solidFill>
                  <a:schemeClr val="bg1"/>
                </a:solidFill>
              </a:rPr>
              <a:t>egan to militarize in order to drive out the warlords</a:t>
            </a:r>
          </a:p>
          <a:p>
            <a:pPr lvl="2" eaLnBrk="1" hangingPunct="1">
              <a:defRPr/>
            </a:pPr>
            <a:r>
              <a:rPr lang="en-US" sz="1400" dirty="0" smtClean="0">
                <a:solidFill>
                  <a:schemeClr val="bg1"/>
                </a:solidFill>
              </a:rPr>
              <a:t>Stressed the need to unify China under a strong central government</a:t>
            </a:r>
          </a:p>
          <a:p>
            <a:pPr lvl="2" eaLnBrk="1" hangingPunct="1">
              <a:defRPr/>
            </a:pPr>
            <a:r>
              <a:rPr lang="en-US" sz="1400" dirty="0" smtClean="0">
                <a:solidFill>
                  <a:schemeClr val="bg1"/>
                </a:solidFill>
              </a:rPr>
              <a:t>Wanted to bring the imperialist intruders under control</a:t>
            </a:r>
          </a:p>
          <a:p>
            <a:pPr lvl="2" eaLnBrk="1" hangingPunct="1">
              <a:defRPr/>
            </a:pPr>
            <a:r>
              <a:rPr lang="en-US" sz="1400" dirty="0" smtClean="0">
                <a:solidFill>
                  <a:schemeClr val="bg1"/>
                </a:solidFill>
              </a:rPr>
              <a:t>Introduced social reforms aimed to alleviate the poverty of the peasants and the oppressive working conditions of laborers in China’s cities</a:t>
            </a:r>
          </a:p>
          <a:p>
            <a:pPr lvl="2" eaLnBrk="1" hangingPunct="1">
              <a:defRPr/>
            </a:pPr>
            <a:r>
              <a:rPr lang="en-US" sz="1400" dirty="0" smtClean="0">
                <a:solidFill>
                  <a:schemeClr val="bg1"/>
                </a:solidFill>
              </a:rPr>
              <a:t>Welcomed advisors and material assistance from the newly formed Soviet Union</a:t>
            </a:r>
          </a:p>
          <a:p>
            <a:pPr lvl="3" eaLnBrk="1" hangingPunct="1">
              <a:defRPr/>
            </a:pPr>
            <a:r>
              <a:rPr lang="en-US" sz="1400" dirty="0" smtClean="0">
                <a:solidFill>
                  <a:schemeClr val="bg1"/>
                </a:solidFill>
              </a:rPr>
              <a:t>Bolsheviks encouraged the Chinese Communist party to join with the larger and richer Nationalist party in a common struggle to seize power</a:t>
            </a:r>
          </a:p>
          <a:p>
            <a:pPr marL="457200" lvl="1" indent="0" eaLnBrk="1" hangingPunct="1">
              <a:buFontTx/>
              <a:buNone/>
              <a:defRPr/>
            </a:pPr>
            <a:r>
              <a:rPr lang="en-US" sz="1400" dirty="0" smtClean="0"/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2057400"/>
            <a:ext cx="4169411" cy="320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04800"/>
            <a:ext cx="8077200" cy="3581400"/>
          </a:xfrm>
        </p:spPr>
        <p:txBody>
          <a:bodyPr/>
          <a:lstStyle/>
          <a:p>
            <a:pPr lvl="1" eaLnBrk="1" hangingPunct="1">
              <a:defRPr/>
            </a:pPr>
            <a:r>
              <a:rPr lang="en-US" sz="2000" dirty="0">
                <a:solidFill>
                  <a:schemeClr val="bg1"/>
                </a:solidFill>
              </a:rPr>
              <a:t>While the Nationalists were engaged in political and military organization, </a:t>
            </a:r>
            <a:r>
              <a:rPr lang="en-US" sz="2000" dirty="0" smtClean="0">
                <a:solidFill>
                  <a:schemeClr val="bg1"/>
                </a:solidFill>
              </a:rPr>
              <a:t>China was deteriorating </a:t>
            </a:r>
            <a:endParaRPr lang="en-US" sz="2000" dirty="0">
              <a:solidFill>
                <a:schemeClr val="bg1"/>
              </a:solidFill>
            </a:endParaRPr>
          </a:p>
          <a:p>
            <a:pPr lvl="2" eaLnBrk="1" hangingPunct="1">
              <a:defRPr/>
            </a:pPr>
            <a:r>
              <a:rPr lang="en-US" sz="2000" dirty="0">
                <a:solidFill>
                  <a:schemeClr val="bg1"/>
                </a:solidFill>
              </a:rPr>
              <a:t>Failed to implement most of the domestic programs they proposed (including land reform)</a:t>
            </a:r>
          </a:p>
          <a:p>
            <a:pPr lvl="2" eaLnBrk="1" hangingPunct="1">
              <a:defRPr/>
            </a:pPr>
            <a:r>
              <a:rPr lang="en-US" sz="2000" dirty="0">
                <a:solidFill>
                  <a:schemeClr val="bg1"/>
                </a:solidFill>
              </a:rPr>
              <a:t>Laborers worked for little pay and lived in terrible </a:t>
            </a:r>
            <a:r>
              <a:rPr lang="en-US" sz="2000" dirty="0" smtClean="0">
                <a:solidFill>
                  <a:schemeClr val="bg1"/>
                </a:solidFill>
              </a:rPr>
              <a:t>conditions</a:t>
            </a:r>
          </a:p>
          <a:p>
            <a:pPr lvl="2" eaLnBrk="1" hangingPunct="1">
              <a:defRPr/>
            </a:pPr>
            <a:r>
              <a:rPr lang="en-US" sz="2000" dirty="0" smtClean="0">
                <a:solidFill>
                  <a:schemeClr val="bg1"/>
                </a:solidFill>
              </a:rPr>
              <a:t>Corrupt warlords and bureaucrats, including those allied to the Nationalist party, colluded with the landlords to extract taxes and labor from the peasants</a:t>
            </a:r>
          </a:p>
          <a:p>
            <a:pPr lvl="2" eaLnBrk="1" hangingPunct="1">
              <a:defRPr/>
            </a:pPr>
            <a:r>
              <a:rPr lang="en-US" sz="2000" dirty="0" smtClean="0">
                <a:solidFill>
                  <a:schemeClr val="bg1"/>
                </a:solidFill>
              </a:rPr>
              <a:t>Big landlords and rich peasants amassed great landholdings, which they rented out at  exorbitant rates to the peasants</a:t>
            </a:r>
            <a:endParaRPr lang="en-US" sz="2000" dirty="0">
              <a:solidFill>
                <a:schemeClr val="bg1"/>
              </a:solidFill>
            </a:endParaRPr>
          </a:p>
          <a:p>
            <a:pPr lvl="3" eaLnBrk="1" hangingPunct="1">
              <a:defRPr/>
            </a:pPr>
            <a:r>
              <a:rPr lang="en-US" dirty="0" smtClean="0">
                <a:solidFill>
                  <a:schemeClr val="bg1"/>
                </a:solidFill>
              </a:rPr>
              <a:t>Peasants </a:t>
            </a:r>
            <a:r>
              <a:rPr lang="en-US" dirty="0">
                <a:solidFill>
                  <a:schemeClr val="bg1"/>
                </a:solidFill>
              </a:rPr>
              <a:t>took to banditry</a:t>
            </a:r>
          </a:p>
          <a:p>
            <a:pPr lvl="2" eaLnBrk="1" hangingPunct="1">
              <a:defRPr/>
            </a:pPr>
            <a:r>
              <a:rPr lang="en-US" sz="2000" dirty="0" smtClean="0">
                <a:solidFill>
                  <a:schemeClr val="bg1"/>
                </a:solidFill>
              </a:rPr>
              <a:t>Millions of peasants died</a:t>
            </a:r>
          </a:p>
          <a:p>
            <a:pPr lvl="3" eaLnBrk="1" hangingPunct="1">
              <a:defRPr/>
            </a:pPr>
            <a:r>
              <a:rPr lang="en-US" dirty="0" smtClean="0">
                <a:solidFill>
                  <a:schemeClr val="bg1"/>
                </a:solidFill>
              </a:rPr>
              <a:t>Swept </a:t>
            </a:r>
            <a:r>
              <a:rPr lang="en-US" dirty="0">
                <a:solidFill>
                  <a:schemeClr val="bg1"/>
                </a:solidFill>
              </a:rPr>
              <a:t>away by </a:t>
            </a:r>
            <a:r>
              <a:rPr lang="en-US" dirty="0" smtClean="0">
                <a:solidFill>
                  <a:schemeClr val="bg1"/>
                </a:solidFill>
              </a:rPr>
              <a:t>floods</a:t>
            </a:r>
          </a:p>
          <a:p>
            <a:pPr lvl="3" eaLnBrk="1" hangingPunct="1">
              <a:defRPr/>
            </a:pPr>
            <a:r>
              <a:rPr lang="en-US" dirty="0" smtClean="0">
                <a:solidFill>
                  <a:schemeClr val="bg1"/>
                </a:solidFill>
              </a:rPr>
              <a:t>Famine</a:t>
            </a:r>
          </a:p>
          <a:p>
            <a:pPr lvl="3" eaLnBrk="1" hangingPunct="1">
              <a:defRPr/>
            </a:pPr>
            <a:r>
              <a:rPr lang="en-US" dirty="0" smtClean="0">
                <a:solidFill>
                  <a:schemeClr val="bg1"/>
                </a:solidFill>
              </a:rPr>
              <a:t>Disease </a:t>
            </a:r>
          </a:p>
          <a:p>
            <a:pPr lvl="3" eaLnBrk="1" hangingPunct="1">
              <a:defRPr/>
            </a:pPr>
            <a:r>
              <a:rPr lang="en-US" dirty="0" smtClean="0">
                <a:solidFill>
                  <a:schemeClr val="bg1"/>
                </a:solidFill>
              </a:rPr>
              <a:t>Killed by </a:t>
            </a:r>
            <a:r>
              <a:rPr lang="en-US" dirty="0">
                <a:solidFill>
                  <a:schemeClr val="bg1"/>
                </a:solidFill>
              </a:rPr>
              <a:t>local warlords army</a:t>
            </a:r>
          </a:p>
          <a:p>
            <a:pPr lvl="0" eaLnBrk="1" hangingPunct="1">
              <a:defRPr/>
            </a:pPr>
            <a:endParaRPr lang="en-US" sz="2800" dirty="0">
              <a:solidFill>
                <a:srgbClr val="B2B2B2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38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1447800" y="152400"/>
            <a:ext cx="7010400" cy="10668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Mao and the Peasant Option 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4648200" y="1295400"/>
            <a:ext cx="4495800" cy="5410200"/>
          </a:xfrm>
        </p:spPr>
        <p:txBody>
          <a:bodyPr/>
          <a:lstStyle/>
          <a:p>
            <a:pPr lvl="1" eaLnBrk="1" hangingPunct="1"/>
            <a:r>
              <a:rPr lang="en-US" sz="2000" dirty="0" smtClean="0">
                <a:solidFill>
                  <a:schemeClr val="bg1"/>
                </a:solidFill>
              </a:rPr>
              <a:t>Mao Zedong </a:t>
            </a:r>
          </a:p>
          <a:p>
            <a:pPr lvl="2" eaLnBrk="1" hangingPunct="1"/>
            <a:r>
              <a:rPr lang="en-US" sz="2000" dirty="0">
                <a:solidFill>
                  <a:schemeClr val="bg1"/>
                </a:solidFill>
              </a:rPr>
              <a:t>C</a:t>
            </a:r>
            <a:r>
              <a:rPr lang="en-US" sz="2000" dirty="0" smtClean="0">
                <a:solidFill>
                  <a:schemeClr val="bg1"/>
                </a:solidFill>
              </a:rPr>
              <a:t>ame from a peasant background </a:t>
            </a:r>
            <a:endParaRPr lang="en-US" sz="2000" dirty="0">
              <a:solidFill>
                <a:schemeClr val="bg1"/>
              </a:solidFill>
            </a:endParaRPr>
          </a:p>
          <a:p>
            <a:pPr lvl="2" eaLnBrk="1" hangingPunct="1"/>
            <a:r>
              <a:rPr lang="en-US" sz="2000" dirty="0">
                <a:solidFill>
                  <a:schemeClr val="bg1"/>
                </a:solidFill>
              </a:rPr>
              <a:t>I</a:t>
            </a:r>
            <a:r>
              <a:rPr lang="en-US" sz="2000" dirty="0" smtClean="0">
                <a:solidFill>
                  <a:schemeClr val="bg1"/>
                </a:solidFill>
              </a:rPr>
              <a:t>nfluenced by Marxist thinkers</a:t>
            </a:r>
          </a:p>
          <a:p>
            <a:pPr lvl="3" eaLnBrk="1" hangingPunct="1"/>
            <a:r>
              <a:rPr lang="en-US" dirty="0" smtClean="0">
                <a:solidFill>
                  <a:schemeClr val="bg1"/>
                </a:solidFill>
              </a:rPr>
              <a:t>Li </a:t>
            </a:r>
            <a:r>
              <a:rPr lang="en-US" dirty="0" err="1" smtClean="0">
                <a:solidFill>
                  <a:schemeClr val="bg1"/>
                </a:solidFill>
              </a:rPr>
              <a:t>Dazhao</a:t>
            </a:r>
            <a:endParaRPr lang="en-US" dirty="0" smtClean="0">
              <a:solidFill>
                <a:schemeClr val="bg1"/>
              </a:solidFill>
            </a:endParaRPr>
          </a:p>
          <a:p>
            <a:pPr lvl="2" eaLnBrk="1" hangingPunct="1"/>
            <a:r>
              <a:rPr lang="en-US" sz="2000" dirty="0" smtClean="0">
                <a:solidFill>
                  <a:schemeClr val="bg1"/>
                </a:solidFill>
              </a:rPr>
              <a:t>Rebelled against his father’s exploitation of the tenants and laborers who worked the family fields</a:t>
            </a:r>
          </a:p>
          <a:p>
            <a:pPr lvl="2" eaLnBrk="1" hangingPunct="1"/>
            <a:r>
              <a:rPr lang="en-US" sz="2000" dirty="0" smtClean="0">
                <a:solidFill>
                  <a:schemeClr val="bg1"/>
                </a:solidFill>
              </a:rPr>
              <a:t>Late 1920s – Chiang Kai-shek and the Nationalist party leaders drive to destroy all communists paved the way for Mao’s rise to leadership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600200"/>
            <a:ext cx="3682303" cy="49016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3464"/>
            <a:ext cx="3733800" cy="3581400"/>
          </a:xfrm>
        </p:spPr>
        <p:txBody>
          <a:bodyPr/>
          <a:lstStyle/>
          <a:p>
            <a:r>
              <a:rPr lang="en-US" sz="1600" dirty="0" smtClean="0">
                <a:solidFill>
                  <a:schemeClr val="bg1"/>
                </a:solidFill>
              </a:rPr>
              <a:t>Chiang Kai-shek</a:t>
            </a:r>
          </a:p>
          <a:p>
            <a:pPr lvl="1"/>
            <a:r>
              <a:rPr lang="en-US" sz="1600" dirty="0" smtClean="0">
                <a:solidFill>
                  <a:schemeClr val="bg1"/>
                </a:solidFill>
              </a:rPr>
              <a:t>1925 – leader of the Nationalist party after the death of Sun </a:t>
            </a:r>
            <a:r>
              <a:rPr lang="en-US" sz="1600" dirty="0" err="1" smtClean="0">
                <a:solidFill>
                  <a:schemeClr val="bg1"/>
                </a:solidFill>
              </a:rPr>
              <a:t>Yat-sen</a:t>
            </a:r>
            <a:endParaRPr lang="en-US" sz="1600" dirty="0" smtClean="0">
              <a:solidFill>
                <a:schemeClr val="bg1"/>
              </a:solidFill>
            </a:endParaRPr>
          </a:p>
          <a:p>
            <a:pPr lvl="1"/>
            <a:r>
              <a:rPr lang="en-US" sz="1600" dirty="0" smtClean="0">
                <a:solidFill>
                  <a:schemeClr val="bg1"/>
                </a:solidFill>
              </a:rPr>
              <a:t>After winning over or eliminating the military warlords in the Canton area, he marched north with his newly created armies</a:t>
            </a:r>
          </a:p>
          <a:p>
            <a:pPr lvl="1"/>
            <a:r>
              <a:rPr lang="en-US" sz="1600" dirty="0">
                <a:solidFill>
                  <a:schemeClr val="bg1"/>
                </a:solidFill>
              </a:rPr>
              <a:t>Chiang ruthlessly eliminated his political rivals </a:t>
            </a:r>
            <a:r>
              <a:rPr lang="en-US" sz="1600" dirty="0" smtClean="0">
                <a:solidFill>
                  <a:schemeClr val="bg1"/>
                </a:solidFill>
              </a:rPr>
              <a:t>and civil </a:t>
            </a:r>
            <a:r>
              <a:rPr lang="en-US" sz="1600" dirty="0">
                <a:solidFill>
                  <a:schemeClr val="bg1"/>
                </a:solidFill>
              </a:rPr>
              <a:t>war broke out between the Nationalists and the Communists in </a:t>
            </a:r>
            <a:r>
              <a:rPr lang="en-US" sz="1600" dirty="0" smtClean="0">
                <a:solidFill>
                  <a:schemeClr val="bg1"/>
                </a:solidFill>
              </a:rPr>
              <a:t>China</a:t>
            </a:r>
          </a:p>
          <a:p>
            <a:pPr lvl="2"/>
            <a:r>
              <a:rPr lang="en-US" sz="1600" dirty="0">
                <a:solidFill>
                  <a:schemeClr val="bg1"/>
                </a:solidFill>
              </a:rPr>
              <a:t>T</a:t>
            </a:r>
            <a:r>
              <a:rPr lang="en-US" sz="1600" dirty="0" smtClean="0">
                <a:solidFill>
                  <a:schemeClr val="bg1"/>
                </a:solidFill>
              </a:rPr>
              <a:t>ook over the Yangtze River valley and Shanghai</a:t>
            </a:r>
          </a:p>
          <a:p>
            <a:pPr lvl="3"/>
            <a:r>
              <a:rPr lang="en-US" sz="1600" dirty="0" smtClean="0">
                <a:solidFill>
                  <a:schemeClr val="bg1"/>
                </a:solidFill>
              </a:rPr>
              <a:t>In Shanghai, his soldiers beheaded communist supporters throughout the city</a:t>
            </a:r>
          </a:p>
          <a:p>
            <a:pPr lvl="2"/>
            <a:r>
              <a:rPr lang="en-US" sz="1600" dirty="0" smtClean="0">
                <a:solidFill>
                  <a:schemeClr val="bg1"/>
                </a:solidFill>
              </a:rPr>
              <a:t>Captured the capital at Beijing and the rest of the Yellow River basin</a:t>
            </a:r>
          </a:p>
          <a:p>
            <a:pPr lvl="2"/>
            <a:r>
              <a:rPr lang="en-US" sz="1600" dirty="0" smtClean="0">
                <a:solidFill>
                  <a:schemeClr val="bg1"/>
                </a:solidFill>
              </a:rPr>
              <a:t>1947 – civil war ends with Communist victory</a:t>
            </a:r>
          </a:p>
          <a:p>
            <a:pPr lvl="2"/>
            <a:endParaRPr lang="en-US" sz="1600" dirty="0" smtClean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2514600"/>
            <a:ext cx="4068609" cy="42394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152400"/>
            <a:ext cx="3084398" cy="227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627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3"/>
          <p:cNvSpPr>
            <a:spLocks noGrp="1"/>
          </p:cNvSpPr>
          <p:nvPr>
            <p:ph type="title"/>
          </p:nvPr>
        </p:nvSpPr>
        <p:spPr>
          <a:xfrm>
            <a:off x="1524000" y="152400"/>
            <a:ext cx="7010400" cy="1066800"/>
          </a:xfrm>
        </p:spPr>
        <p:txBody>
          <a:bodyPr/>
          <a:lstStyle/>
          <a:p>
            <a:pPr eaLnBrk="1" hangingPunct="1"/>
            <a:r>
              <a:rPr lang="en-US" sz="3600" dirty="0" smtClean="0"/>
              <a:t>Reaction Versus Revolution and the Communist Victory </a:t>
            </a:r>
          </a:p>
        </p:txBody>
      </p:sp>
      <p:sp>
        <p:nvSpPr>
          <p:cNvPr id="18435" name="Content Placeholder 4"/>
          <p:cNvSpPr>
            <a:spLocks noGrp="1"/>
          </p:cNvSpPr>
          <p:nvPr>
            <p:ph idx="1"/>
          </p:nvPr>
        </p:nvSpPr>
        <p:spPr>
          <a:xfrm>
            <a:off x="1143000" y="1905000"/>
            <a:ext cx="7315200" cy="4038600"/>
          </a:xfrm>
        </p:spPr>
        <p:txBody>
          <a:bodyPr/>
          <a:lstStyle/>
          <a:p>
            <a:pPr lvl="1" eaLnBrk="1" hangingPunct="1"/>
            <a:r>
              <a:rPr lang="en-US" sz="1600" dirty="0" smtClean="0">
                <a:solidFill>
                  <a:schemeClr val="bg1"/>
                </a:solidFill>
              </a:rPr>
              <a:t>Nationalists received help and support from</a:t>
            </a:r>
          </a:p>
          <a:p>
            <a:pPr lvl="2" eaLnBrk="1" hangingPunct="1"/>
            <a:r>
              <a:rPr lang="en-US" sz="1600" dirty="0" smtClean="0">
                <a:solidFill>
                  <a:schemeClr val="bg1"/>
                </a:solidFill>
              </a:rPr>
              <a:t>The richest and most powerful social groups in China</a:t>
            </a:r>
          </a:p>
          <a:p>
            <a:pPr lvl="3" eaLnBrk="1" hangingPunct="1"/>
            <a:r>
              <a:rPr lang="en-US" sz="1600" dirty="0" smtClean="0">
                <a:solidFill>
                  <a:schemeClr val="bg1"/>
                </a:solidFill>
              </a:rPr>
              <a:t>Urban businesspeople and merchants, most intellectuals, most university students, rural landlords and the military</a:t>
            </a:r>
          </a:p>
          <a:p>
            <a:pPr lvl="2" eaLnBrk="1" hangingPunct="1"/>
            <a:r>
              <a:rPr lang="en-US" sz="1600" dirty="0" smtClean="0">
                <a:solidFill>
                  <a:schemeClr val="bg1"/>
                </a:solidFill>
              </a:rPr>
              <a:t>Chinese bureaucrats and police throughout China</a:t>
            </a:r>
          </a:p>
          <a:p>
            <a:pPr lvl="2" eaLnBrk="1" hangingPunct="1"/>
            <a:r>
              <a:rPr lang="en-US" sz="1600" dirty="0" smtClean="0">
                <a:solidFill>
                  <a:schemeClr val="bg1"/>
                </a:solidFill>
              </a:rPr>
              <a:t>Peasants</a:t>
            </a:r>
          </a:p>
          <a:p>
            <a:pPr lvl="3" eaLnBrk="1" hangingPunct="1"/>
            <a:r>
              <a:rPr lang="en-US" sz="1600" dirty="0" smtClean="0">
                <a:solidFill>
                  <a:schemeClr val="bg1"/>
                </a:solidFill>
              </a:rPr>
              <a:t>Willing to wait and see if the nationalists would act to alleviate their problems</a:t>
            </a:r>
          </a:p>
          <a:p>
            <a:pPr lvl="2" eaLnBrk="1" hangingPunct="1"/>
            <a:r>
              <a:rPr lang="en-US" sz="1600" dirty="0">
                <a:solidFill>
                  <a:schemeClr val="bg1"/>
                </a:solidFill>
              </a:rPr>
              <a:t>T</a:t>
            </a:r>
            <a:r>
              <a:rPr lang="en-US" sz="1600" dirty="0" smtClean="0">
                <a:solidFill>
                  <a:schemeClr val="bg1"/>
                </a:solidFill>
              </a:rPr>
              <a:t>he U.S. for being against communists </a:t>
            </a:r>
            <a:endParaRPr lang="en-US" sz="1600" dirty="0">
              <a:solidFill>
                <a:schemeClr val="bg1"/>
              </a:solidFill>
            </a:endParaRPr>
          </a:p>
          <a:p>
            <a:pPr lvl="2" eaLnBrk="1" hangingPunct="1"/>
            <a:r>
              <a:rPr lang="en-US" sz="1600" dirty="0" smtClean="0">
                <a:solidFill>
                  <a:schemeClr val="bg1"/>
                </a:solidFill>
              </a:rPr>
              <a:t>Soviet Union</a:t>
            </a:r>
          </a:p>
          <a:p>
            <a:pPr lvl="3" eaLnBrk="1" hangingPunct="1"/>
            <a:r>
              <a:rPr lang="en-US" sz="1600" dirty="0" smtClean="0">
                <a:solidFill>
                  <a:schemeClr val="bg1"/>
                </a:solidFill>
              </a:rPr>
              <a:t>Stalin had emerged as the unchallenged dictator of a totalitarian state</a:t>
            </a:r>
          </a:p>
          <a:p>
            <a:pPr lvl="4" eaLnBrk="1" hangingPunct="1"/>
            <a:r>
              <a:rPr lang="en-US" sz="1600" dirty="0" smtClean="0">
                <a:solidFill>
                  <a:schemeClr val="bg1"/>
                </a:solidFill>
              </a:rPr>
              <a:t>Perhaps preferred a weak China led by Nationalists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76200"/>
            <a:ext cx="7848600" cy="3581400"/>
          </a:xfrm>
        </p:spPr>
        <p:txBody>
          <a:bodyPr/>
          <a:lstStyle/>
          <a:p>
            <a:r>
              <a:rPr lang="en-US" sz="1600" dirty="0" smtClean="0">
                <a:solidFill>
                  <a:schemeClr val="bg1"/>
                </a:solidFill>
              </a:rPr>
              <a:t>Late 1920s – center of communist operations came to be the south central province of Hunan</a:t>
            </a:r>
          </a:p>
          <a:p>
            <a:pPr lvl="1"/>
            <a:r>
              <a:rPr lang="en-US" sz="1600" dirty="0" smtClean="0">
                <a:solidFill>
                  <a:schemeClr val="bg1"/>
                </a:solidFill>
              </a:rPr>
              <a:t>Mao and what was left of the communist leadership focused on land reform and improving life in China’s tens of thousands of impoverished villages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641" y="1295400"/>
            <a:ext cx="7926759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343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7400" y="152400"/>
            <a:ext cx="2687638" cy="3581400"/>
          </a:xfrm>
        </p:spPr>
        <p:txBody>
          <a:bodyPr/>
          <a:lstStyle/>
          <a:p>
            <a:r>
              <a:rPr lang="en-US" sz="1600" dirty="0" smtClean="0">
                <a:solidFill>
                  <a:schemeClr val="bg1"/>
                </a:solidFill>
              </a:rPr>
              <a:t>Long March</a:t>
            </a:r>
          </a:p>
          <a:p>
            <a:pPr lvl="1"/>
            <a:r>
              <a:rPr lang="en-US" sz="1600" dirty="0" smtClean="0">
                <a:solidFill>
                  <a:schemeClr val="bg1"/>
                </a:solidFill>
              </a:rPr>
              <a:t>Mao led more than 90,000 Communist party loyalists out of Hunan </a:t>
            </a:r>
          </a:p>
          <a:p>
            <a:pPr lvl="1"/>
            <a:r>
              <a:rPr lang="en-US" sz="1600" dirty="0" smtClean="0">
                <a:solidFill>
                  <a:schemeClr val="bg1"/>
                </a:solidFill>
              </a:rPr>
              <a:t>Traveled across thousands of miles of the most difficult terrain in China to Shaanxi in northwestern China</a:t>
            </a:r>
          </a:p>
          <a:p>
            <a:pPr lvl="2"/>
            <a:r>
              <a:rPr lang="en-US" sz="1600" dirty="0">
                <a:solidFill>
                  <a:schemeClr val="bg1"/>
                </a:solidFill>
              </a:rPr>
              <a:t>Shaanxi would become the center of the communist movement in China until the </a:t>
            </a:r>
            <a:r>
              <a:rPr lang="en-US" sz="1600" dirty="0" smtClean="0">
                <a:solidFill>
                  <a:schemeClr val="bg1"/>
                </a:solidFill>
              </a:rPr>
              <a:t>mid-1940s</a:t>
            </a:r>
          </a:p>
          <a:p>
            <a:pPr lvl="1"/>
            <a:r>
              <a:rPr lang="en-US" sz="1600" dirty="0" smtClean="0">
                <a:solidFill>
                  <a:schemeClr val="bg1"/>
                </a:solidFill>
              </a:rPr>
              <a:t>Mao and only about 20,000 followers managed to survive trip</a:t>
            </a:r>
          </a:p>
          <a:p>
            <a:pPr lvl="1"/>
            <a:r>
              <a:rPr lang="en-US" sz="1600" dirty="0" smtClean="0">
                <a:solidFill>
                  <a:schemeClr val="bg1"/>
                </a:solidFill>
              </a:rPr>
              <a:t>Firmly established Mao as the head of the Chinese Communist party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52400"/>
            <a:ext cx="4547755" cy="336481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952" y="3657600"/>
            <a:ext cx="4438650" cy="3045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108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914400"/>
            <a:ext cx="7543800" cy="3581400"/>
          </a:xfrm>
        </p:spPr>
        <p:txBody>
          <a:bodyPr/>
          <a:lstStyle/>
          <a:p>
            <a:r>
              <a:rPr lang="en-US" sz="1600" dirty="0" smtClean="0">
                <a:solidFill>
                  <a:schemeClr val="bg1"/>
                </a:solidFill>
              </a:rPr>
              <a:t>1937 – Japan invaded China</a:t>
            </a:r>
          </a:p>
          <a:p>
            <a:pPr lvl="1"/>
            <a:r>
              <a:rPr lang="en-US" sz="1600" dirty="0" smtClean="0">
                <a:solidFill>
                  <a:schemeClr val="bg1"/>
                </a:solidFill>
              </a:rPr>
              <a:t>Chiang wanted to continue the struggle against the communists, but reluctantly formed a military alliance with the communists</a:t>
            </a:r>
          </a:p>
          <a:p>
            <a:pPr lvl="1"/>
            <a:r>
              <a:rPr lang="en-US" sz="1600" dirty="0" smtClean="0">
                <a:solidFill>
                  <a:schemeClr val="bg1"/>
                </a:solidFill>
              </a:rPr>
              <a:t>Until 1945 – war against Japan took priority over the civil war in the contest for control of China</a:t>
            </a:r>
          </a:p>
          <a:p>
            <a:pPr lvl="1"/>
            <a:r>
              <a:rPr lang="en-US" sz="1600" dirty="0" smtClean="0">
                <a:solidFill>
                  <a:schemeClr val="bg1"/>
                </a:solidFill>
              </a:rPr>
              <a:t>Brought massive suffering to the Chinese people</a:t>
            </a:r>
          </a:p>
          <a:p>
            <a:pPr lvl="1"/>
            <a:r>
              <a:rPr lang="en-US" sz="1600" dirty="0" smtClean="0">
                <a:solidFill>
                  <a:schemeClr val="bg1"/>
                </a:solidFill>
              </a:rPr>
              <a:t>Advantageous for the Chinese Communist party</a:t>
            </a:r>
          </a:p>
          <a:p>
            <a:pPr lvl="2"/>
            <a:r>
              <a:rPr lang="en-US" sz="1600" dirty="0" smtClean="0">
                <a:solidFill>
                  <a:schemeClr val="bg1"/>
                </a:solidFill>
              </a:rPr>
              <a:t>Weakened the nationalist rivals</a:t>
            </a:r>
          </a:p>
          <a:p>
            <a:pPr lvl="3"/>
            <a:r>
              <a:rPr lang="en-US" sz="1600" dirty="0" smtClean="0">
                <a:solidFill>
                  <a:schemeClr val="bg1"/>
                </a:solidFill>
              </a:rPr>
              <a:t>Japanese invaders captured much of the Chinese coast, where the cities were the centers of business and commercial backers of the Nationalists </a:t>
            </a:r>
          </a:p>
          <a:p>
            <a:pPr lvl="4"/>
            <a:r>
              <a:rPr lang="en-US" sz="1600" dirty="0" smtClean="0">
                <a:solidFill>
                  <a:schemeClr val="bg1"/>
                </a:solidFill>
              </a:rPr>
              <a:t>Lowered their standing in the eyes of the Chinese people</a:t>
            </a:r>
          </a:p>
          <a:p>
            <a:pPr lvl="3"/>
            <a:r>
              <a:rPr lang="en-US" sz="1600" dirty="0" smtClean="0">
                <a:solidFill>
                  <a:schemeClr val="bg1"/>
                </a:solidFill>
              </a:rPr>
              <a:t>Chiang’s military forces pummeled by the superior air, land, and sea forces of the Japanese</a:t>
            </a:r>
          </a:p>
          <a:p>
            <a:pPr lvl="3"/>
            <a:r>
              <a:rPr lang="en-US" sz="1600" dirty="0" smtClean="0">
                <a:solidFill>
                  <a:schemeClr val="bg1"/>
                </a:solidFill>
              </a:rPr>
              <a:t>Suspension of Nationalists extermination campaigns against the Communists</a:t>
            </a:r>
          </a:p>
          <a:p>
            <a:pPr lvl="2"/>
            <a:r>
              <a:rPr lang="en-US" sz="1600" dirty="0" smtClean="0">
                <a:solidFill>
                  <a:schemeClr val="bg1"/>
                </a:solidFill>
              </a:rPr>
              <a:t>Communist guerilla warfare proved more effective against Japanese</a:t>
            </a:r>
          </a:p>
          <a:p>
            <a:pPr lvl="3"/>
            <a:r>
              <a:rPr lang="en-US" sz="1600" dirty="0" smtClean="0">
                <a:solidFill>
                  <a:schemeClr val="bg1"/>
                </a:solidFill>
              </a:rPr>
              <a:t>Extend their control over large areas of north China</a:t>
            </a:r>
          </a:p>
          <a:p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809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1600200" y="0"/>
            <a:ext cx="7010400" cy="1066800"/>
          </a:xfrm>
        </p:spPr>
        <p:txBody>
          <a:bodyPr/>
          <a:lstStyle/>
          <a:p>
            <a:pPr eaLnBrk="1" hangingPunct="1"/>
            <a:r>
              <a:rPr lang="en-US" dirty="0" smtClean="0"/>
              <a:t>Introduction</a:t>
            </a: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838200" y="1371600"/>
            <a:ext cx="3200400" cy="4876800"/>
          </a:xfrm>
        </p:spPr>
        <p:txBody>
          <a:bodyPr/>
          <a:lstStyle/>
          <a:p>
            <a:pPr eaLnBrk="1" hangingPunct="1"/>
            <a:r>
              <a:rPr lang="en-US" sz="1800" dirty="0" smtClean="0">
                <a:solidFill>
                  <a:schemeClr val="bg1"/>
                </a:solidFill>
              </a:rPr>
              <a:t>China and Vietnam share many experiences with developing nations such as experiences with: </a:t>
            </a:r>
          </a:p>
          <a:p>
            <a:pPr lvl="1" eaLnBrk="1" hangingPunct="1"/>
            <a:r>
              <a:rPr lang="en-US" sz="1800" dirty="0" smtClean="0">
                <a:solidFill>
                  <a:schemeClr val="bg1"/>
                </a:solidFill>
              </a:rPr>
              <a:t>imperialism</a:t>
            </a:r>
          </a:p>
          <a:p>
            <a:pPr lvl="1" eaLnBrk="1" hangingPunct="1"/>
            <a:r>
              <a:rPr lang="en-US" sz="1800" dirty="0" smtClean="0">
                <a:solidFill>
                  <a:schemeClr val="bg1"/>
                </a:solidFill>
              </a:rPr>
              <a:t>lower standards of living</a:t>
            </a:r>
          </a:p>
          <a:p>
            <a:pPr lvl="1" eaLnBrk="1" hangingPunct="1"/>
            <a:r>
              <a:rPr lang="en-US" sz="1800" dirty="0" smtClean="0">
                <a:solidFill>
                  <a:schemeClr val="bg1"/>
                </a:solidFill>
              </a:rPr>
              <a:t>overpopulation</a:t>
            </a:r>
          </a:p>
          <a:p>
            <a:pPr lvl="1" eaLnBrk="1" hangingPunct="1"/>
            <a:r>
              <a:rPr lang="en-US" sz="1800" dirty="0" smtClean="0">
                <a:solidFill>
                  <a:schemeClr val="bg1"/>
                </a:solidFill>
              </a:rPr>
              <a:t>ecological destruction</a:t>
            </a:r>
          </a:p>
          <a:p>
            <a:pPr eaLnBrk="1" hangingPunct="1"/>
            <a:r>
              <a:rPr lang="en-US" sz="1800" dirty="0" smtClean="0">
                <a:solidFill>
                  <a:schemeClr val="bg1"/>
                </a:solidFill>
              </a:rPr>
              <a:t>China and Vietnam chose to abandon the traditional Confucian culture in favor of communist revolution</a:t>
            </a:r>
          </a:p>
          <a:p>
            <a:pPr eaLnBrk="1" hangingPunct="1"/>
            <a:endParaRPr lang="en-US" sz="18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676400"/>
            <a:ext cx="4752109" cy="35640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6" descr="invasion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19200" y="228600"/>
            <a:ext cx="4083234" cy="3124200"/>
          </a:xfrm>
          <a:ln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3581400"/>
            <a:ext cx="4476569" cy="30287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15000" y="762000"/>
            <a:ext cx="2819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December 9, 1937-Japanese soldiers march into Nanking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71600" y="4419600"/>
            <a:ext cx="2286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Victims of the Japanese bombing of Shanghai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6" descr="baby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00200" y="1981200"/>
            <a:ext cx="6629400" cy="3946525"/>
          </a:xfrm>
          <a:ln>
            <a:solidFill>
              <a:schemeClr val="tx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2667000" y="1066800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The Japanese Invasion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6" descr="bay_practice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contrast="12000"/>
          </a:blip>
          <a:srcRect/>
          <a:stretch>
            <a:fillRect/>
          </a:stretch>
        </p:blipFill>
        <p:spPr>
          <a:xfrm>
            <a:off x="1143000" y="1828800"/>
            <a:ext cx="2992041" cy="4267200"/>
          </a:xfrm>
          <a:ln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9" y="2286000"/>
            <a:ext cx="4119797" cy="27054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98298" y="762000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Japanese Bayonet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6" descr="behead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371600" y="265331"/>
            <a:ext cx="2565776" cy="3505200"/>
          </a:xfrm>
          <a:ln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3972791"/>
            <a:ext cx="5556421" cy="26482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19600" y="1371600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Public beheadings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468438" y="152400"/>
            <a:ext cx="7010400" cy="1066800"/>
          </a:xfrm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eaLnBrk="1" hangingPunct="1"/>
            <a:r>
              <a:rPr lang="en-US" sz="3600" dirty="0" smtClean="0">
                <a:solidFill>
                  <a:schemeClr val="bg1"/>
                </a:solidFill>
                <a:latin typeface="OrientNarrow"/>
              </a:rPr>
              <a:t>UNIT 731: Bio-Chemical Warfare</a:t>
            </a:r>
          </a:p>
        </p:txBody>
      </p:sp>
      <p:pic>
        <p:nvPicPr>
          <p:cNvPr id="32771" name="Picture 10" descr="m3sxzkLxLI=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lum bright="6000" contrast="12000"/>
          </a:blip>
          <a:srcRect/>
          <a:stretch>
            <a:fillRect/>
          </a:stretch>
        </p:blipFill>
        <p:spPr>
          <a:xfrm>
            <a:off x="1806575" y="1371600"/>
            <a:ext cx="2841625" cy="5029200"/>
          </a:xfrm>
          <a:ln>
            <a:solidFill>
              <a:schemeClr val="tx1"/>
            </a:solidFill>
          </a:ln>
        </p:spPr>
      </p:pic>
      <p:pic>
        <p:nvPicPr>
          <p:cNvPr id="32772" name="Picture 13" descr="mtn11r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561013" y="1371600"/>
            <a:ext cx="2211387" cy="5029200"/>
          </a:xfr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81000"/>
            <a:ext cx="7848600" cy="1066800"/>
          </a:xfrm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eaLnBrk="1" hangingPunct="1"/>
            <a:r>
              <a:rPr lang="en-US" sz="3600" dirty="0" smtClean="0">
                <a:solidFill>
                  <a:schemeClr val="bg1"/>
                </a:solidFill>
                <a:latin typeface="OrientNarrow"/>
              </a:rPr>
              <a:t>UNIT 731: Live Human Dissections</a:t>
            </a:r>
          </a:p>
        </p:txBody>
      </p:sp>
      <p:pic>
        <p:nvPicPr>
          <p:cNvPr id="33795" name="Picture 12" descr="unit731b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1111" b="1031"/>
          <a:stretch>
            <a:fillRect/>
          </a:stretch>
        </p:blipFill>
        <p:spPr>
          <a:xfrm>
            <a:off x="1447800" y="1752600"/>
            <a:ext cx="6781800" cy="4572000"/>
          </a:xfr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228600"/>
            <a:ext cx="7010400" cy="4876800"/>
          </a:xfrm>
        </p:spPr>
        <p:txBody>
          <a:bodyPr/>
          <a:lstStyle/>
          <a:p>
            <a:r>
              <a:rPr lang="en-US" sz="1600" dirty="0" smtClean="0">
                <a:solidFill>
                  <a:schemeClr val="bg1"/>
                </a:solidFill>
              </a:rPr>
              <a:t>By the end of World War II</a:t>
            </a:r>
          </a:p>
          <a:p>
            <a:pPr lvl="1"/>
            <a:r>
              <a:rPr lang="en-US" sz="1600" dirty="0" smtClean="0">
                <a:solidFill>
                  <a:schemeClr val="bg1"/>
                </a:solidFill>
              </a:rPr>
              <a:t>Nationalists controlled mainly the cities in the north</a:t>
            </a:r>
          </a:p>
          <a:p>
            <a:pPr lvl="1"/>
            <a:r>
              <a:rPr lang="en-US" sz="1600" dirty="0" smtClean="0">
                <a:solidFill>
                  <a:schemeClr val="bg1"/>
                </a:solidFill>
              </a:rPr>
              <a:t>Balance of power within China shifting in the Communists’ favor</a:t>
            </a:r>
          </a:p>
          <a:p>
            <a:pPr lvl="2"/>
            <a:r>
              <a:rPr lang="en-US" sz="1600" dirty="0">
                <a:solidFill>
                  <a:schemeClr val="bg1"/>
                </a:solidFill>
              </a:rPr>
              <a:t>W</a:t>
            </a:r>
            <a:r>
              <a:rPr lang="en-US" sz="1600" dirty="0" smtClean="0">
                <a:solidFill>
                  <a:schemeClr val="bg1"/>
                </a:solidFill>
              </a:rPr>
              <a:t>on support of most of China’s intellectuals and many of the students who had earlier supported the Nationalists</a:t>
            </a:r>
          </a:p>
          <a:p>
            <a:endParaRPr lang="en-US" sz="1600" dirty="0" smtClean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2209800"/>
            <a:ext cx="7264401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430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219200"/>
            <a:ext cx="3423949" cy="3581400"/>
          </a:xfrm>
        </p:spPr>
        <p:txBody>
          <a:bodyPr/>
          <a:lstStyle/>
          <a:p>
            <a:pPr lvl="0"/>
            <a:r>
              <a:rPr lang="en-US" sz="2400" dirty="0">
                <a:solidFill>
                  <a:srgbClr val="FFFFFF"/>
                </a:solidFill>
              </a:rPr>
              <a:t>1945 – 1949 : Civil war in China</a:t>
            </a:r>
          </a:p>
          <a:p>
            <a:pPr lvl="1"/>
            <a:r>
              <a:rPr lang="en-US" sz="2400" dirty="0">
                <a:solidFill>
                  <a:srgbClr val="FFFFFF"/>
                </a:solidFill>
              </a:rPr>
              <a:t>Communists vs Nationalists</a:t>
            </a:r>
          </a:p>
          <a:p>
            <a:pPr lvl="1"/>
            <a:r>
              <a:rPr lang="en-US" sz="2400" dirty="0">
                <a:solidFill>
                  <a:srgbClr val="FFFFFF"/>
                </a:solidFill>
              </a:rPr>
              <a:t>Chiang and what was left of his armies fled to Taiwan</a:t>
            </a:r>
          </a:p>
          <a:p>
            <a:pPr lvl="1"/>
            <a:r>
              <a:rPr lang="en-US" sz="2400" dirty="0">
                <a:solidFill>
                  <a:srgbClr val="FFFFFF"/>
                </a:solidFill>
              </a:rPr>
              <a:t>Mao proclaimed the establishment of The People’s Republic of China in Beijing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609600"/>
            <a:ext cx="333375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27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9755" y="76200"/>
            <a:ext cx="7010400" cy="685800"/>
          </a:xfrm>
        </p:spPr>
        <p:txBody>
          <a:bodyPr/>
          <a:lstStyle/>
          <a:p>
            <a:r>
              <a:rPr lang="en-US" dirty="0" smtClean="0"/>
              <a:t>Mao’s China and Beyond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91200" y="1219200"/>
            <a:ext cx="3124200" cy="3581400"/>
          </a:xfrm>
        </p:spPr>
        <p:txBody>
          <a:bodyPr/>
          <a:lstStyle/>
          <a:p>
            <a:r>
              <a:rPr lang="en-US" sz="1600" dirty="0" smtClean="0">
                <a:solidFill>
                  <a:schemeClr val="bg1"/>
                </a:solidFill>
              </a:rPr>
              <a:t>Although deep social divisions remained, the Chinese faced far less serious splits between different religion and ethnic groups than most other new nations of Africa and Asia</a:t>
            </a:r>
          </a:p>
          <a:p>
            <a:pPr lvl="1"/>
            <a:r>
              <a:rPr lang="en-US" sz="1600" dirty="0" smtClean="0">
                <a:solidFill>
                  <a:schemeClr val="bg1"/>
                </a:solidFill>
              </a:rPr>
              <a:t>Common history and cultural development created a sense of identity and a tradition of political unity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1950s – Chinese intervened military in the Korean War</a:t>
            </a:r>
          </a:p>
          <a:p>
            <a:pPr lvl="1"/>
            <a:r>
              <a:rPr lang="en-US" sz="1600" dirty="0" smtClean="0">
                <a:solidFill>
                  <a:schemeClr val="bg1"/>
                </a:solidFill>
              </a:rPr>
              <a:t>Forced United States out of North Korea and to settle for a stalemate and a lasting division on the peninsula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295400"/>
            <a:ext cx="3397243" cy="479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701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0" y="152400"/>
            <a:ext cx="7543800" cy="5334000"/>
          </a:xfrm>
        </p:spPr>
        <p:txBody>
          <a:bodyPr/>
          <a:lstStyle/>
          <a:p>
            <a:r>
              <a:rPr lang="en-US" sz="1600" dirty="0" smtClean="0">
                <a:solidFill>
                  <a:schemeClr val="bg1"/>
                </a:solidFill>
              </a:rPr>
              <a:t>The Communist party in China </a:t>
            </a:r>
          </a:p>
          <a:p>
            <a:pPr lvl="1"/>
            <a:r>
              <a:rPr lang="en-US" sz="1600" dirty="0" smtClean="0">
                <a:solidFill>
                  <a:schemeClr val="bg1"/>
                </a:solidFill>
              </a:rPr>
              <a:t>Periodically threatened to invade the nationalists’ refuge on Taiwan</a:t>
            </a:r>
          </a:p>
          <a:p>
            <a:pPr lvl="1"/>
            <a:r>
              <a:rPr lang="en-US" sz="1600" dirty="0" smtClean="0">
                <a:solidFill>
                  <a:schemeClr val="bg1"/>
                </a:solidFill>
              </a:rPr>
              <a:t>Played an increasingly important role in the liberation struggle of the Vietnamese to the south</a:t>
            </a:r>
          </a:p>
          <a:p>
            <a:pPr lvl="1"/>
            <a:r>
              <a:rPr lang="en-US" sz="1600" dirty="0" smtClean="0">
                <a:solidFill>
                  <a:schemeClr val="bg1"/>
                </a:solidFill>
              </a:rPr>
              <a:t>Late 1950s – end of collaboration with the </a:t>
            </a:r>
            <a:r>
              <a:rPr lang="en-US" sz="1600" dirty="0" smtClean="0">
                <a:solidFill>
                  <a:schemeClr val="bg1"/>
                </a:solidFill>
              </a:rPr>
              <a:t>Soviet </a:t>
            </a:r>
            <a:r>
              <a:rPr lang="en-US" sz="1600" dirty="0">
                <a:solidFill>
                  <a:schemeClr val="bg1"/>
                </a:solidFill>
              </a:rPr>
              <a:t>U</a:t>
            </a:r>
            <a:r>
              <a:rPr lang="en-US" sz="1600" dirty="0" smtClean="0">
                <a:solidFill>
                  <a:schemeClr val="bg1"/>
                </a:solidFill>
              </a:rPr>
              <a:t>nion</a:t>
            </a:r>
            <a:endParaRPr lang="en-US" sz="1600" dirty="0" smtClean="0">
              <a:solidFill>
                <a:schemeClr val="bg1"/>
              </a:solidFill>
            </a:endParaRPr>
          </a:p>
          <a:p>
            <a:pPr lvl="2"/>
            <a:r>
              <a:rPr lang="en-US" sz="1600" dirty="0" smtClean="0">
                <a:solidFill>
                  <a:schemeClr val="bg1"/>
                </a:solidFill>
              </a:rPr>
              <a:t>Border disputes, focusing on territories the Russians had seized during the period of Qing decline</a:t>
            </a:r>
          </a:p>
          <a:p>
            <a:pPr lvl="2"/>
            <a:r>
              <a:rPr lang="en-US" sz="1600" dirty="0" smtClean="0">
                <a:solidFill>
                  <a:schemeClr val="bg1"/>
                </a:solidFill>
              </a:rPr>
              <a:t>Chinese refusal to be number two to Russia</a:t>
            </a:r>
          </a:p>
          <a:p>
            <a:pPr lvl="1" eaLnBrk="1" hangingPunct="1"/>
            <a:r>
              <a:rPr lang="en-US" sz="1800" dirty="0">
                <a:solidFill>
                  <a:schemeClr val="bg1"/>
                </a:solidFill>
              </a:rPr>
              <a:t>1960 - China demonstrated its international strength in defeating India in a brief border war and exploding a nuclear </a:t>
            </a:r>
            <a:r>
              <a:rPr lang="en-US" sz="1800" dirty="0" smtClean="0">
                <a:solidFill>
                  <a:schemeClr val="bg1"/>
                </a:solidFill>
              </a:rPr>
              <a:t>device</a:t>
            </a:r>
            <a:endParaRPr lang="en-US" sz="1800" dirty="0">
              <a:solidFill>
                <a:schemeClr val="bg1"/>
              </a:solidFill>
            </a:endParaRPr>
          </a:p>
          <a:p>
            <a:pPr lvl="2"/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3124200"/>
            <a:ext cx="5715000" cy="356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981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152400"/>
            <a:ext cx="71628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THE STRUGGLE FOR CHINA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95400" y="1219200"/>
            <a:ext cx="78486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1912 – After the fall of Qing dynasty</a:t>
            </a:r>
          </a:p>
          <a:p>
            <a:pPr lvl="1"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</a:t>
            </a:r>
            <a:r>
              <a:rPr lang="en-US" dirty="0" smtClean="0">
                <a:solidFill>
                  <a:schemeClr val="bg1"/>
                </a:solidFill>
              </a:rPr>
              <a:t>ilitary commanders (warlords) dominated Chinese politics for the next three decades</a:t>
            </a:r>
          </a:p>
          <a:p>
            <a:pPr lvl="2"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W</a:t>
            </a:r>
            <a:r>
              <a:rPr lang="en-US" dirty="0" smtClean="0">
                <a:solidFill>
                  <a:schemeClr val="bg1"/>
                </a:solidFill>
              </a:rPr>
              <a:t>arlords formed alliances </a:t>
            </a:r>
            <a:endParaRPr lang="en-US" dirty="0">
              <a:solidFill>
                <a:schemeClr val="bg1"/>
              </a:solidFill>
            </a:endParaRPr>
          </a:p>
          <a:p>
            <a:pPr lvl="3"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</a:t>
            </a:r>
            <a:r>
              <a:rPr lang="en-US" dirty="0" smtClean="0">
                <a:solidFill>
                  <a:schemeClr val="bg1"/>
                </a:solidFill>
              </a:rPr>
              <a:t>rotect their own territories </a:t>
            </a:r>
          </a:p>
          <a:p>
            <a:pPr lvl="3"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</a:t>
            </a:r>
            <a:r>
              <a:rPr lang="en-US" dirty="0" smtClean="0">
                <a:solidFill>
                  <a:schemeClr val="bg1"/>
                </a:solidFill>
              </a:rPr>
              <a:t>rush neighbors and annex their lands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Merchants and bankers of coastal cities (Shanghai and Canton) made up a second power center in post-Manchu China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Students and teachers, as well as independent intellectuals played critical roles in shaping new ideologies to rebuild Chinese civilizations</a:t>
            </a:r>
          </a:p>
          <a:p>
            <a:pPr lvl="2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Defenseless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Planning for Economic Growth and Social Justice</a:t>
            </a: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762000" y="2133600"/>
            <a:ext cx="7869238" cy="4495800"/>
          </a:xfrm>
        </p:spPr>
        <p:txBody>
          <a:bodyPr/>
          <a:lstStyle/>
          <a:p>
            <a:pPr lvl="1" eaLnBrk="1" hangingPunct="1"/>
            <a:r>
              <a:rPr lang="en-US" sz="1600" dirty="0" smtClean="0">
                <a:solidFill>
                  <a:schemeClr val="bg1"/>
                </a:solidFill>
              </a:rPr>
              <a:t>Between 1950 and 1952, the landlord class in China was eliminated and the government redistributed land to peasants </a:t>
            </a:r>
          </a:p>
          <a:p>
            <a:pPr lvl="2" eaLnBrk="1" hangingPunct="1"/>
            <a:r>
              <a:rPr lang="en-US" sz="1600" dirty="0" smtClean="0">
                <a:solidFill>
                  <a:schemeClr val="bg1"/>
                </a:solidFill>
              </a:rPr>
              <a:t>3 million members of landlord class executed</a:t>
            </a:r>
          </a:p>
          <a:p>
            <a:pPr lvl="2" eaLnBrk="1" hangingPunct="1"/>
            <a:r>
              <a:rPr lang="en-US" sz="1600" dirty="0" smtClean="0">
                <a:solidFill>
                  <a:schemeClr val="bg1"/>
                </a:solidFill>
              </a:rPr>
              <a:t>China became a land of peasant smallholders </a:t>
            </a:r>
          </a:p>
          <a:p>
            <a:pPr lvl="1" eaLnBrk="1" hangingPunct="1"/>
            <a:r>
              <a:rPr lang="en-US" sz="1600" dirty="0" smtClean="0">
                <a:solidFill>
                  <a:schemeClr val="bg1"/>
                </a:solidFill>
              </a:rPr>
              <a:t>Communist planners saw rapid industrialization, not peasant farmers, as the key to successful development</a:t>
            </a:r>
          </a:p>
          <a:p>
            <a:pPr lvl="1" eaLnBrk="1" hangingPunct="1"/>
            <a:r>
              <a:rPr lang="en-US" sz="1600" dirty="0" smtClean="0">
                <a:solidFill>
                  <a:schemeClr val="bg1"/>
                </a:solidFill>
              </a:rPr>
              <a:t>1953 – five-year plan</a:t>
            </a:r>
          </a:p>
          <a:p>
            <a:pPr lvl="2" eaLnBrk="1" hangingPunct="1"/>
            <a:r>
              <a:rPr lang="en-US" sz="1600" dirty="0">
                <a:solidFill>
                  <a:schemeClr val="bg1"/>
                </a:solidFill>
              </a:rPr>
              <a:t>Government turned to urban workers as the hope for a new China</a:t>
            </a:r>
          </a:p>
          <a:p>
            <a:pPr lvl="2" eaLnBrk="1" hangingPunct="1"/>
            <a:r>
              <a:rPr lang="en-US" sz="1600" dirty="0">
                <a:solidFill>
                  <a:schemeClr val="bg1"/>
                </a:solidFill>
              </a:rPr>
              <a:t>State drew resources from the countryside to finance industrial </a:t>
            </a:r>
            <a:r>
              <a:rPr lang="en-US" sz="1600" dirty="0" smtClean="0">
                <a:solidFill>
                  <a:schemeClr val="bg1"/>
                </a:solidFill>
              </a:rPr>
              <a:t>growth</a:t>
            </a:r>
          </a:p>
          <a:p>
            <a:pPr lvl="2" eaLnBrk="1" hangingPunct="1"/>
            <a:r>
              <a:rPr lang="en-US" sz="1600" dirty="0" smtClean="0">
                <a:solidFill>
                  <a:schemeClr val="bg1"/>
                </a:solidFill>
              </a:rPr>
              <a:t>Advances made in industrialization, particularly in steel</a:t>
            </a:r>
          </a:p>
          <a:p>
            <a:pPr lvl="2" eaLnBrk="1" hangingPunct="1"/>
            <a:r>
              <a:rPr lang="en-US" sz="1600" dirty="0" smtClean="0">
                <a:solidFill>
                  <a:schemeClr val="bg1"/>
                </a:solidFill>
              </a:rPr>
              <a:t>Unacceptable consequences to Mao</a:t>
            </a:r>
          </a:p>
          <a:p>
            <a:pPr lvl="3" eaLnBrk="1" hangingPunct="1"/>
            <a:r>
              <a:rPr lang="en-US" sz="1600" dirty="0" smtClean="0">
                <a:solidFill>
                  <a:schemeClr val="bg1"/>
                </a:solidFill>
              </a:rPr>
              <a:t>Bureaucrats greatly increased their power and influence</a:t>
            </a:r>
          </a:p>
          <a:p>
            <a:pPr lvl="3" eaLnBrk="1" hangingPunct="1"/>
            <a:r>
              <a:rPr lang="en-US" sz="1600" dirty="0" smtClean="0">
                <a:solidFill>
                  <a:schemeClr val="bg1"/>
                </a:solidFill>
              </a:rPr>
              <a:t>An urban-based privileged class of technocrats began to develop</a:t>
            </a:r>
            <a:endParaRPr lang="en-US" sz="1600" dirty="0">
              <a:solidFill>
                <a:schemeClr val="bg1"/>
              </a:solidFill>
            </a:endParaRPr>
          </a:p>
          <a:p>
            <a:pPr lvl="1" eaLnBrk="1" hangingPunct="1"/>
            <a:endParaRPr lang="en-US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76200"/>
            <a:ext cx="7696200" cy="3505200"/>
          </a:xfrm>
        </p:spPr>
        <p:txBody>
          <a:bodyPr/>
          <a:lstStyle/>
          <a:p>
            <a:r>
              <a:rPr lang="en-US" sz="1600" dirty="0" smtClean="0">
                <a:solidFill>
                  <a:schemeClr val="bg1"/>
                </a:solidFill>
              </a:rPr>
              <a:t>Mao</a:t>
            </a:r>
          </a:p>
          <a:p>
            <a:pPr lvl="1"/>
            <a:r>
              <a:rPr lang="en-US" sz="1600" dirty="0" smtClean="0">
                <a:solidFill>
                  <a:schemeClr val="bg1"/>
                </a:solidFill>
              </a:rPr>
              <a:t>Had deep hostility toward elitism, which he associated with the discredited Confucian system</a:t>
            </a:r>
          </a:p>
          <a:p>
            <a:pPr lvl="1"/>
            <a:r>
              <a:rPr lang="en-US" sz="1600" dirty="0" smtClean="0">
                <a:solidFill>
                  <a:schemeClr val="bg1"/>
                </a:solidFill>
              </a:rPr>
              <a:t>Distrusted intellectuals, disliked specialization, and favored the peasants rather than the </a:t>
            </a:r>
            <a:r>
              <a:rPr lang="en-US" sz="1600" dirty="0" smtClean="0">
                <a:solidFill>
                  <a:schemeClr val="bg1"/>
                </a:solidFill>
              </a:rPr>
              <a:t>workers as </a:t>
            </a:r>
            <a:r>
              <a:rPr lang="en-US" sz="1600" dirty="0" smtClean="0">
                <a:solidFill>
                  <a:schemeClr val="bg1"/>
                </a:solidFill>
              </a:rPr>
              <a:t>the driving force of the revolution</a:t>
            </a:r>
          </a:p>
          <a:p>
            <a:pPr lvl="1"/>
            <a:r>
              <a:rPr lang="en-US" sz="1600" dirty="0" smtClean="0">
                <a:solidFill>
                  <a:schemeClr val="bg1"/>
                </a:solidFill>
              </a:rPr>
              <a:t>1955 - Introduced the Mass Line approach</a:t>
            </a:r>
          </a:p>
          <a:p>
            <a:pPr lvl="2"/>
            <a:r>
              <a:rPr lang="en-US" sz="1600" dirty="0" smtClean="0">
                <a:solidFill>
                  <a:schemeClr val="bg1"/>
                </a:solidFill>
              </a:rPr>
              <a:t>Formation of agricultural cooperatives</a:t>
            </a:r>
          </a:p>
          <a:p>
            <a:pPr lvl="2"/>
            <a:r>
              <a:rPr lang="en-US" sz="1600" dirty="0" smtClean="0">
                <a:solidFill>
                  <a:schemeClr val="bg1"/>
                </a:solidFill>
              </a:rPr>
              <a:t>Cooperatives became farming collectives that soon accounted for more than 90% of China’s peasant population</a:t>
            </a:r>
          </a:p>
          <a:p>
            <a:pPr lvl="1"/>
            <a:r>
              <a:rPr lang="en-US" sz="1600" dirty="0" smtClean="0">
                <a:solidFill>
                  <a:schemeClr val="bg1"/>
                </a:solidFill>
              </a:rPr>
              <a:t>1957 – Encouraged professors, artists, and other intellectuals to speak out on communist rule</a:t>
            </a:r>
          </a:p>
          <a:p>
            <a:pPr lvl="2"/>
            <a:r>
              <a:rPr lang="en-US" sz="1600" dirty="0" smtClean="0">
                <a:solidFill>
                  <a:schemeClr val="bg1"/>
                </a:solidFill>
              </a:rPr>
              <a:t>Led to angry protest and criticism of communist policies</a:t>
            </a:r>
          </a:p>
          <a:p>
            <a:pPr lvl="3"/>
            <a:r>
              <a:rPr lang="en-US" sz="1600" dirty="0" smtClean="0">
                <a:solidFill>
                  <a:schemeClr val="bg1"/>
                </a:solidFill>
              </a:rPr>
              <a:t>Communist party responded with prison sentences and banishment to hard labor on the collectives</a:t>
            </a:r>
          </a:p>
          <a:p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3962400"/>
            <a:ext cx="6306997" cy="2655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012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152400"/>
            <a:ext cx="7010400" cy="304800"/>
          </a:xfrm>
        </p:spPr>
        <p:txBody>
          <a:bodyPr/>
          <a:lstStyle/>
          <a:p>
            <a:r>
              <a:rPr lang="en-US" dirty="0" smtClean="0"/>
              <a:t>The Great Leap Backward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6800" y="1371600"/>
            <a:ext cx="4267200" cy="3581400"/>
          </a:xfrm>
        </p:spPr>
        <p:txBody>
          <a:bodyPr/>
          <a:lstStyle/>
          <a:p>
            <a:r>
              <a:rPr lang="en-US" sz="1600" dirty="0" smtClean="0">
                <a:solidFill>
                  <a:schemeClr val="bg1"/>
                </a:solidFill>
              </a:rPr>
              <a:t>1958 – The Great Leap Forward</a:t>
            </a:r>
          </a:p>
          <a:p>
            <a:pPr lvl="1"/>
            <a:r>
              <a:rPr lang="en-US" sz="1600" dirty="0">
                <a:solidFill>
                  <a:schemeClr val="bg1"/>
                </a:solidFill>
              </a:rPr>
              <a:t>R</a:t>
            </a:r>
            <a:r>
              <a:rPr lang="en-US" sz="1600" dirty="0" smtClean="0">
                <a:solidFill>
                  <a:schemeClr val="bg1"/>
                </a:solidFill>
              </a:rPr>
              <a:t>evitalize </a:t>
            </a:r>
            <a:r>
              <a:rPr lang="en-US" sz="1600" dirty="0" smtClean="0">
                <a:solidFill>
                  <a:schemeClr val="bg1"/>
                </a:solidFill>
              </a:rPr>
              <a:t>the weakening revolution by restoring its mass, rural base</a:t>
            </a:r>
          </a:p>
          <a:p>
            <a:pPr lvl="1"/>
            <a:r>
              <a:rPr lang="en-US" sz="1600" dirty="0" smtClean="0">
                <a:solidFill>
                  <a:schemeClr val="bg1"/>
                </a:solidFill>
              </a:rPr>
              <a:t>Rapid collectivization through the development of communes</a:t>
            </a:r>
          </a:p>
          <a:p>
            <a:pPr lvl="2"/>
            <a:r>
              <a:rPr lang="en-US" sz="1600" dirty="0" smtClean="0">
                <a:solidFill>
                  <a:schemeClr val="bg1"/>
                </a:solidFill>
              </a:rPr>
              <a:t>Self-reliant peasant living areas</a:t>
            </a:r>
          </a:p>
          <a:p>
            <a:pPr lvl="2"/>
            <a:r>
              <a:rPr lang="en-US" sz="1600" dirty="0" smtClean="0">
                <a:solidFill>
                  <a:schemeClr val="bg1"/>
                </a:solidFill>
              </a:rPr>
              <a:t>Property held in common</a:t>
            </a:r>
          </a:p>
          <a:p>
            <a:pPr lvl="2"/>
            <a:r>
              <a:rPr lang="en-US" sz="1600" dirty="0" smtClean="0">
                <a:solidFill>
                  <a:schemeClr val="bg1"/>
                </a:solidFill>
              </a:rPr>
              <a:t>All aspects of the lives of commune members were controlled by commune leaders</a:t>
            </a:r>
          </a:p>
          <a:p>
            <a:pPr lvl="1"/>
            <a:r>
              <a:rPr lang="en-US" sz="1600" dirty="0" smtClean="0">
                <a:solidFill>
                  <a:schemeClr val="bg1"/>
                </a:solidFill>
              </a:rPr>
              <a:t>Rather than </a:t>
            </a:r>
            <a:r>
              <a:rPr lang="en-US" sz="1600" dirty="0" smtClean="0">
                <a:solidFill>
                  <a:schemeClr val="bg1"/>
                </a:solidFill>
              </a:rPr>
              <a:t>plants </a:t>
            </a:r>
            <a:r>
              <a:rPr lang="en-US" sz="1600" dirty="0" smtClean="0">
                <a:solidFill>
                  <a:schemeClr val="bg1"/>
                </a:solidFill>
              </a:rPr>
              <a:t>located in </a:t>
            </a:r>
            <a:r>
              <a:rPr lang="en-US" sz="1600" dirty="0" smtClean="0">
                <a:solidFill>
                  <a:schemeClr val="bg1"/>
                </a:solidFill>
              </a:rPr>
              <a:t>cities</a:t>
            </a:r>
            <a:r>
              <a:rPr lang="en-US" sz="1600" dirty="0" smtClean="0">
                <a:solidFill>
                  <a:schemeClr val="bg1"/>
                </a:solidFill>
              </a:rPr>
              <a:t>, industrialization would be pushed through small-scale projects integrated </a:t>
            </a:r>
            <a:r>
              <a:rPr lang="en-US" sz="1600" dirty="0" smtClean="0">
                <a:solidFill>
                  <a:schemeClr val="bg1"/>
                </a:solidFill>
              </a:rPr>
              <a:t>in </a:t>
            </a:r>
            <a:r>
              <a:rPr lang="en-US" sz="1600" dirty="0" smtClean="0">
                <a:solidFill>
                  <a:schemeClr val="bg1"/>
                </a:solidFill>
              </a:rPr>
              <a:t>peasant communes</a:t>
            </a:r>
          </a:p>
          <a:p>
            <a:pPr lvl="2"/>
            <a:r>
              <a:rPr lang="en-US" sz="1600" dirty="0" smtClean="0">
                <a:solidFill>
                  <a:schemeClr val="bg1"/>
                </a:solidFill>
              </a:rPr>
              <a:t>Aimed at producing tractors, cement for irrigation projects, and other manufactures needed by the peasantry</a:t>
            </a:r>
          </a:p>
          <a:p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163" y="1371600"/>
            <a:ext cx="3837782" cy="25945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480" y="4191000"/>
            <a:ext cx="3587520" cy="2457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55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981200"/>
            <a:ext cx="4262745" cy="3200400"/>
          </a:xfrm>
        </p:spPr>
      </p:pic>
      <p:sp>
        <p:nvSpPr>
          <p:cNvPr id="5" name="Rectangle 4"/>
          <p:cNvSpPr/>
          <p:nvPr/>
        </p:nvSpPr>
        <p:spPr>
          <a:xfrm>
            <a:off x="762000" y="1295400"/>
            <a:ext cx="36576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1800" kern="0" dirty="0">
                <a:solidFill>
                  <a:srgbClr val="FFFFFF"/>
                </a:solidFill>
                <a:latin typeface="Arial"/>
              </a:rPr>
              <a:t>Within months, all indicators suggested programs were leading to economic disaster</a:t>
            </a:r>
          </a:p>
          <a:p>
            <a:pPr marL="1143000" lvl="2" indent="-228600" eaLnBrk="0" hangingPunct="0">
              <a:spcBef>
                <a:spcPct val="20000"/>
              </a:spcBef>
              <a:buFontTx/>
              <a:buChar char="•"/>
            </a:pPr>
            <a:r>
              <a:rPr lang="en-US" sz="1800" kern="0" dirty="0">
                <a:solidFill>
                  <a:srgbClr val="FFFFFF"/>
                </a:solidFill>
                <a:latin typeface="Arial"/>
              </a:rPr>
              <a:t>Peasant resistance to collectivization</a:t>
            </a:r>
          </a:p>
          <a:p>
            <a:pPr marL="1143000" lvl="2" indent="-228600" eaLnBrk="0" hangingPunct="0">
              <a:spcBef>
                <a:spcPct val="20000"/>
              </a:spcBef>
              <a:buFontTx/>
              <a:buChar char="•"/>
            </a:pPr>
            <a:r>
              <a:rPr lang="en-US" sz="1800" kern="0" dirty="0">
                <a:solidFill>
                  <a:srgbClr val="FFFFFF"/>
                </a:solidFill>
                <a:latin typeface="Arial"/>
              </a:rPr>
              <a:t>Abuses of commune leaders</a:t>
            </a:r>
          </a:p>
          <a:p>
            <a:pPr marL="1143000" lvl="2" indent="-228600" eaLnBrk="0" hangingPunct="0">
              <a:spcBef>
                <a:spcPct val="20000"/>
              </a:spcBef>
              <a:buFontTx/>
              <a:buChar char="•"/>
            </a:pPr>
            <a:r>
              <a:rPr lang="en-US" sz="1800" kern="0" dirty="0">
                <a:solidFill>
                  <a:srgbClr val="FFFFFF"/>
                </a:solidFill>
                <a:latin typeface="Arial"/>
              </a:rPr>
              <a:t>Low output of the backyard factories</a:t>
            </a:r>
          </a:p>
          <a:p>
            <a:pPr marL="1143000" lvl="2" indent="-228600" eaLnBrk="0" hangingPunct="0">
              <a:spcBef>
                <a:spcPct val="20000"/>
              </a:spcBef>
              <a:buFontTx/>
              <a:buChar char="•"/>
            </a:pPr>
            <a:r>
              <a:rPr lang="en-US" sz="1800" kern="0" dirty="0">
                <a:solidFill>
                  <a:srgbClr val="FFFFFF"/>
                </a:solidFill>
                <a:latin typeface="Arial"/>
              </a:rPr>
              <a:t>Worst famine of the communist era spread across China</a:t>
            </a:r>
          </a:p>
          <a:p>
            <a:pPr marL="1143000" lvl="2" indent="-228600" eaLnBrk="0" hangingPunct="0">
              <a:spcBef>
                <a:spcPct val="20000"/>
              </a:spcBef>
              <a:buFontTx/>
              <a:buChar char="•"/>
            </a:pPr>
            <a:r>
              <a:rPr lang="en-US" sz="1800" kern="0" dirty="0">
                <a:solidFill>
                  <a:srgbClr val="FFFFFF"/>
                </a:solidFill>
                <a:latin typeface="Arial"/>
              </a:rPr>
              <a:t>China forced to import large amounts of grain to feed its people</a:t>
            </a:r>
          </a:p>
        </p:txBody>
      </p:sp>
    </p:spTree>
    <p:extLst>
      <p:ext uri="{BB962C8B-B14F-4D97-AF65-F5344CB8AC3E}">
        <p14:creationId xmlns:p14="http://schemas.microsoft.com/office/powerpoint/2010/main" val="1436644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78806"/>
            <a:ext cx="3124200" cy="3581400"/>
          </a:xfrm>
        </p:spPr>
        <p:txBody>
          <a:bodyPr/>
          <a:lstStyle/>
          <a:p>
            <a:r>
              <a:rPr lang="en-US" sz="1600" dirty="0" smtClean="0">
                <a:solidFill>
                  <a:schemeClr val="bg1"/>
                </a:solidFill>
              </a:rPr>
              <a:t>In the face of environmental degradation and overcrowding that this leap in population produced, Communist party ideologues knew something had to be done to curb the birth rate</a:t>
            </a:r>
          </a:p>
          <a:p>
            <a:pPr lvl="1"/>
            <a:r>
              <a:rPr lang="en-US" sz="1600" dirty="0" smtClean="0">
                <a:solidFill>
                  <a:schemeClr val="bg1"/>
                </a:solidFill>
              </a:rPr>
              <a:t>Mid 1960s – government launched a nationwide family planning campaign </a:t>
            </a:r>
          </a:p>
          <a:p>
            <a:pPr lvl="2"/>
            <a:r>
              <a:rPr lang="en-US" sz="1600" dirty="0" smtClean="0">
                <a:solidFill>
                  <a:schemeClr val="bg1"/>
                </a:solidFill>
              </a:rPr>
              <a:t>Urban couples – 2 children limit</a:t>
            </a:r>
          </a:p>
          <a:p>
            <a:pPr lvl="2"/>
            <a:r>
              <a:rPr lang="en-US" sz="1600" dirty="0" smtClean="0">
                <a:solidFill>
                  <a:schemeClr val="bg1"/>
                </a:solidFill>
              </a:rPr>
              <a:t>Rural couples – 1 child limit</a:t>
            </a:r>
          </a:p>
          <a:p>
            <a:pPr lvl="1"/>
            <a:r>
              <a:rPr lang="en-US" sz="1600" dirty="0" smtClean="0">
                <a:solidFill>
                  <a:schemeClr val="bg1"/>
                </a:solidFill>
              </a:rPr>
              <a:t>Early 1970s – revised to two children for either urban or rural couples</a:t>
            </a:r>
          </a:p>
          <a:p>
            <a:pPr lvl="1"/>
            <a:r>
              <a:rPr lang="en-US" sz="1600" dirty="0" smtClean="0">
                <a:solidFill>
                  <a:schemeClr val="bg1"/>
                </a:solidFill>
              </a:rPr>
              <a:t>1980s – only one child per family allowed</a:t>
            </a:r>
          </a:p>
          <a:p>
            <a:pPr lvl="2"/>
            <a:r>
              <a:rPr lang="en-US" sz="1600" dirty="0" smtClean="0">
                <a:solidFill>
                  <a:schemeClr val="bg1"/>
                </a:solidFill>
              </a:rPr>
              <a:t>Pressure on women to have abortions</a:t>
            </a:r>
          </a:p>
          <a:p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304800"/>
            <a:ext cx="4122964" cy="2886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252" y="2405062"/>
            <a:ext cx="1659381" cy="15716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0" y="3747380"/>
            <a:ext cx="2519362" cy="25193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8512" y="3402594"/>
            <a:ext cx="192405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864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685800"/>
            <a:ext cx="7010400" cy="3581400"/>
          </a:xfrm>
        </p:spPr>
        <p:txBody>
          <a:bodyPr/>
          <a:lstStyle/>
          <a:p>
            <a:r>
              <a:rPr lang="en-US" sz="1800" dirty="0" smtClean="0">
                <a:solidFill>
                  <a:schemeClr val="bg1"/>
                </a:solidFill>
              </a:rPr>
              <a:t>By 1960 – clear that the Great Leap must be ended and a new course of development be adopted</a:t>
            </a:r>
          </a:p>
          <a:p>
            <a:pPr lvl="1"/>
            <a:r>
              <a:rPr lang="en-US" sz="1800" dirty="0" smtClean="0">
                <a:solidFill>
                  <a:schemeClr val="bg1"/>
                </a:solidFill>
              </a:rPr>
              <a:t>Mao lost his position as State Chairman</a:t>
            </a:r>
          </a:p>
          <a:p>
            <a:pPr lvl="1"/>
            <a:r>
              <a:rPr lang="en-US" sz="1800" dirty="0" smtClean="0">
                <a:solidFill>
                  <a:schemeClr val="bg1"/>
                </a:solidFill>
              </a:rPr>
              <a:t>Rise of pragmatists, including Deng Xiaoping</a:t>
            </a:r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7814" y="2743200"/>
            <a:ext cx="6236008" cy="336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031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>
          <a:xfrm>
            <a:off x="762000" y="-19616"/>
            <a:ext cx="8839200" cy="1066800"/>
          </a:xfrm>
        </p:spPr>
        <p:txBody>
          <a:bodyPr/>
          <a:lstStyle/>
          <a:p>
            <a:pPr eaLnBrk="1" hangingPunct="1"/>
            <a:r>
              <a:rPr lang="en-US" sz="3600" dirty="0" smtClean="0"/>
              <a:t>"Women Hold Up Half of the Heavens"</a:t>
            </a:r>
          </a:p>
        </p:txBody>
      </p:sp>
      <p:sp>
        <p:nvSpPr>
          <p:cNvPr id="47107" name="Content Placeholder 2"/>
          <p:cNvSpPr>
            <a:spLocks noGrp="1"/>
          </p:cNvSpPr>
          <p:nvPr>
            <p:ph idx="1"/>
          </p:nvPr>
        </p:nvSpPr>
        <p:spPr>
          <a:xfrm>
            <a:off x="1219200" y="762000"/>
            <a:ext cx="7924800" cy="1752600"/>
          </a:xfrm>
        </p:spPr>
        <p:txBody>
          <a:bodyPr/>
          <a:lstStyle/>
          <a:p>
            <a:pPr marL="342900" lvl="1" indent="-342900" eaLnBrk="1" hangingPunct="1">
              <a:buFontTx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The failure of the Nationalists to support women's rights led many women to embrace the Communists</a:t>
            </a:r>
          </a:p>
          <a:p>
            <a:pPr marL="742950" lvl="2" indent="-342900" eaLnBrk="1" hangingPunct="1"/>
            <a:r>
              <a:rPr lang="en-US" sz="2000" dirty="0">
                <a:solidFill>
                  <a:schemeClr val="bg1"/>
                </a:solidFill>
              </a:rPr>
              <a:t>U</a:t>
            </a:r>
            <a:r>
              <a:rPr lang="en-US" sz="2000" dirty="0" smtClean="0">
                <a:solidFill>
                  <a:schemeClr val="bg1"/>
                </a:solidFill>
              </a:rPr>
              <a:t>sed women as teachers, laborers, and even soldiers</a:t>
            </a:r>
          </a:p>
          <a:p>
            <a:pPr marL="742950" lvl="2" indent="-342900" eaLnBrk="1" hangingPunct="1"/>
            <a:r>
              <a:rPr lang="en-US" sz="2000" dirty="0">
                <a:solidFill>
                  <a:schemeClr val="bg1"/>
                </a:solidFill>
              </a:rPr>
              <a:t>B</a:t>
            </a:r>
            <a:r>
              <a:rPr lang="en-US" sz="2000" dirty="0" smtClean="0">
                <a:solidFill>
                  <a:schemeClr val="bg1"/>
                </a:solidFill>
              </a:rPr>
              <a:t>rought full legal equality to Chinese women and entry into the work force</a:t>
            </a:r>
          </a:p>
          <a:p>
            <a:pPr marL="742950" lvl="2" indent="-342900" eaLnBrk="1" hangingPunct="1"/>
            <a:r>
              <a:rPr lang="en-US" sz="2000" dirty="0" smtClean="0">
                <a:solidFill>
                  <a:schemeClr val="bg1"/>
                </a:solidFill>
              </a:rPr>
              <a:t>Women were still expected to fulfill traditional roles as wives and mothers within their households</a:t>
            </a: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3429000"/>
            <a:ext cx="5410200" cy="32824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>
          <a:xfrm>
            <a:off x="1343819" y="-228600"/>
            <a:ext cx="7675562" cy="1066800"/>
          </a:xfrm>
        </p:spPr>
        <p:txBody>
          <a:bodyPr/>
          <a:lstStyle/>
          <a:p>
            <a:pPr eaLnBrk="1" hangingPunct="1"/>
            <a:r>
              <a:rPr lang="en-US" sz="2400" dirty="0" smtClean="0"/>
              <a:t>Mao's Last Campaign and the Fall of the Gang of Four</a:t>
            </a:r>
          </a:p>
        </p:txBody>
      </p:sp>
      <p:sp>
        <p:nvSpPr>
          <p:cNvPr id="53251" name="Content Placeholder 2"/>
          <p:cNvSpPr>
            <a:spLocks noGrp="1"/>
          </p:cNvSpPr>
          <p:nvPr>
            <p:ph idx="1"/>
          </p:nvPr>
        </p:nvSpPr>
        <p:spPr>
          <a:xfrm>
            <a:off x="838200" y="609600"/>
            <a:ext cx="5341478" cy="4267200"/>
          </a:xfrm>
        </p:spPr>
        <p:txBody>
          <a:bodyPr/>
          <a:lstStyle/>
          <a:p>
            <a:pPr lvl="1" eaLnBrk="1" hangingPunct="1"/>
            <a:r>
              <a:rPr lang="en-US" sz="1600" dirty="0" smtClean="0">
                <a:solidFill>
                  <a:schemeClr val="bg1"/>
                </a:solidFill>
              </a:rPr>
              <a:t>In 1965, Mao launched the Cultural Revolution</a:t>
            </a:r>
          </a:p>
          <a:p>
            <a:pPr lvl="2" eaLnBrk="1" hangingPunct="1"/>
            <a:r>
              <a:rPr lang="en-US" sz="1600" dirty="0" smtClean="0">
                <a:solidFill>
                  <a:schemeClr val="bg1"/>
                </a:solidFill>
              </a:rPr>
              <a:t>Concerned about the loss of enthusiasm for Communism by party officials inside China</a:t>
            </a:r>
          </a:p>
          <a:p>
            <a:pPr lvl="2" eaLnBrk="1" hangingPunct="1"/>
            <a:r>
              <a:rPr lang="en-US" sz="1600" dirty="0">
                <a:solidFill>
                  <a:schemeClr val="bg1"/>
                </a:solidFill>
              </a:rPr>
              <a:t>C</a:t>
            </a:r>
            <a:r>
              <a:rPr lang="en-US" sz="1600" dirty="0" smtClean="0">
                <a:solidFill>
                  <a:schemeClr val="bg1"/>
                </a:solidFill>
              </a:rPr>
              <a:t>over up mistakes of Great Leap Forward</a:t>
            </a:r>
          </a:p>
          <a:p>
            <a:pPr lvl="2" eaLnBrk="1" hangingPunct="1"/>
            <a:r>
              <a:rPr lang="en-US" sz="1600" dirty="0" smtClean="0">
                <a:solidFill>
                  <a:schemeClr val="bg1"/>
                </a:solidFill>
              </a:rPr>
              <a:t>Attacked capitalists</a:t>
            </a:r>
          </a:p>
          <a:p>
            <a:pPr lvl="2" eaLnBrk="1" hangingPunct="1"/>
            <a:r>
              <a:rPr lang="en-US" sz="1600" dirty="0" smtClean="0">
                <a:solidFill>
                  <a:schemeClr val="bg1"/>
                </a:solidFill>
              </a:rPr>
              <a:t>Led to shortages of food and goods</a:t>
            </a:r>
          </a:p>
          <a:p>
            <a:pPr lvl="2" eaLnBrk="1" hangingPunct="1"/>
            <a:r>
              <a:rPr lang="en-US" sz="1600" dirty="0" smtClean="0">
                <a:solidFill>
                  <a:schemeClr val="bg1"/>
                </a:solidFill>
              </a:rPr>
              <a:t>Mao closed China’s universities and schools and invited eleven million students to gather in Beijing as Red Guards</a:t>
            </a:r>
          </a:p>
          <a:p>
            <a:pPr lvl="3" eaLnBrk="1" hangingPunct="1"/>
            <a:r>
              <a:rPr lang="en-US" sz="1600" dirty="0" smtClean="0">
                <a:solidFill>
                  <a:schemeClr val="bg1"/>
                </a:solidFill>
              </a:rPr>
              <a:t>Attacked writers, scientists, doctors, professors, factory managers and party officials that looked down on the common people and for abandoning Communist ideas</a:t>
            </a:r>
          </a:p>
          <a:p>
            <a:pPr lvl="4" eaLnBrk="1" hangingPunct="1"/>
            <a:r>
              <a:rPr lang="en-US" sz="1600" dirty="0" smtClean="0">
                <a:solidFill>
                  <a:schemeClr val="bg1"/>
                </a:solidFill>
              </a:rPr>
              <a:t>As many as one million killed</a:t>
            </a:r>
          </a:p>
          <a:p>
            <a:pPr lvl="4" eaLnBrk="1" hangingPunct="1"/>
            <a:r>
              <a:rPr lang="en-US" sz="1600" dirty="0">
                <a:solidFill>
                  <a:srgbClr val="FFFFFF"/>
                </a:solidFill>
              </a:rPr>
              <a:t>Those not killed or imprisoned forced to do manual labor on rural communes so they could understand Chinese peasantry </a:t>
            </a:r>
            <a:endParaRPr lang="en-US" sz="1600" dirty="0" smtClean="0">
              <a:solidFill>
                <a:schemeClr val="bg1"/>
              </a:solidFill>
            </a:endParaRPr>
          </a:p>
          <a:p>
            <a:pPr lvl="3" eaLnBrk="1" hangingPunct="1"/>
            <a:r>
              <a:rPr lang="en-US" sz="1600" dirty="0" smtClean="0">
                <a:solidFill>
                  <a:schemeClr val="bg1"/>
                </a:solidFill>
              </a:rPr>
              <a:t>“little red books” served as the blueprint for revolution</a:t>
            </a:r>
          </a:p>
          <a:p>
            <a:pPr lvl="3" eaLnBrk="1" hangingPunct="1"/>
            <a:endParaRPr lang="en-US" sz="1600" dirty="0" smtClean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0561" y="3733800"/>
            <a:ext cx="2451560" cy="30603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00" y="685800"/>
            <a:ext cx="2134117" cy="29079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457200"/>
            <a:ext cx="7391400" cy="3581400"/>
          </a:xfrm>
        </p:spPr>
        <p:txBody>
          <a:bodyPr/>
          <a:lstStyle/>
          <a:p>
            <a:r>
              <a:rPr lang="en-US" sz="1600" dirty="0" smtClean="0">
                <a:solidFill>
                  <a:schemeClr val="bg1"/>
                </a:solidFill>
              </a:rPr>
              <a:t>Gang of Four</a:t>
            </a:r>
          </a:p>
          <a:p>
            <a:pPr lvl="1"/>
            <a:r>
              <a:rPr lang="en-US" sz="1600" dirty="0" smtClean="0">
                <a:solidFill>
                  <a:schemeClr val="bg1"/>
                </a:solidFill>
              </a:rPr>
              <a:t>Name given to a political faction of four Chinese political party officials</a:t>
            </a:r>
          </a:p>
          <a:p>
            <a:pPr lvl="1"/>
            <a:r>
              <a:rPr lang="en-US" sz="1600" dirty="0" smtClean="0">
                <a:solidFill>
                  <a:schemeClr val="bg1"/>
                </a:solidFill>
              </a:rPr>
              <a:t>Included Mao’s wife, Jiang Qing</a:t>
            </a:r>
          </a:p>
          <a:p>
            <a:pPr lvl="1"/>
            <a:r>
              <a:rPr lang="en-US" sz="1600" dirty="0" smtClean="0">
                <a:solidFill>
                  <a:schemeClr val="bg1"/>
                </a:solidFill>
              </a:rPr>
              <a:t>Fought for increasingly contested power on behalf of the aging Mao</a:t>
            </a:r>
          </a:p>
          <a:p>
            <a:pPr lvl="1"/>
            <a:r>
              <a:rPr lang="en-US" sz="1600" dirty="0" smtClean="0">
                <a:solidFill>
                  <a:schemeClr val="bg1"/>
                </a:solidFill>
              </a:rPr>
              <a:t>1976 – lost control to the pragmatists that had aligned themselves with military leaders</a:t>
            </a:r>
          </a:p>
          <a:p>
            <a:pPr lvl="2"/>
            <a:r>
              <a:rPr lang="en-US" sz="1600" dirty="0" smtClean="0">
                <a:solidFill>
                  <a:schemeClr val="bg1"/>
                </a:solidFill>
              </a:rPr>
              <a:t>Gang of four were arrested and imprisoned for life</a:t>
            </a:r>
          </a:p>
          <a:p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513" y="2971800"/>
            <a:ext cx="7620000" cy="269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125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Content Placeholder 2"/>
          <p:cNvSpPr>
            <a:spLocks noGrp="1"/>
          </p:cNvSpPr>
          <p:nvPr>
            <p:ph idx="1"/>
          </p:nvPr>
        </p:nvSpPr>
        <p:spPr>
          <a:xfrm>
            <a:off x="685800" y="76200"/>
            <a:ext cx="8707438" cy="4038600"/>
          </a:xfrm>
        </p:spPr>
        <p:txBody>
          <a:bodyPr/>
          <a:lstStyle/>
          <a:p>
            <a:pPr lvl="1" eaLnBrk="1" hangingPunct="1"/>
            <a:r>
              <a:rPr lang="en-US" sz="1600" dirty="0" smtClean="0">
                <a:solidFill>
                  <a:schemeClr val="bg1"/>
                </a:solidFill>
              </a:rPr>
              <a:t>Late 20</a:t>
            </a:r>
            <a:r>
              <a:rPr lang="en-US" sz="1600" baseline="30000" dirty="0" smtClean="0">
                <a:solidFill>
                  <a:schemeClr val="bg1"/>
                </a:solidFill>
              </a:rPr>
              <a:t>th</a:t>
            </a:r>
            <a:r>
              <a:rPr lang="en-US" sz="1600" dirty="0" smtClean="0">
                <a:solidFill>
                  <a:schemeClr val="bg1"/>
                </a:solidFill>
              </a:rPr>
              <a:t> century – pragmatists ascended to power, led by Deng Xiaoping</a:t>
            </a:r>
          </a:p>
          <a:p>
            <a:pPr lvl="2" eaLnBrk="1" hangingPunct="1"/>
            <a:r>
              <a:rPr lang="en-US" sz="1600" dirty="0" smtClean="0">
                <a:solidFill>
                  <a:schemeClr val="bg1"/>
                </a:solidFill>
              </a:rPr>
              <a:t>Opened China to Western influences and capitalist development </a:t>
            </a:r>
          </a:p>
          <a:p>
            <a:pPr lvl="3" eaLnBrk="1" hangingPunct="1"/>
            <a:r>
              <a:rPr lang="en-US" sz="1600" dirty="0" smtClean="0">
                <a:solidFill>
                  <a:schemeClr val="bg1"/>
                </a:solidFill>
              </a:rPr>
              <a:t>Farming communes replaced by private peasant production for the market</a:t>
            </a:r>
          </a:p>
          <a:p>
            <a:pPr lvl="3" eaLnBrk="1" hangingPunct="1"/>
            <a:r>
              <a:rPr lang="en-US" sz="1600" dirty="0" smtClean="0">
                <a:solidFill>
                  <a:schemeClr val="bg1"/>
                </a:solidFill>
              </a:rPr>
              <a:t>Private enterprise in industry</a:t>
            </a:r>
          </a:p>
          <a:p>
            <a:pPr lvl="2" eaLnBrk="1" hangingPunct="1"/>
            <a:r>
              <a:rPr lang="en-US" sz="1600" dirty="0" smtClean="0">
                <a:solidFill>
                  <a:schemeClr val="bg1"/>
                </a:solidFill>
              </a:rPr>
              <a:t>Still… no democracy</a:t>
            </a:r>
          </a:p>
          <a:p>
            <a:pPr lvl="2" eaLnBrk="1" hangingPunct="1"/>
            <a:r>
              <a:rPr lang="en-US" sz="1600" dirty="0" smtClean="0">
                <a:solidFill>
                  <a:schemeClr val="bg1"/>
                </a:solidFill>
              </a:rPr>
              <a:t>Increase in standard of living, although relative poverty is still common </a:t>
            </a:r>
          </a:p>
          <a:p>
            <a:pPr lvl="3" eaLnBrk="1" hangingPunct="1"/>
            <a:r>
              <a:rPr lang="en-US" sz="1600" dirty="0" smtClean="0">
                <a:solidFill>
                  <a:schemeClr val="bg1"/>
                </a:solidFill>
              </a:rPr>
              <a:t>Improvements in education, health care, housing, working conditions, availability of food</a:t>
            </a:r>
          </a:p>
          <a:p>
            <a:pPr eaLnBrk="1" hangingPunct="1"/>
            <a:endParaRPr lang="en-US" sz="44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602" y="2819400"/>
            <a:ext cx="7315834" cy="33165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76200"/>
            <a:ext cx="8305800" cy="3581400"/>
          </a:xfrm>
        </p:spPr>
        <p:txBody>
          <a:bodyPr/>
          <a:lstStyle/>
          <a:p>
            <a:r>
              <a:rPr lang="en-US" sz="1800" dirty="0" smtClean="0">
                <a:solidFill>
                  <a:schemeClr val="bg1"/>
                </a:solidFill>
              </a:rPr>
              <a:t>China was further complicated by the continuing intervention of Western powers eager to profit from China’s divisions and weakness</a:t>
            </a:r>
          </a:p>
          <a:p>
            <a:pPr lvl="1"/>
            <a:r>
              <a:rPr lang="en-US" sz="1800" dirty="0" smtClean="0">
                <a:solidFill>
                  <a:schemeClr val="bg1"/>
                </a:solidFill>
              </a:rPr>
              <a:t>Overshadowed by Japan </a:t>
            </a:r>
          </a:p>
          <a:p>
            <a:pPr marL="800100" lvl="2" indent="0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sz="1800" kern="1200" dirty="0">
                <a:solidFill>
                  <a:schemeClr val="bg1"/>
                </a:solidFill>
                <a:latin typeface="Arial" pitchFamily="34" charset="0"/>
              </a:rPr>
              <a:t>From mid-1980s until </a:t>
            </a:r>
            <a:r>
              <a:rPr lang="en-US" sz="1800" kern="1200" dirty="0" smtClean="0">
                <a:solidFill>
                  <a:schemeClr val="bg1"/>
                </a:solidFill>
                <a:latin typeface="Arial" pitchFamily="34" charset="0"/>
              </a:rPr>
              <a:t>1945, </a:t>
            </a:r>
            <a:r>
              <a:rPr lang="en-US" sz="1800" kern="1200" dirty="0">
                <a:solidFill>
                  <a:schemeClr val="bg1"/>
                </a:solidFill>
                <a:latin typeface="Arial" pitchFamily="34" charset="0"/>
              </a:rPr>
              <a:t>Japanese were a major factor in the long and bloody contest for control of China</a:t>
            </a:r>
          </a:p>
          <a:p>
            <a:pPr lvl="2"/>
            <a:endParaRPr lang="en-US" dirty="0" smtClean="0"/>
          </a:p>
          <a:p>
            <a:pPr lvl="2"/>
            <a:endParaRPr lang="en-US" dirty="0"/>
          </a:p>
        </p:txBody>
      </p:sp>
      <p:pic>
        <p:nvPicPr>
          <p:cNvPr id="1026" name="Picture 2" descr="http://jb-hdnp.org/Sarver/Maps/WC/wc21_japempire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124200"/>
            <a:ext cx="4640730" cy="3433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828800"/>
            <a:ext cx="4137152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276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228600"/>
            <a:ext cx="7086600" cy="914400"/>
          </a:xfrm>
          <a:noFill/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eaLnBrk="1" hangingPunct="1"/>
            <a:r>
              <a:rPr lang="en-US" sz="4800" b="1" smtClean="0">
                <a:solidFill>
                  <a:srgbClr val="FFFF00"/>
                </a:solidFill>
                <a:latin typeface="OrientNarrow"/>
              </a:rPr>
              <a:t>Tiananmen Square, 1989</a:t>
            </a:r>
          </a:p>
        </p:txBody>
      </p:sp>
      <p:sp>
        <p:nvSpPr>
          <p:cNvPr id="100355" name="Text Box 3"/>
          <p:cNvSpPr txBox="1">
            <a:spLocks noChangeArrowheads="1"/>
          </p:cNvSpPr>
          <p:nvPr/>
        </p:nvSpPr>
        <p:spPr bwMode="auto">
          <a:xfrm>
            <a:off x="3352800" y="6019800"/>
            <a:ext cx="2819400" cy="457200"/>
          </a:xfrm>
          <a:prstGeom prst="rect">
            <a:avLst/>
          </a:prstGeom>
          <a:solidFill>
            <a:srgbClr val="FFFFCC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latin typeface="Comic Sans MS" pitchFamily="66" charset="0"/>
              </a:rPr>
              <a:t>More democracy!</a:t>
            </a:r>
          </a:p>
        </p:txBody>
      </p:sp>
      <p:pic>
        <p:nvPicPr>
          <p:cNvPr id="64516" name="Picture 11" descr="demo00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00200" y="1408113"/>
            <a:ext cx="6324600" cy="4459287"/>
          </a:xfr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0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5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228600"/>
            <a:ext cx="7086600" cy="914400"/>
          </a:xfrm>
          <a:noFill/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eaLnBrk="1" hangingPunct="1"/>
            <a:r>
              <a:rPr lang="en-US" sz="4800" b="1" dirty="0" smtClean="0">
                <a:solidFill>
                  <a:srgbClr val="FFFF00"/>
                </a:solidFill>
                <a:latin typeface="OrientNarrow"/>
              </a:rPr>
              <a:t>Tiananmen Square, 1989</a:t>
            </a:r>
          </a:p>
        </p:txBody>
      </p:sp>
      <p:sp>
        <p:nvSpPr>
          <p:cNvPr id="99332" name="Text Box 4"/>
          <p:cNvSpPr txBox="1">
            <a:spLocks noChangeArrowheads="1"/>
          </p:cNvSpPr>
          <p:nvPr/>
        </p:nvSpPr>
        <p:spPr bwMode="auto">
          <a:xfrm>
            <a:off x="1143000" y="6172200"/>
            <a:ext cx="7391400" cy="457200"/>
          </a:xfrm>
          <a:prstGeom prst="rect">
            <a:avLst/>
          </a:prstGeom>
          <a:solidFill>
            <a:srgbClr val="FFFFCC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latin typeface="Comic Sans MS" pitchFamily="66" charset="0"/>
              </a:rPr>
              <a:t>Student activist, Wang Dan, Beijing University</a:t>
            </a:r>
          </a:p>
        </p:txBody>
      </p:sp>
      <p:pic>
        <p:nvPicPr>
          <p:cNvPr id="65540" name="Picture 11" descr="demo009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895600" y="1371600"/>
            <a:ext cx="3716338" cy="4572000"/>
          </a:xfr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152400"/>
            <a:ext cx="7086600" cy="914400"/>
          </a:xfrm>
          <a:noFill/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eaLnBrk="1" hangingPunct="1"/>
            <a:r>
              <a:rPr lang="en-US" sz="4800" b="1" smtClean="0">
                <a:solidFill>
                  <a:srgbClr val="FFFF00"/>
                </a:solidFill>
                <a:latin typeface="OrientNarrow"/>
              </a:rPr>
              <a:t>Tiananmen Square, 1989</a:t>
            </a:r>
          </a:p>
        </p:txBody>
      </p:sp>
      <p:sp>
        <p:nvSpPr>
          <p:cNvPr id="101379" name="Text Box 3"/>
          <p:cNvSpPr txBox="1">
            <a:spLocks noChangeArrowheads="1"/>
          </p:cNvSpPr>
          <p:nvPr/>
        </p:nvSpPr>
        <p:spPr bwMode="auto">
          <a:xfrm>
            <a:off x="2209800" y="5791200"/>
            <a:ext cx="5334000" cy="457200"/>
          </a:xfrm>
          <a:prstGeom prst="rect">
            <a:avLst/>
          </a:prstGeom>
          <a:solidFill>
            <a:srgbClr val="FFFFCC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>
                <a:latin typeface="Comic Sans MS" pitchFamily="66" charset="0"/>
              </a:rPr>
              <a:t>Democracy—Our Common Ideal!</a:t>
            </a:r>
          </a:p>
        </p:txBody>
      </p:sp>
      <p:pic>
        <p:nvPicPr>
          <p:cNvPr id="66564" name="Picture 7" descr="demo03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47800" y="1295400"/>
            <a:ext cx="6781800" cy="4249738"/>
          </a:xfr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1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7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304800"/>
            <a:ext cx="7086600" cy="685800"/>
          </a:xfrm>
          <a:noFill/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eaLnBrk="1" hangingPunct="1"/>
            <a:r>
              <a:rPr lang="en-US" sz="4800" b="1" smtClean="0">
                <a:solidFill>
                  <a:srgbClr val="FFFF00"/>
                </a:solidFill>
                <a:latin typeface="OrientNarrow"/>
              </a:rPr>
              <a:t>Tiananmen Square, 1989</a:t>
            </a:r>
          </a:p>
        </p:txBody>
      </p:sp>
      <p:pic>
        <p:nvPicPr>
          <p:cNvPr id="68611" name="Picture 3" descr="Image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1599"/>
          <a:stretch>
            <a:fillRect/>
          </a:stretch>
        </p:blipFill>
        <p:spPr>
          <a:xfrm>
            <a:off x="1676400" y="1371600"/>
            <a:ext cx="6096000" cy="4465638"/>
          </a:xfrm>
          <a:ln>
            <a:solidFill>
              <a:schemeClr val="tx1"/>
            </a:solidFill>
          </a:ln>
        </p:spPr>
      </p:pic>
      <p:sp>
        <p:nvSpPr>
          <p:cNvPr id="98308" name="Text Box 4"/>
          <p:cNvSpPr txBox="1">
            <a:spLocks noChangeArrowheads="1"/>
          </p:cNvSpPr>
          <p:nvPr/>
        </p:nvSpPr>
        <p:spPr bwMode="auto">
          <a:xfrm>
            <a:off x="2438400" y="6019800"/>
            <a:ext cx="4876800" cy="457200"/>
          </a:xfrm>
          <a:prstGeom prst="rect">
            <a:avLst/>
          </a:prstGeom>
          <a:solidFill>
            <a:srgbClr val="FFFFCC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latin typeface="Comic Sans MS" pitchFamily="66" charset="0"/>
              </a:rPr>
              <a:t>The Government Clamps Down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98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0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304800"/>
            <a:ext cx="7086600" cy="685800"/>
          </a:xfrm>
          <a:noFill/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eaLnBrk="1" hangingPunct="1"/>
            <a:r>
              <a:rPr lang="en-US" sz="4800" b="1" smtClean="0">
                <a:solidFill>
                  <a:srgbClr val="FFFF00"/>
                </a:solidFill>
                <a:latin typeface="OrientNarrow"/>
              </a:rPr>
              <a:t>Tiananmen Square, 1989</a:t>
            </a:r>
          </a:p>
        </p:txBody>
      </p:sp>
      <p:sp>
        <p:nvSpPr>
          <p:cNvPr id="102404" name="Text Box 4"/>
          <p:cNvSpPr txBox="1">
            <a:spLocks noChangeArrowheads="1"/>
          </p:cNvSpPr>
          <p:nvPr/>
        </p:nvSpPr>
        <p:spPr bwMode="auto">
          <a:xfrm>
            <a:off x="2667000" y="5867400"/>
            <a:ext cx="4343400" cy="457200"/>
          </a:xfrm>
          <a:prstGeom prst="rect">
            <a:avLst/>
          </a:prstGeom>
          <a:solidFill>
            <a:srgbClr val="FFFFCC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latin typeface="Comic Sans MS" pitchFamily="66" charset="0"/>
              </a:rPr>
              <a:t>One Lone Man’s Protest</a:t>
            </a:r>
          </a:p>
        </p:txBody>
      </p:sp>
      <p:pic>
        <p:nvPicPr>
          <p:cNvPr id="69636" name="Picture 7" descr="Cover0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914" t="3360" r="3078" b="25533"/>
          <a:stretch>
            <a:fillRect/>
          </a:stretch>
        </p:blipFill>
        <p:spPr>
          <a:xfrm>
            <a:off x="1447800" y="1320800"/>
            <a:ext cx="6705600" cy="4394200"/>
          </a:xfr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102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457200"/>
            <a:ext cx="7086600" cy="533400"/>
          </a:xfrm>
          <a:noFill/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eaLnBrk="1" hangingPunct="1"/>
            <a:r>
              <a:rPr lang="en-US" sz="4800" b="1" dirty="0" smtClean="0">
                <a:solidFill>
                  <a:srgbClr val="FFFF00"/>
                </a:solidFill>
                <a:latin typeface="OrientNarrow"/>
              </a:rPr>
              <a:t>Tiananmen Square, 1989</a:t>
            </a:r>
          </a:p>
        </p:txBody>
      </p:sp>
      <p:sp>
        <p:nvSpPr>
          <p:cNvPr id="103427" name="Text Box 3"/>
          <p:cNvSpPr txBox="1">
            <a:spLocks noChangeArrowheads="1"/>
          </p:cNvSpPr>
          <p:nvPr/>
        </p:nvSpPr>
        <p:spPr bwMode="auto">
          <a:xfrm>
            <a:off x="1371600" y="6019800"/>
            <a:ext cx="7010400" cy="457200"/>
          </a:xfrm>
          <a:prstGeom prst="rect">
            <a:avLst/>
          </a:prstGeom>
          <a:solidFill>
            <a:srgbClr val="FFFFCC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latin typeface="Comic Sans MS" pitchFamily="66" charset="0"/>
              </a:rPr>
              <a:t>The Massacre:  The People’s Army Moves In</a:t>
            </a:r>
          </a:p>
        </p:txBody>
      </p:sp>
      <p:pic>
        <p:nvPicPr>
          <p:cNvPr id="70660" name="Picture 15" descr="mascr00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47800" y="1465262"/>
            <a:ext cx="6934200" cy="4325938"/>
          </a:xfr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2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0" y="609600"/>
            <a:ext cx="7086600" cy="381000"/>
          </a:xfrm>
          <a:noFill/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eaLnBrk="1" hangingPunct="1"/>
            <a:r>
              <a:rPr lang="en-US" sz="4800" b="1" dirty="0" smtClean="0">
                <a:solidFill>
                  <a:srgbClr val="FFFF00"/>
                </a:solidFill>
                <a:latin typeface="OrientNarrow"/>
              </a:rPr>
              <a:t>Tiananmen Square, 1989</a:t>
            </a:r>
          </a:p>
        </p:txBody>
      </p:sp>
      <p:sp>
        <p:nvSpPr>
          <p:cNvPr id="104451" name="Text Box 3"/>
          <p:cNvSpPr txBox="1">
            <a:spLocks noChangeArrowheads="1"/>
          </p:cNvSpPr>
          <p:nvPr/>
        </p:nvSpPr>
        <p:spPr bwMode="auto">
          <a:xfrm>
            <a:off x="1371600" y="5638800"/>
            <a:ext cx="7010400" cy="822325"/>
          </a:xfrm>
          <a:prstGeom prst="rect">
            <a:avLst/>
          </a:prstGeom>
          <a:solidFill>
            <a:srgbClr val="FFFFCC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latin typeface="Comic Sans MS" pitchFamily="66" charset="0"/>
              </a:rPr>
              <a:t>The Massacre:  A Human Body Crushed by an Army Tank</a:t>
            </a:r>
          </a:p>
        </p:txBody>
      </p:sp>
      <p:pic>
        <p:nvPicPr>
          <p:cNvPr id="71684" name="Picture 4" descr="mascr01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323975" y="914400"/>
            <a:ext cx="3248025" cy="4419600"/>
          </a:xfr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4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1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81000"/>
            <a:ext cx="7086600" cy="685800"/>
          </a:xfrm>
          <a:noFill/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eaLnBrk="1" hangingPunct="1"/>
            <a:r>
              <a:rPr lang="en-US" sz="4800" b="1" dirty="0" smtClean="0">
                <a:solidFill>
                  <a:srgbClr val="FFFF00"/>
                </a:solidFill>
                <a:latin typeface="OrientNarrow"/>
              </a:rPr>
              <a:t>Tiananmen Square, 1989</a:t>
            </a:r>
          </a:p>
        </p:txBody>
      </p:sp>
      <p:sp>
        <p:nvSpPr>
          <p:cNvPr id="105475" name="Text Box 3"/>
          <p:cNvSpPr txBox="1">
            <a:spLocks noChangeArrowheads="1"/>
          </p:cNvSpPr>
          <p:nvPr/>
        </p:nvSpPr>
        <p:spPr bwMode="auto">
          <a:xfrm>
            <a:off x="2209800" y="5867400"/>
            <a:ext cx="5181600" cy="457200"/>
          </a:xfrm>
          <a:prstGeom prst="rect">
            <a:avLst/>
          </a:prstGeom>
          <a:solidFill>
            <a:srgbClr val="FFFFCC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latin typeface="Comic Sans MS" pitchFamily="66" charset="0"/>
              </a:rPr>
              <a:t>The Army Looks for Dissidents</a:t>
            </a:r>
          </a:p>
        </p:txBody>
      </p:sp>
      <p:pic>
        <p:nvPicPr>
          <p:cNvPr id="72708" name="Picture 11" descr="mascr019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52600" y="1452562"/>
            <a:ext cx="5715000" cy="4186238"/>
          </a:xfr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5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7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304800"/>
            <a:ext cx="7086600" cy="685800"/>
          </a:xfrm>
          <a:noFill/>
        </p:spPr>
        <p:txBody>
          <a:bodyPr/>
          <a:lstStyle/>
          <a:p>
            <a:pPr eaLnBrk="1" hangingPunct="1"/>
            <a:r>
              <a:rPr lang="en-US" sz="4800" b="1" dirty="0" smtClean="0">
                <a:solidFill>
                  <a:srgbClr val="FFFF00"/>
                </a:solidFill>
                <a:latin typeface="OrientNarrow"/>
              </a:rPr>
              <a:t>Tiananmen Square, 1989</a:t>
            </a:r>
          </a:p>
        </p:txBody>
      </p:sp>
      <p:sp>
        <p:nvSpPr>
          <p:cNvPr id="107523" name="Text Box 3"/>
          <p:cNvSpPr txBox="1">
            <a:spLocks noChangeArrowheads="1"/>
          </p:cNvSpPr>
          <p:nvPr/>
        </p:nvSpPr>
        <p:spPr bwMode="auto">
          <a:xfrm>
            <a:off x="2133600" y="5867400"/>
            <a:ext cx="5181600" cy="457200"/>
          </a:xfrm>
          <a:prstGeom prst="rect">
            <a:avLst/>
          </a:prstGeom>
          <a:solidFill>
            <a:srgbClr val="FFFFCC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latin typeface="Comic Sans MS" pitchFamily="66" charset="0"/>
              </a:rPr>
              <a:t>Student Leaders Are Arrested</a:t>
            </a:r>
          </a:p>
        </p:txBody>
      </p:sp>
      <p:pic>
        <p:nvPicPr>
          <p:cNvPr id="73732" name="Picture 4" descr="mascr02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144"/>
          <a:stretch>
            <a:fillRect/>
          </a:stretch>
        </p:blipFill>
        <p:spPr>
          <a:xfrm>
            <a:off x="1600200" y="1447800"/>
            <a:ext cx="6096000" cy="4114800"/>
          </a:xfr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304800"/>
            <a:ext cx="7086600" cy="685800"/>
          </a:xfrm>
          <a:noFill/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eaLnBrk="1" hangingPunct="1"/>
            <a:r>
              <a:rPr lang="en-US" sz="4800" b="1" dirty="0" smtClean="0">
                <a:solidFill>
                  <a:srgbClr val="FFFF00"/>
                </a:solidFill>
                <a:latin typeface="OrientNarrow"/>
              </a:rPr>
              <a:t>Tiananmen Square, 1989</a:t>
            </a:r>
          </a:p>
        </p:txBody>
      </p:sp>
      <p:sp>
        <p:nvSpPr>
          <p:cNvPr id="108547" name="Text Box 3"/>
          <p:cNvSpPr txBox="1">
            <a:spLocks noChangeArrowheads="1"/>
          </p:cNvSpPr>
          <p:nvPr/>
        </p:nvSpPr>
        <p:spPr bwMode="auto">
          <a:xfrm>
            <a:off x="2133600" y="6019800"/>
            <a:ext cx="5334000" cy="457200"/>
          </a:xfrm>
          <a:prstGeom prst="rect">
            <a:avLst/>
          </a:prstGeom>
          <a:solidFill>
            <a:srgbClr val="FFFFCC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latin typeface="Comic Sans MS" pitchFamily="66" charset="0"/>
              </a:rPr>
              <a:t>Chinese Students Mourn the Dead</a:t>
            </a:r>
          </a:p>
        </p:txBody>
      </p:sp>
      <p:pic>
        <p:nvPicPr>
          <p:cNvPr id="74756" name="Picture 7" descr="css01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597"/>
          <a:stretch>
            <a:fillRect/>
          </a:stretch>
        </p:blipFill>
        <p:spPr>
          <a:xfrm>
            <a:off x="1981200" y="1377950"/>
            <a:ext cx="5715000" cy="4413250"/>
          </a:xfr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108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4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1381991" y="152400"/>
            <a:ext cx="7010400" cy="1066800"/>
          </a:xfrm>
        </p:spPr>
        <p:txBody>
          <a:bodyPr/>
          <a:lstStyle/>
          <a:p>
            <a:pPr eaLnBrk="1" hangingPunct="1"/>
            <a:r>
              <a:rPr lang="en-US" sz="3200" dirty="0" smtClean="0"/>
              <a:t>The May Fourth Movement and the Rise of the Marxist Alternative </a:t>
            </a:r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>
          <a:xfrm>
            <a:off x="4370702" y="1371600"/>
            <a:ext cx="4440238" cy="4343400"/>
          </a:xfrm>
        </p:spPr>
        <p:txBody>
          <a:bodyPr/>
          <a:lstStyle/>
          <a:p>
            <a:pPr marL="342900" lvl="1" indent="-342900" eaLnBrk="1" hangingPunct="1">
              <a:buFontTx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Sun </a:t>
            </a:r>
            <a:r>
              <a:rPr lang="en-US" sz="2400" dirty="0" err="1" smtClean="0">
                <a:solidFill>
                  <a:schemeClr val="bg1"/>
                </a:solidFill>
              </a:rPr>
              <a:t>Yat-sen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</a:p>
          <a:p>
            <a:pPr marL="742950" lvl="2" indent="-342900" eaLnBrk="1" hangingPunct="1"/>
            <a:r>
              <a:rPr lang="en-US" sz="2000" dirty="0" smtClean="0">
                <a:solidFill>
                  <a:schemeClr val="bg1"/>
                </a:solidFill>
              </a:rPr>
              <a:t>Leader of the Revolutionary Alliance that had opposed the Qing in 1911</a:t>
            </a:r>
          </a:p>
          <a:p>
            <a:pPr marL="742950" lvl="2" indent="-342900" eaLnBrk="1" hangingPunct="1"/>
            <a:r>
              <a:rPr lang="en-US" sz="2000" dirty="0" smtClean="0">
                <a:solidFill>
                  <a:schemeClr val="bg1"/>
                </a:solidFill>
              </a:rPr>
              <a:t>1911 - Elected president, but warlords continued to dominate China</a:t>
            </a:r>
            <a:endParaRPr lang="en-US" sz="2000" dirty="0">
              <a:solidFill>
                <a:schemeClr val="bg1"/>
              </a:solidFill>
            </a:endParaRPr>
          </a:p>
          <a:p>
            <a:pPr marL="742950" lvl="2" indent="-342900" eaLnBrk="1" hangingPunct="1"/>
            <a:r>
              <a:rPr lang="en-US" sz="2000" dirty="0" smtClean="0">
                <a:solidFill>
                  <a:schemeClr val="bg1"/>
                </a:solidFill>
              </a:rPr>
              <a:t>Set up a parliament modeled after those in Europe</a:t>
            </a:r>
          </a:p>
          <a:p>
            <a:pPr marL="1200150" lvl="3" indent="-342900" eaLnBrk="1" hangingPunct="1"/>
            <a:r>
              <a:rPr lang="en-US" sz="2000" dirty="0" smtClean="0">
                <a:solidFill>
                  <a:schemeClr val="bg1"/>
                </a:solidFill>
              </a:rPr>
              <a:t>Had little effect on warlord dominated China</a:t>
            </a:r>
          </a:p>
          <a:p>
            <a:pPr marL="742950" lvl="2" indent="-342900" eaLnBrk="1" hangingPunct="1"/>
            <a:r>
              <a:rPr lang="en-US" sz="2000" dirty="0" smtClean="0">
                <a:solidFill>
                  <a:schemeClr val="bg1"/>
                </a:solidFill>
              </a:rPr>
              <a:t>1912 – Realizing his lack of power, resigned the acting presidency in favor of the northern warlord Yuan </a:t>
            </a:r>
            <a:r>
              <a:rPr lang="en-US" sz="2000" dirty="0" err="1" smtClean="0">
                <a:solidFill>
                  <a:schemeClr val="bg1"/>
                </a:solidFill>
              </a:rPr>
              <a:t>Shikai</a:t>
            </a:r>
            <a:endParaRPr lang="en-US" sz="2000" dirty="0" smtClean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905000"/>
            <a:ext cx="3227702" cy="43923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152400"/>
            <a:ext cx="8077200" cy="685800"/>
          </a:xfrm>
          <a:noFill/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eaLnBrk="1" hangingPunct="1"/>
            <a:r>
              <a:rPr lang="en-US" sz="4800" b="1" dirty="0" smtClean="0">
                <a:solidFill>
                  <a:srgbClr val="FFFF00"/>
                </a:solidFill>
                <a:latin typeface="OrientNarrow"/>
              </a:rPr>
              <a:t>Tiananmen Square, 1989</a:t>
            </a:r>
          </a:p>
        </p:txBody>
      </p:sp>
      <p:sp>
        <p:nvSpPr>
          <p:cNvPr id="106499" name="Text Box 3"/>
          <p:cNvSpPr txBox="1">
            <a:spLocks noChangeArrowheads="1"/>
          </p:cNvSpPr>
          <p:nvPr/>
        </p:nvSpPr>
        <p:spPr bwMode="auto">
          <a:xfrm>
            <a:off x="2133600" y="6019800"/>
            <a:ext cx="5181600" cy="457200"/>
          </a:xfrm>
          <a:prstGeom prst="rect">
            <a:avLst/>
          </a:prstGeom>
          <a:solidFill>
            <a:srgbClr val="FFFFCC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latin typeface="Comic Sans MS" pitchFamily="66" charset="0"/>
              </a:rPr>
              <a:t>The Reestablishment of Order</a:t>
            </a:r>
          </a:p>
        </p:txBody>
      </p:sp>
      <p:pic>
        <p:nvPicPr>
          <p:cNvPr id="75780" name="Picture 7" descr="mascr02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905000" y="1231900"/>
            <a:ext cx="5715000" cy="4635500"/>
          </a:xfr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6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499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457200"/>
            <a:ext cx="7086600" cy="685800"/>
          </a:xfrm>
          <a:noFill/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eaLnBrk="1" hangingPunct="1"/>
            <a:r>
              <a:rPr lang="en-US" sz="4800" b="1" smtClean="0">
                <a:solidFill>
                  <a:srgbClr val="FFFF00"/>
                </a:solidFill>
                <a:latin typeface="OrientNarrow"/>
              </a:rPr>
              <a:t>What’s the Message Here?</a:t>
            </a:r>
          </a:p>
        </p:txBody>
      </p:sp>
      <p:pic>
        <p:nvPicPr>
          <p:cNvPr id="76803" name="Picture 7" descr="~AUT000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12000" contrast="12000"/>
          </a:blip>
          <a:srcRect t="1759" r="1282" b="3226"/>
          <a:stretch>
            <a:fillRect/>
          </a:stretch>
        </p:blipFill>
        <p:spPr>
          <a:xfrm>
            <a:off x="1981200" y="1752600"/>
            <a:ext cx="5867400" cy="4114800"/>
          </a:xfr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1"/>
          <p:cNvSpPr>
            <a:spLocks noGrp="1"/>
          </p:cNvSpPr>
          <p:nvPr>
            <p:ph type="ctrTitle"/>
          </p:nvPr>
        </p:nvSpPr>
        <p:spPr>
          <a:xfrm>
            <a:off x="1600200" y="2743200"/>
            <a:ext cx="6096000" cy="1879600"/>
          </a:xfrm>
        </p:spPr>
        <p:txBody>
          <a:bodyPr/>
          <a:lstStyle/>
          <a:p>
            <a:pPr eaLnBrk="1" hangingPunct="1"/>
            <a:r>
              <a:rPr lang="en-US" b="1" smtClean="0"/>
              <a:t>Colonialism and Revolution in Vietnam</a:t>
            </a: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Introduction</a:t>
            </a:r>
          </a:p>
        </p:txBody>
      </p:sp>
      <p:sp>
        <p:nvSpPr>
          <p:cNvPr id="80899" name="Content Placeholder 2"/>
          <p:cNvSpPr>
            <a:spLocks noGrp="1"/>
          </p:cNvSpPr>
          <p:nvPr>
            <p:ph idx="1"/>
          </p:nvPr>
        </p:nvSpPr>
        <p:spPr>
          <a:xfrm>
            <a:off x="1066800" y="1828800"/>
            <a:ext cx="7848600" cy="4724400"/>
          </a:xfrm>
        </p:spPr>
        <p:txBody>
          <a:bodyPr/>
          <a:lstStyle/>
          <a:p>
            <a:pPr lvl="1" eaLnBrk="1" hangingPunct="1"/>
            <a:r>
              <a:rPr lang="en-US" sz="2000" dirty="0" smtClean="0"/>
              <a:t>Like the Chinese, exposure to imperialism caused the Vietnamese to abandon Confucian elements of their culture. </a:t>
            </a:r>
          </a:p>
          <a:p>
            <a:pPr lvl="1" eaLnBrk="1" hangingPunct="1"/>
            <a:r>
              <a:rPr lang="en-US" sz="2000" dirty="0" smtClean="0"/>
              <a:t>When the </a:t>
            </a:r>
            <a:r>
              <a:rPr lang="en-US" sz="2000" dirty="0" err="1" smtClean="0"/>
              <a:t>Tayson</a:t>
            </a:r>
            <a:r>
              <a:rPr lang="en-US" sz="2000" dirty="0" smtClean="0"/>
              <a:t> Rebellion in southern Vietnam toppled the Nguyen dynasty in the 1770s, the French Bishop of </a:t>
            </a:r>
            <a:r>
              <a:rPr lang="en-US" sz="2000" dirty="0" err="1" smtClean="0"/>
              <a:t>Adran</a:t>
            </a:r>
            <a:r>
              <a:rPr lang="en-US" sz="2000" dirty="0" smtClean="0"/>
              <a:t> chose to support the surviving member of the Nguyen house, Nguyen </a:t>
            </a:r>
            <a:r>
              <a:rPr lang="en-US" sz="2000" dirty="0" err="1" smtClean="0"/>
              <a:t>Anh</a:t>
            </a:r>
            <a:r>
              <a:rPr lang="en-US" sz="2000" dirty="0" smtClean="0"/>
              <a:t> and successfully regained control</a:t>
            </a:r>
          </a:p>
          <a:p>
            <a:pPr lvl="1" eaLnBrk="1" hangingPunct="1"/>
            <a:r>
              <a:rPr lang="en-US" sz="2000" dirty="0" smtClean="0"/>
              <a:t>By the 1890s, the French had reduced the Nguyen to the status of puppet rulers</a:t>
            </a:r>
          </a:p>
          <a:p>
            <a:pPr lvl="1" eaLnBrk="1" hangingPunct="1"/>
            <a:r>
              <a:rPr lang="en-US" sz="2000" dirty="0" smtClean="0"/>
              <a:t>French exploitation devastated the peasantry of northern Vietnam</a:t>
            </a:r>
          </a:p>
          <a:p>
            <a:pPr eaLnBrk="1" hangingPunct="1"/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le 1"/>
          <p:cNvSpPr>
            <a:spLocks noGrp="1"/>
          </p:cNvSpPr>
          <p:nvPr>
            <p:ph type="title"/>
          </p:nvPr>
        </p:nvSpPr>
        <p:spPr>
          <a:xfrm>
            <a:off x="1219200" y="228600"/>
            <a:ext cx="7620000" cy="1676400"/>
          </a:xfrm>
        </p:spPr>
        <p:txBody>
          <a:bodyPr/>
          <a:lstStyle/>
          <a:p>
            <a:pPr eaLnBrk="1" hangingPunct="1"/>
            <a:r>
              <a:rPr lang="en-US" sz="3600" smtClean="0"/>
              <a:t>Vietnamese Nationalism: Bourgeois Dead Ends and Communist Survival </a:t>
            </a:r>
          </a:p>
        </p:txBody>
      </p:sp>
      <p:sp>
        <p:nvSpPr>
          <p:cNvPr id="81923" name="Content Placeholder 2"/>
          <p:cNvSpPr>
            <a:spLocks noGrp="1"/>
          </p:cNvSpPr>
          <p:nvPr>
            <p:ph idx="1"/>
          </p:nvPr>
        </p:nvSpPr>
        <p:spPr>
          <a:xfrm>
            <a:off x="1219200" y="1905000"/>
            <a:ext cx="7239000" cy="4495800"/>
          </a:xfrm>
        </p:spPr>
        <p:txBody>
          <a:bodyPr/>
          <a:lstStyle/>
          <a:p>
            <a:pPr lvl="1" eaLnBrk="1" hangingPunct="1"/>
            <a:r>
              <a:rPr lang="en-US" sz="2400" smtClean="0"/>
              <a:t>The failure of the Nguyen dynasty to free itself of French influence discredited the Confucian regime</a:t>
            </a:r>
          </a:p>
          <a:p>
            <a:pPr lvl="1" eaLnBrk="1" hangingPunct="1"/>
            <a:r>
              <a:rPr lang="en-US" sz="2400" smtClean="0">
                <a:solidFill>
                  <a:srgbClr val="FFFF00"/>
                </a:solidFill>
              </a:rPr>
              <a:t>By the 1920s, Nationalists attempts at peaceful protests had failed, leaving only a revolutionary option. </a:t>
            </a:r>
          </a:p>
          <a:p>
            <a:pPr lvl="2" eaLnBrk="1" hangingPunct="1"/>
            <a:r>
              <a:rPr lang="en-US" sz="1800" smtClean="0"/>
              <a:t>A series of failed revolutions and French repression virtually destroyed the Vietnamese Nationalist party.</a:t>
            </a:r>
          </a:p>
          <a:p>
            <a:pPr eaLnBrk="1" hangingPunct="1"/>
            <a:endParaRPr lang="en-US" sz="2800" smtClean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smtClean="0"/>
              <a:t>Vietnamese Nationalism: Bourgeois Dead Ends and Communist Survival </a:t>
            </a:r>
          </a:p>
        </p:txBody>
      </p:sp>
      <p:sp>
        <p:nvSpPr>
          <p:cNvPr id="82947" name="Content Placeholder 2"/>
          <p:cNvSpPr>
            <a:spLocks noGrp="1"/>
          </p:cNvSpPr>
          <p:nvPr>
            <p:ph idx="1"/>
          </p:nvPr>
        </p:nvSpPr>
        <p:spPr>
          <a:xfrm>
            <a:off x="1447800" y="2057400"/>
            <a:ext cx="7031038" cy="4038600"/>
          </a:xfrm>
        </p:spPr>
        <p:txBody>
          <a:bodyPr/>
          <a:lstStyle/>
          <a:p>
            <a:pPr marL="342900" lvl="1" indent="-342900" eaLnBrk="1" hangingPunct="1">
              <a:buFontTx/>
              <a:buChar char="•"/>
            </a:pPr>
            <a:r>
              <a:rPr lang="en-US" sz="2400" smtClean="0"/>
              <a:t>In the late 1920s, the leader of the Communists was Nguyen Ai Quoc, later known as </a:t>
            </a:r>
            <a:r>
              <a:rPr lang="en-US" sz="2400" smtClean="0">
                <a:solidFill>
                  <a:srgbClr val="FFFF00"/>
                </a:solidFill>
              </a:rPr>
              <a:t>Ho Chi Minh. </a:t>
            </a:r>
          </a:p>
          <a:p>
            <a:pPr marL="342900" lvl="1" indent="-342900" eaLnBrk="1" hangingPunct="1">
              <a:buFontTx/>
              <a:buChar char="•"/>
            </a:pPr>
            <a:r>
              <a:rPr lang="en-US" sz="2400" smtClean="0"/>
              <a:t>The party shifted from dependence on urban workers to a peasant-led revolution in the 1930s. </a:t>
            </a:r>
          </a:p>
          <a:p>
            <a:pPr marL="342900" lvl="1" indent="-342900" eaLnBrk="1" hangingPunct="1">
              <a:buFontTx/>
              <a:buChar char="•"/>
            </a:pPr>
            <a:r>
              <a:rPr lang="en-US" sz="2400" smtClean="0"/>
              <a:t>Again, failed attempts at revolution smashed much of the party</a:t>
            </a:r>
            <a:endParaRPr lang="en-US" sz="4400" smtClean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War of Liberation Against the French </a:t>
            </a:r>
          </a:p>
        </p:txBody>
      </p:sp>
      <p:sp>
        <p:nvSpPr>
          <p:cNvPr id="83971" name="Content Placeholder 2"/>
          <p:cNvSpPr>
            <a:spLocks noGrp="1"/>
          </p:cNvSpPr>
          <p:nvPr>
            <p:ph idx="1"/>
          </p:nvPr>
        </p:nvSpPr>
        <p:spPr>
          <a:xfrm>
            <a:off x="1295400" y="1981200"/>
            <a:ext cx="7162800" cy="4572000"/>
          </a:xfrm>
        </p:spPr>
        <p:txBody>
          <a:bodyPr/>
          <a:lstStyle/>
          <a:p>
            <a:pPr lvl="1" eaLnBrk="1" hangingPunct="1"/>
            <a:r>
              <a:rPr lang="en-US" sz="2400" smtClean="0"/>
              <a:t>As the Japanese were defeated, they immediately carried out </a:t>
            </a:r>
            <a:r>
              <a:rPr lang="en-US" sz="2400" smtClean="0">
                <a:solidFill>
                  <a:srgbClr val="FFFF00"/>
                </a:solidFill>
              </a:rPr>
              <a:t>social and economic reforms within the regions they controlled. </a:t>
            </a:r>
          </a:p>
          <a:p>
            <a:pPr lvl="1" eaLnBrk="1" hangingPunct="1"/>
            <a:r>
              <a:rPr lang="en-US" sz="2400" smtClean="0"/>
              <a:t>By 1945, the Viet Minh controlled the northern capital of Hanoi and proclaimed an independent Vietnam</a:t>
            </a:r>
          </a:p>
          <a:p>
            <a:pPr lvl="1" eaLnBrk="1" hangingPunct="1"/>
            <a:r>
              <a:rPr lang="en-US" sz="2400" smtClean="0"/>
              <a:t> After the war in 1954, an international conference at Geneva conceded the Viet Minh control of the northern portions of the country and elections would take place in the south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War of Liberation Against the United States </a:t>
            </a:r>
          </a:p>
        </p:txBody>
      </p:sp>
      <p:sp>
        <p:nvSpPr>
          <p:cNvPr id="84995" name="Content Placeholder 2"/>
          <p:cNvSpPr>
            <a:spLocks noGrp="1"/>
          </p:cNvSpPr>
          <p:nvPr>
            <p:ph idx="1"/>
          </p:nvPr>
        </p:nvSpPr>
        <p:spPr>
          <a:xfrm>
            <a:off x="1143000" y="1981200"/>
            <a:ext cx="7467600" cy="4724400"/>
          </a:xfrm>
        </p:spPr>
        <p:txBody>
          <a:bodyPr/>
          <a:lstStyle/>
          <a:p>
            <a:pPr lvl="1" eaLnBrk="1" hangingPunct="1"/>
            <a:r>
              <a:rPr lang="en-US" sz="2000" smtClean="0"/>
              <a:t>The U.S. selected Ngo Dinh Diem, a nationalist leader, to create a new government in southern Vietnam. </a:t>
            </a:r>
          </a:p>
          <a:p>
            <a:pPr lvl="1" eaLnBrk="1" hangingPunct="1"/>
            <a:r>
              <a:rPr lang="en-US" sz="2000" smtClean="0"/>
              <a:t>Diem attempted to crush Communist in southern Vietnam, while the northern Vietnamese government attempted to ship men and arms to the south. </a:t>
            </a:r>
          </a:p>
          <a:p>
            <a:pPr lvl="1" eaLnBrk="1" hangingPunct="1"/>
            <a:r>
              <a:rPr lang="en-US" sz="2000" smtClean="0">
                <a:solidFill>
                  <a:srgbClr val="FFFF00"/>
                </a:solidFill>
              </a:rPr>
              <a:t>The U.S. continued to escalate support but were unable to crush the Communists. </a:t>
            </a:r>
          </a:p>
          <a:p>
            <a:pPr lvl="1" eaLnBrk="1" hangingPunct="1"/>
            <a:r>
              <a:rPr lang="en-US" sz="2000" smtClean="0"/>
              <a:t>As the government in the south began to fall apart, the U.S. withdrew from the war in 1975. </a:t>
            </a:r>
          </a:p>
          <a:p>
            <a:pPr lvl="1" eaLnBrk="1" hangingPunct="1"/>
            <a:r>
              <a:rPr lang="en-US" sz="2000" smtClean="0"/>
              <a:t>The Communists reunited Vietnam for the first time in more than a century.</a:t>
            </a:r>
          </a:p>
          <a:p>
            <a:pPr eaLnBrk="1" hangingPunct="1"/>
            <a:endParaRPr lang="en-US" sz="2400" smtClean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5"/>
          <p:cNvSpPr>
            <a:spLocks noChangeArrowheads="1"/>
          </p:cNvSpPr>
          <p:nvPr/>
        </p:nvSpPr>
        <p:spPr bwMode="auto">
          <a:xfrm>
            <a:off x="2209800" y="192088"/>
            <a:ext cx="54864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chemeClr val="accent1"/>
                </a:solidFill>
                <a:latin typeface="Arial Black" pitchFamily="34" charset="0"/>
              </a:rPr>
              <a:t>Early Protests of Diem’s Government</a:t>
            </a:r>
          </a:p>
        </p:txBody>
      </p:sp>
      <p:pic>
        <p:nvPicPr>
          <p:cNvPr id="3" name="Picture 13"/>
          <p:cNvPicPr>
            <a:picLocks noChangeArrowheads="1"/>
          </p:cNvPicPr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1295400" y="1655763"/>
            <a:ext cx="6934200" cy="40386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Rectangle 16"/>
          <p:cNvSpPr>
            <a:spLocks noChangeArrowheads="1"/>
          </p:cNvSpPr>
          <p:nvPr/>
        </p:nvSpPr>
        <p:spPr bwMode="auto">
          <a:xfrm>
            <a:off x="2133600" y="5929313"/>
            <a:ext cx="5445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Self-Emolation by a Buddhist Monk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 txBox="1">
            <a:spLocks noChangeArrowheads="1"/>
          </p:cNvSpPr>
          <p:nvPr/>
        </p:nvSpPr>
        <p:spPr bwMode="auto">
          <a:xfrm>
            <a:off x="1219200" y="228600"/>
            <a:ext cx="70104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ctr"/>
            <a:r>
              <a:rPr lang="en-US" sz="4000" b="1">
                <a:solidFill>
                  <a:schemeClr val="accent1"/>
                </a:solidFill>
              </a:rPr>
              <a:t>U.S. Troop </a:t>
            </a:r>
            <a:br>
              <a:rPr lang="en-US" sz="4000" b="1">
                <a:solidFill>
                  <a:schemeClr val="accent1"/>
                </a:solidFill>
              </a:rPr>
            </a:br>
            <a:r>
              <a:rPr lang="en-US" sz="4000" b="1">
                <a:solidFill>
                  <a:schemeClr val="accent1"/>
                </a:solidFill>
              </a:rPr>
              <a:t>Deployments </a:t>
            </a:r>
            <a:br>
              <a:rPr lang="en-US" sz="4000" b="1">
                <a:solidFill>
                  <a:schemeClr val="accent1"/>
                </a:solidFill>
              </a:rPr>
            </a:br>
            <a:r>
              <a:rPr lang="en-US" sz="4000" b="1">
                <a:solidFill>
                  <a:schemeClr val="accent1"/>
                </a:solidFill>
              </a:rPr>
              <a:t>in Vietnam</a:t>
            </a:r>
          </a:p>
        </p:txBody>
      </p:sp>
      <p:pic>
        <p:nvPicPr>
          <p:cNvPr id="87043" name="Object 5"/>
          <p:cNvPicPr>
            <a:picLocks noChangeAspect="1" noChangeArrowheads="1"/>
          </p:cNvPicPr>
          <p:nvPr/>
        </p:nvPicPr>
        <p:blipFill>
          <a:blip r:embed="rId2" cstate="print"/>
          <a:srcRect r="15463"/>
          <a:stretch>
            <a:fillRect/>
          </a:stretch>
        </p:blipFill>
        <p:spPr bwMode="auto">
          <a:xfrm>
            <a:off x="1231900" y="2300288"/>
            <a:ext cx="6819900" cy="411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0" y="228600"/>
            <a:ext cx="3657600" cy="3581400"/>
          </a:xfrm>
        </p:spPr>
        <p:txBody>
          <a:bodyPr/>
          <a:lstStyle/>
          <a:p>
            <a:pPr marL="342900" lvl="1" indent="-342900" eaLnBrk="1" hangingPunct="1">
              <a:buFontTx/>
              <a:buChar char="•"/>
            </a:pPr>
            <a:r>
              <a:rPr lang="en-US" sz="1600" dirty="0" smtClean="0">
                <a:solidFill>
                  <a:srgbClr val="FFFFFF"/>
                </a:solidFill>
              </a:rPr>
              <a:t>1912 - Yuan </a:t>
            </a:r>
            <a:r>
              <a:rPr lang="en-US" sz="1600" dirty="0" err="1" smtClean="0">
                <a:solidFill>
                  <a:srgbClr val="FFFFFF"/>
                </a:solidFill>
              </a:rPr>
              <a:t>Shikai</a:t>
            </a:r>
            <a:r>
              <a:rPr lang="en-US" sz="1600" dirty="0" smtClean="0">
                <a:solidFill>
                  <a:srgbClr val="FFFFFF"/>
                </a:solidFill>
              </a:rPr>
              <a:t> takes control of China</a:t>
            </a:r>
          </a:p>
          <a:p>
            <a:pPr marL="742950" lvl="2" indent="-342900" eaLnBrk="1" hangingPunct="1"/>
            <a:r>
              <a:rPr lang="en-US" sz="1600" dirty="0" smtClean="0">
                <a:solidFill>
                  <a:srgbClr val="FFFFFF"/>
                </a:solidFill>
              </a:rPr>
              <a:t>Most powerful of the </a:t>
            </a:r>
            <a:r>
              <a:rPr lang="en-US" sz="1600" dirty="0">
                <a:solidFill>
                  <a:srgbClr val="FFFFFF"/>
                </a:solidFill>
              </a:rPr>
              <a:t>northern </a:t>
            </a:r>
            <a:r>
              <a:rPr lang="en-US" sz="1600" dirty="0" smtClean="0">
                <a:solidFill>
                  <a:srgbClr val="FFFFFF"/>
                </a:solidFill>
              </a:rPr>
              <a:t>warlords </a:t>
            </a:r>
          </a:p>
          <a:p>
            <a:pPr marL="742950" lvl="2" indent="-342900" eaLnBrk="1" hangingPunct="1"/>
            <a:r>
              <a:rPr lang="en-US" sz="1600" dirty="0" smtClean="0">
                <a:solidFill>
                  <a:srgbClr val="FFFFFF"/>
                </a:solidFill>
              </a:rPr>
              <a:t>Appeared to have the best chance to unify China under a single government</a:t>
            </a:r>
          </a:p>
          <a:p>
            <a:pPr marL="742950" lvl="2" indent="-342900" eaLnBrk="1" hangingPunct="1"/>
            <a:r>
              <a:rPr lang="en-US" sz="1600" dirty="0" smtClean="0">
                <a:solidFill>
                  <a:srgbClr val="FFFFFF"/>
                </a:solidFill>
              </a:rPr>
              <a:t>Took foreign loans to build up his military forces and buy out most of the bureaucrats in the capital at Beijing</a:t>
            </a:r>
          </a:p>
          <a:p>
            <a:pPr marL="1200150" lvl="3" indent="-342900" eaLnBrk="1" hangingPunct="1"/>
            <a:r>
              <a:rPr lang="en-US" sz="1600" dirty="0" smtClean="0">
                <a:solidFill>
                  <a:srgbClr val="FFFFFF"/>
                </a:solidFill>
              </a:rPr>
              <a:t>Put down attempts to be overthrown by Sun and other leaders of the Revolutionary Alliance</a:t>
            </a:r>
          </a:p>
          <a:p>
            <a:pPr marL="742950" lvl="2" indent="-342900" eaLnBrk="1" hangingPunct="1"/>
            <a:r>
              <a:rPr lang="en-US" sz="1600" dirty="0" smtClean="0">
                <a:solidFill>
                  <a:srgbClr val="FFFFFF"/>
                </a:solidFill>
              </a:rPr>
              <a:t>1915 – plans to become Emperor failed</a:t>
            </a:r>
          </a:p>
          <a:p>
            <a:pPr marL="1200150" lvl="3" indent="-342900" eaLnBrk="1" hangingPunct="1"/>
            <a:r>
              <a:rPr lang="en-US" sz="1600" dirty="0" smtClean="0">
                <a:solidFill>
                  <a:srgbClr val="FFFFFF"/>
                </a:solidFill>
              </a:rPr>
              <a:t>Rivalry with other warlords</a:t>
            </a:r>
          </a:p>
          <a:p>
            <a:pPr marL="1200150" lvl="3" indent="-342900" eaLnBrk="1" hangingPunct="1"/>
            <a:r>
              <a:rPr lang="en-US" sz="1600" dirty="0" smtClean="0">
                <a:solidFill>
                  <a:srgbClr val="FFFFFF"/>
                </a:solidFill>
              </a:rPr>
              <a:t>Republican nationalists such as Sun caused problems</a:t>
            </a:r>
          </a:p>
          <a:p>
            <a:pPr marL="1200150" lvl="3" indent="-342900" eaLnBrk="1" hangingPunct="1"/>
            <a:r>
              <a:rPr lang="en-US" sz="1600" dirty="0" smtClean="0">
                <a:solidFill>
                  <a:srgbClr val="FFFFFF"/>
                </a:solidFill>
              </a:rPr>
              <a:t>Growing influence of Japan in China</a:t>
            </a:r>
          </a:p>
          <a:p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7379" y="1066800"/>
            <a:ext cx="3651821" cy="4749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476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NamMap2"/>
          <p:cNvPicPr>
            <a:picLocks noChangeAspect="1" noChangeArrowheads="1"/>
          </p:cNvPicPr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0" y="20638"/>
            <a:ext cx="9144000" cy="681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After Victory: The Struggle to Rebuild Vietnam </a:t>
            </a:r>
          </a:p>
        </p:txBody>
      </p:sp>
      <p:sp>
        <p:nvSpPr>
          <p:cNvPr id="89091" name="Content Placeholder 2"/>
          <p:cNvSpPr>
            <a:spLocks noGrp="1"/>
          </p:cNvSpPr>
          <p:nvPr>
            <p:ph idx="1"/>
          </p:nvPr>
        </p:nvSpPr>
        <p:spPr>
          <a:xfrm>
            <a:off x="1371600" y="1981200"/>
            <a:ext cx="7162800" cy="4724400"/>
          </a:xfrm>
        </p:spPr>
        <p:txBody>
          <a:bodyPr/>
          <a:lstStyle/>
          <a:p>
            <a:pPr marL="342900" lvl="1" indent="-342900" eaLnBrk="1" hangingPunct="1">
              <a:buFontTx/>
              <a:buChar char="•"/>
            </a:pPr>
            <a:r>
              <a:rPr lang="en-US" sz="2400" smtClean="0"/>
              <a:t>The heads of the party in Vietnam expended much effort in eliminating enemies and attempted to maintain a strongly central govt.</a:t>
            </a:r>
          </a:p>
          <a:p>
            <a:pPr marL="342900" lvl="1" indent="-342900" eaLnBrk="1" hangingPunct="1">
              <a:buFontTx/>
              <a:buChar char="•"/>
            </a:pPr>
            <a:r>
              <a:rPr lang="en-US" sz="2400" smtClean="0"/>
              <a:t>In the 1980s, the government began to liberalize the economy and to permit investment from the West and industrialized nations of Asia</a:t>
            </a:r>
          </a:p>
          <a:p>
            <a:pPr marL="342900" lvl="1" indent="-342900" eaLnBrk="1" hangingPunct="1">
              <a:buFontTx/>
              <a:buChar char="•"/>
            </a:pPr>
            <a:r>
              <a:rPr lang="en-US" sz="2400" smtClean="0"/>
              <a:t>Vietnamese relations with the United States have recently improved</a:t>
            </a:r>
          </a:p>
          <a:p>
            <a:pPr eaLnBrk="1" hangingPunct="1"/>
            <a:endParaRPr lang="en-US" sz="2800" smtClean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80" name="Rectangle 4"/>
          <p:cNvSpPr>
            <a:spLocks noChangeArrowheads="1"/>
          </p:cNvSpPr>
          <p:nvPr/>
        </p:nvSpPr>
        <p:spPr bwMode="auto">
          <a:xfrm>
            <a:off x="1905000" y="152400"/>
            <a:ext cx="52578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chemeClr val="accent1"/>
                </a:solidFill>
                <a:latin typeface="Arial Black" pitchFamily="34" charset="0"/>
              </a:rPr>
              <a:t>The Air War:</a:t>
            </a:r>
            <a:br>
              <a:rPr lang="en-US">
                <a:solidFill>
                  <a:schemeClr val="accent1"/>
                </a:solidFill>
                <a:latin typeface="Arial Black" pitchFamily="34" charset="0"/>
              </a:rPr>
            </a:br>
            <a:r>
              <a:rPr lang="en-US">
                <a:solidFill>
                  <a:schemeClr val="accent1"/>
                </a:solidFill>
                <a:latin typeface="Arial Black" pitchFamily="34" charset="0"/>
              </a:rPr>
              <a:t>A Napalm Attack</a:t>
            </a:r>
          </a:p>
        </p:txBody>
      </p:sp>
      <p:pic>
        <p:nvPicPr>
          <p:cNvPr id="178181" name="Picture 5"/>
          <p:cNvPicPr>
            <a:picLocks noGrp="1" noChangeArrowheads="1"/>
          </p:cNvPicPr>
          <p:nvPr>
            <p:ph sz="half" idx="1"/>
          </p:nvPr>
        </p:nvPicPr>
        <p:blipFill>
          <a:blip r:embed="rId3" cstate="print">
            <a:lum bright="6000" contrast="6000"/>
          </a:blip>
          <a:srcRect/>
          <a:stretch>
            <a:fillRect/>
          </a:stretch>
        </p:blipFill>
        <p:spPr>
          <a:xfrm>
            <a:off x="876300" y="1343025"/>
            <a:ext cx="7315200" cy="5181600"/>
          </a:xfrm>
          <a:noFill/>
          <a:ln w="12700">
            <a:solidFill>
              <a:schemeClr val="tx1"/>
            </a:solidFill>
          </a:ln>
        </p:spPr>
      </p:pic>
    </p:spTree>
  </p:cSld>
  <p:clrMapOvr>
    <a:masterClrMapping/>
  </p:clrMapOvr>
  <p:transition>
    <p:sndAc>
      <p:stSnd>
        <p:snd r:embed="rId2" name="Napalm in the Morning - Duvall - Apocalypse N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78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78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0"/>
                                        <p:tgtEl>
                                          <p:spTgt spid="178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180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1524000" y="136525"/>
            <a:ext cx="6019800" cy="1311275"/>
          </a:xfrm>
          <a:effectLst>
            <a:outerShdw dist="35921" dir="2700000" algn="ctr" rotWithShape="0">
              <a:schemeClr val="tx1"/>
            </a:outerShdw>
          </a:effectLst>
        </p:spPr>
        <p:txBody>
          <a:bodyPr anchor="t"/>
          <a:lstStyle/>
          <a:p>
            <a:pPr eaLnBrk="1" hangingPunct="1"/>
            <a:r>
              <a:rPr lang="en-US" b="1" smtClean="0"/>
              <a:t>Who Is the </a:t>
            </a:r>
            <a:br>
              <a:rPr lang="en-US" b="1" smtClean="0"/>
            </a:br>
            <a:r>
              <a:rPr lang="en-US" b="1" smtClean="0"/>
              <a:t>Enemy?</a:t>
            </a:r>
          </a:p>
        </p:txBody>
      </p:sp>
      <p:pic>
        <p:nvPicPr>
          <p:cNvPr id="126979" name="Picture 3" descr="0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365250" y="1752600"/>
            <a:ext cx="3048000" cy="2055813"/>
          </a:xfrm>
          <a:noFill/>
          <a:ln>
            <a:solidFill>
              <a:schemeClr val="tx1"/>
            </a:solidFill>
          </a:ln>
        </p:spPr>
      </p:pic>
      <p:pic>
        <p:nvPicPr>
          <p:cNvPr id="126982" name="Picture 6" descr="07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334000" y="1752600"/>
            <a:ext cx="2936875" cy="2089150"/>
          </a:xfrm>
          <a:noFill/>
          <a:ln>
            <a:solidFill>
              <a:schemeClr val="tx1"/>
            </a:solidFill>
          </a:ln>
        </p:spPr>
      </p:pic>
      <p:pic>
        <p:nvPicPr>
          <p:cNvPr id="126983" name="Picture 7" descr="Vietnam"/>
          <p:cNvPicPr>
            <a:picLocks noChangeAspect="1" noChangeArrowheads="1"/>
          </p:cNvPicPr>
          <p:nvPr/>
        </p:nvPicPr>
        <p:blipFill>
          <a:blip r:embed="rId5" cstate="print">
            <a:lum contrast="6000"/>
          </a:blip>
          <a:srcRect/>
          <a:stretch>
            <a:fillRect/>
          </a:stretch>
        </p:blipFill>
        <p:spPr bwMode="auto">
          <a:xfrm>
            <a:off x="2743200" y="4038600"/>
            <a:ext cx="3886200" cy="26590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69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69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69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 txBox="1">
            <a:spLocks noChangeArrowheads="1"/>
          </p:cNvSpPr>
          <p:nvPr/>
        </p:nvSpPr>
        <p:spPr bwMode="auto">
          <a:xfrm>
            <a:off x="2133600" y="304800"/>
            <a:ext cx="46482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Impact of the Vietnam War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4038600" y="2743200"/>
            <a:ext cx="3962400" cy="3505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accent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1"/>
                </a:solidFill>
                <a:latin typeface="+mn-lt"/>
              </a:defRPr>
            </a:lvl9pPr>
          </a:lstStyle>
          <a:p>
            <a:pPr>
              <a:buClr>
                <a:schemeClr val="accent1"/>
              </a:buClr>
              <a:buSzPct val="80000"/>
              <a:buFont typeface="PressWriter Symbols" pitchFamily="2" charset="2"/>
              <a:buNone/>
              <a:defRPr/>
            </a:pPr>
            <a:r>
              <a:rPr lang="en-US" sz="3500" b="1" i="1" dirty="0" smtClean="0">
                <a:solidFill>
                  <a:srgbClr val="0033CC"/>
                </a:solidFill>
                <a:latin typeface="Comic Sans MS" pitchFamily="66" charset="0"/>
              </a:rPr>
              <a:t>   </a:t>
            </a:r>
            <a:r>
              <a:rPr lang="en-US" sz="3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…</a:t>
            </a:r>
            <a:r>
              <a:rPr lang="en-US" sz="3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I shall not seek, and I will not accept, the nomination of my party for another term as your President.</a:t>
            </a:r>
            <a:endParaRPr lang="en-US" sz="3000" b="1" i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92164" name="Picture 9" descr="Johns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895600"/>
            <a:ext cx="3657600" cy="2971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1219200" y="1828800"/>
            <a:ext cx="7239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Johnson announces (March, 1968):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22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22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2"/>
          <p:cNvPicPr>
            <a:picLocks noGrp="1" noChangeArrowheads="1"/>
          </p:cNvPicPr>
          <p:nvPr>
            <p:ph sz="half" idx="1"/>
          </p:nvPr>
        </p:nvPicPr>
        <p:blipFill>
          <a:blip r:embed="rId3" cstate="print">
            <a:lum bright="12000" contrast="18000"/>
          </a:blip>
          <a:srcRect/>
          <a:stretch>
            <a:fillRect/>
          </a:stretch>
        </p:blipFill>
        <p:spPr>
          <a:xfrm>
            <a:off x="457200" y="1722438"/>
            <a:ext cx="3660775" cy="4525962"/>
          </a:xfrm>
          <a:noFill/>
          <a:ln w="12700">
            <a:solidFill>
              <a:schemeClr val="tx1"/>
            </a:solidFill>
          </a:ln>
        </p:spPr>
      </p:pic>
      <p:sp>
        <p:nvSpPr>
          <p:cNvPr id="150533" name="Rectangle 5"/>
          <p:cNvSpPr>
            <a:spLocks noChangeArrowheads="1"/>
          </p:cNvSpPr>
          <p:nvPr/>
        </p:nvSpPr>
        <p:spPr bwMode="auto">
          <a:xfrm>
            <a:off x="2133600" y="228600"/>
            <a:ext cx="51054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 Black" pitchFamily="34" charset="0"/>
              </a:rPr>
              <a:t>Anti-War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Arial Black" pitchFamily="34" charset="0"/>
              </a:rPr>
              <a:t>Demonstrations</a:t>
            </a:r>
          </a:p>
        </p:txBody>
      </p:sp>
      <p:sp>
        <p:nvSpPr>
          <p:cNvPr id="150536" name="Text Box 8"/>
          <p:cNvSpPr txBox="1">
            <a:spLocks noChangeArrowheads="1"/>
          </p:cNvSpPr>
          <p:nvPr/>
        </p:nvSpPr>
        <p:spPr bwMode="auto">
          <a:xfrm>
            <a:off x="4114800" y="5334000"/>
            <a:ext cx="42672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Columbia University</a:t>
            </a:r>
            <a:b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</a:b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1967</a:t>
            </a:r>
          </a:p>
        </p:txBody>
      </p:sp>
      <p:pic>
        <p:nvPicPr>
          <p:cNvPr id="150540" name="Picture 12" descr="Columbia Students-1967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343400" y="1981200"/>
            <a:ext cx="4114800" cy="3070225"/>
          </a:xfrm>
          <a:ln>
            <a:solidFill>
              <a:schemeClr val="tx1"/>
            </a:solidFill>
          </a:ln>
        </p:spPr>
      </p:pic>
    </p:spTree>
  </p:cSld>
  <p:clrMapOvr>
    <a:masterClrMapping/>
  </p:clrMapOvr>
  <p:transition spd="slow" advClick="0" advTm="43000">
    <p:sndAc>
      <p:stSnd>
        <p:snd r:embed="rId2" name="For What It's Worth-Buffalo Springfiel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50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50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150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150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150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0"/>
                                        <p:tgtEl>
                                          <p:spTgt spid="150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0"/>
                                        <p:tgtEl>
                                          <p:spTgt spid="150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21" presetID="16" presetClass="entr" presetSubtype="37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0"/>
                                        <p:tgtEl>
                                          <p:spTgt spid="150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533" grpId="0"/>
      <p:bldP spid="150536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95" name="Picture 11" descr="vvaw_ai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6019800" y="2133600"/>
            <a:ext cx="1924050" cy="1781175"/>
          </a:xfrm>
          <a:noFill/>
        </p:spPr>
      </p:pic>
      <p:pic>
        <p:nvPicPr>
          <p:cNvPr id="118798" name="Picture 14" descr="stop_war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lum bright="6000" contrast="12000"/>
          </a:blip>
          <a:srcRect/>
          <a:stretch>
            <a:fillRect/>
          </a:stretch>
        </p:blipFill>
        <p:spPr>
          <a:xfrm rot="19645911">
            <a:off x="5257800" y="466725"/>
            <a:ext cx="1533525" cy="1438275"/>
          </a:xfrm>
          <a:noFill/>
        </p:spPr>
      </p:pic>
      <p:pic>
        <p:nvPicPr>
          <p:cNvPr id="118801" name="Picture 17" descr="peace_no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194147">
            <a:off x="3581400" y="5029200"/>
            <a:ext cx="1123950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803" name="Picture 19" descr="blue_peac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625583">
            <a:off x="3200400" y="457200"/>
            <a:ext cx="9334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805" name="Picture 21" descr="how_many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2000" contrast="6000"/>
          </a:blip>
          <a:srcRect/>
          <a:stretch>
            <a:fillRect/>
          </a:stretch>
        </p:blipFill>
        <p:spPr bwMode="auto">
          <a:xfrm>
            <a:off x="5638800" y="4343400"/>
            <a:ext cx="2009775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807" name="Picture 23" descr="troops_home_now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6000" contrast="18000"/>
          </a:blip>
          <a:srcRect/>
          <a:stretch>
            <a:fillRect/>
          </a:stretch>
        </p:blipFill>
        <p:spPr bwMode="auto">
          <a:xfrm rot="1313373">
            <a:off x="1066800" y="1676400"/>
            <a:ext cx="1533525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811" name="Picture 27" descr="anti_draft_lr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8000"/>
          </a:blip>
          <a:srcRect/>
          <a:stretch>
            <a:fillRect/>
          </a:stretch>
        </p:blipFill>
        <p:spPr bwMode="auto">
          <a:xfrm>
            <a:off x="685800" y="3886200"/>
            <a:ext cx="2219325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813" name="Picture 29" descr="3_5students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325813" y="2209800"/>
            <a:ext cx="2008187" cy="213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 advClick="0" advTm="3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88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88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88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88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8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1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118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5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70" decel="100000"/>
                                        <p:tgtEl>
                                          <p:spTgt spid="1188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770" decel="100000"/>
                                        <p:tgtEl>
                                          <p:spTgt spid="11881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881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2" dur="770" fill="hold"/>
                                        <p:tgtEl>
                                          <p:spTgt spid="1188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88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4" dur="770" fill="hold"/>
                                        <p:tgtEl>
                                          <p:spTgt spid="1188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88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1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188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188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188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18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18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38" presetID="16" presetClass="entr" presetSubtype="26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0" dur="1000"/>
                                        <p:tgtEl>
                                          <p:spTgt spid="118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0500"/>
                            </p:stCondLst>
                            <p:childTnLst>
                              <p:par>
                                <p:cTn id="42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3000"/>
                                        <p:tgtEl>
                                          <p:spTgt spid="118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25500"/>
                            </p:stCondLst>
                            <p:childTnLst>
                              <p:par>
                                <p:cTn id="46" presetID="21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8" dur="3000"/>
                                        <p:tgtEl>
                                          <p:spTgt spid="118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0" name="Picture 10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lum bright="6000" contrast="6000"/>
          </a:blip>
          <a:srcRect/>
          <a:stretch>
            <a:fillRect/>
          </a:stretch>
        </p:blipFill>
        <p:spPr>
          <a:xfrm>
            <a:off x="2327275" y="1143000"/>
            <a:ext cx="4454525" cy="5334000"/>
          </a:xfrm>
          <a:noFill/>
          <a:ln>
            <a:solidFill>
              <a:schemeClr val="tx1"/>
            </a:solidFill>
          </a:ln>
        </p:spPr>
      </p:pic>
      <p:sp>
        <p:nvSpPr>
          <p:cNvPr id="174101" name="Rectangle 21"/>
          <p:cNvSpPr>
            <a:spLocks noChangeArrowheads="1"/>
          </p:cNvSpPr>
          <p:nvPr/>
        </p:nvSpPr>
        <p:spPr bwMode="auto">
          <a:xfrm>
            <a:off x="1905000" y="228600"/>
            <a:ext cx="5486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i="1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Hell no, we won’t go!</a:t>
            </a:r>
          </a:p>
        </p:txBody>
      </p:sp>
    </p:spTree>
  </p:cSld>
  <p:clrMapOvr>
    <a:masterClrMapping/>
  </p:clrMapOvr>
  <p:transition spd="slow"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7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7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7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17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17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7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7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7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17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17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35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0"/>
                                        <p:tgtEl>
                                          <p:spTgt spid="1740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1740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1740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1740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1" grpId="0"/>
      <p:bldP spid="174101" grpId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9" name="Picture 7" descr="005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48200" y="3429000"/>
            <a:ext cx="3878263" cy="2941638"/>
          </a:xfrm>
          <a:noFill/>
          <a:ln>
            <a:solidFill>
              <a:schemeClr val="tx1"/>
            </a:solidFill>
          </a:ln>
        </p:spPr>
      </p:pic>
      <p:pic>
        <p:nvPicPr>
          <p:cNvPr id="172048" name="Picture 16" descr="1968 Democratic Convention Photo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04800" y="1905000"/>
            <a:ext cx="4114800" cy="3455988"/>
          </a:xfrm>
          <a:noFill/>
          <a:ln>
            <a:solidFill>
              <a:schemeClr val="tx1"/>
            </a:solidFill>
          </a:ln>
        </p:spPr>
      </p:pic>
      <p:sp>
        <p:nvSpPr>
          <p:cNvPr id="172050" name="Text Box 18"/>
          <p:cNvSpPr txBox="1">
            <a:spLocks noChangeArrowheads="1"/>
          </p:cNvSpPr>
          <p:nvPr/>
        </p:nvSpPr>
        <p:spPr bwMode="auto">
          <a:xfrm>
            <a:off x="457200" y="5486400"/>
            <a:ext cx="38100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6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Democratic Convention in Chicago, 1968</a:t>
            </a:r>
          </a:p>
        </p:txBody>
      </p:sp>
      <p:sp>
        <p:nvSpPr>
          <p:cNvPr id="172051" name="Text Box 19"/>
          <p:cNvSpPr txBox="1">
            <a:spLocks noChangeArrowheads="1"/>
          </p:cNvSpPr>
          <p:nvPr/>
        </p:nvSpPr>
        <p:spPr bwMode="auto">
          <a:xfrm>
            <a:off x="4572000" y="1981200"/>
            <a:ext cx="3657600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6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Student Protestors </a:t>
            </a:r>
            <a:br>
              <a:rPr lang="en-US" sz="26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</a:br>
            <a:r>
              <a:rPr lang="en-US" sz="26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at Univ. of CA </a:t>
            </a:r>
            <a:br>
              <a:rPr lang="en-US" sz="26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</a:br>
            <a:r>
              <a:rPr lang="en-US" sz="26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in Berkeley, 1968</a:t>
            </a:r>
          </a:p>
        </p:txBody>
      </p:sp>
      <p:sp>
        <p:nvSpPr>
          <p:cNvPr id="172052" name="Rectangle 20"/>
          <p:cNvSpPr>
            <a:spLocks noChangeArrowheads="1"/>
          </p:cNvSpPr>
          <p:nvPr/>
        </p:nvSpPr>
        <p:spPr bwMode="auto">
          <a:xfrm>
            <a:off x="2133600" y="228600"/>
            <a:ext cx="51054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/>
            <a:r>
              <a:rPr lang="en-US" sz="4000">
                <a:solidFill>
                  <a:schemeClr val="accent1"/>
                </a:solidFill>
                <a:latin typeface="Arial Black" pitchFamily="34" charset="0"/>
              </a:rPr>
              <a:t>Anti-War Demonstrations</a:t>
            </a:r>
          </a:p>
        </p:txBody>
      </p:sp>
    </p:spTree>
  </p:cSld>
  <p:clrMapOvr>
    <a:masterClrMapping/>
  </p:clrMapOvr>
  <p:transition spd="slow" advClick="0"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7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7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7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17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17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7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7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7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17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17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6" presetClass="entr" presetSubtype="26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2000"/>
                                        <p:tgtEl>
                                          <p:spTgt spid="172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2000"/>
                                        <p:tgtEl>
                                          <p:spTgt spid="17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72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7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050" grpId="0"/>
      <p:bldP spid="172051" grpId="0"/>
      <p:bldP spid="172052" grpId="0"/>
      <p:bldP spid="172052" grpId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381000"/>
            <a:ext cx="5486400" cy="762000"/>
          </a:xfrm>
          <a:effectLst>
            <a:outerShdw dist="35921" dir="2700000" algn="ctr" rotWithShape="0">
              <a:schemeClr val="tx1"/>
            </a:outerShdw>
          </a:effectLst>
        </p:spPr>
        <p:txBody>
          <a:bodyPr anchor="t"/>
          <a:lstStyle/>
          <a:p>
            <a:pPr eaLnBrk="1" hangingPunct="1"/>
            <a:r>
              <a:rPr lang="en-US" b="1" smtClean="0"/>
              <a:t>“Hanoi Jane”</a:t>
            </a:r>
          </a:p>
        </p:txBody>
      </p:sp>
      <p:pic>
        <p:nvPicPr>
          <p:cNvPr id="164869" name="Picture 5" descr="bookcov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1295400"/>
            <a:ext cx="5410200" cy="47196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64870" name="Rectangle 6"/>
          <p:cNvSpPr>
            <a:spLocks noChangeArrowheads="1"/>
          </p:cNvSpPr>
          <p:nvPr/>
        </p:nvSpPr>
        <p:spPr bwMode="auto">
          <a:xfrm>
            <a:off x="2209800" y="6078538"/>
            <a:ext cx="51054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Jane Fonda:  Traitor?</a:t>
            </a: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64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164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164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866" grpId="0"/>
      <p:bldP spid="16487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43400" y="457200"/>
            <a:ext cx="4592638" cy="4648200"/>
          </a:xfrm>
        </p:spPr>
        <p:txBody>
          <a:bodyPr/>
          <a:lstStyle/>
          <a:p>
            <a:r>
              <a:rPr lang="en-US" sz="1600" dirty="0" smtClean="0">
                <a:solidFill>
                  <a:schemeClr val="bg1"/>
                </a:solidFill>
              </a:rPr>
              <a:t>Japan </a:t>
            </a:r>
          </a:p>
          <a:p>
            <a:pPr lvl="1"/>
            <a:r>
              <a:rPr lang="en-US" sz="1600" dirty="0" smtClean="0">
                <a:solidFill>
                  <a:schemeClr val="bg1"/>
                </a:solidFill>
              </a:rPr>
              <a:t>Entered WWI on the side of Entente powers (Western allied)</a:t>
            </a:r>
          </a:p>
          <a:p>
            <a:pPr lvl="1"/>
            <a:r>
              <a:rPr lang="en-US" sz="1600" dirty="0" smtClean="0">
                <a:solidFill>
                  <a:schemeClr val="bg1"/>
                </a:solidFill>
              </a:rPr>
              <a:t>Seized German-held islands in the Pacific</a:t>
            </a:r>
          </a:p>
          <a:p>
            <a:pPr lvl="1"/>
            <a:r>
              <a:rPr lang="en-US" sz="1600" dirty="0" smtClean="0">
                <a:solidFill>
                  <a:schemeClr val="bg1"/>
                </a:solidFill>
              </a:rPr>
              <a:t>Occupied the Germans’ concessionary areas in China</a:t>
            </a:r>
          </a:p>
          <a:p>
            <a:pPr lvl="1"/>
            <a:r>
              <a:rPr lang="en-US" sz="1600" dirty="0" smtClean="0">
                <a:solidFill>
                  <a:schemeClr val="bg1"/>
                </a:solidFill>
              </a:rPr>
              <a:t>1915 – Presented Yuan’s government with Twenty-One Demands</a:t>
            </a:r>
          </a:p>
          <a:p>
            <a:pPr lvl="2"/>
            <a:r>
              <a:rPr lang="en-US" sz="1600" dirty="0" smtClean="0">
                <a:solidFill>
                  <a:schemeClr val="bg1"/>
                </a:solidFill>
              </a:rPr>
              <a:t>Would have reduced China to the status of a dependent protectorate</a:t>
            </a:r>
          </a:p>
          <a:p>
            <a:pPr lvl="2"/>
            <a:r>
              <a:rPr lang="en-US" sz="1600" dirty="0" smtClean="0">
                <a:solidFill>
                  <a:schemeClr val="bg1"/>
                </a:solidFill>
              </a:rPr>
              <a:t>Yuan was indecisive in response</a:t>
            </a:r>
          </a:p>
          <a:p>
            <a:pPr lvl="3"/>
            <a:r>
              <a:rPr lang="en-US" sz="1600" dirty="0" smtClean="0">
                <a:solidFill>
                  <a:schemeClr val="bg1"/>
                </a:solidFill>
              </a:rPr>
              <a:t>1916 – forced to resign; free-for all power struggle between remaining warlords for control of China</a:t>
            </a:r>
          </a:p>
          <a:p>
            <a:pPr lvl="1"/>
            <a:r>
              <a:rPr lang="en-US" sz="1600" dirty="0" smtClean="0">
                <a:solidFill>
                  <a:schemeClr val="bg1"/>
                </a:solidFill>
              </a:rPr>
              <a:t>1919 – Treaty of Versailles</a:t>
            </a:r>
          </a:p>
          <a:p>
            <a:pPr lvl="2"/>
            <a:r>
              <a:rPr lang="en-US" sz="1600" dirty="0" smtClean="0">
                <a:solidFill>
                  <a:schemeClr val="bg1"/>
                </a:solidFill>
              </a:rPr>
              <a:t>Japan managed to solidify its hold on northern China by winning control of the former German concession in the peace negotiations </a:t>
            </a:r>
          </a:p>
          <a:p>
            <a:endParaRPr lang="en-US" sz="1600" dirty="0" smtClean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219200"/>
            <a:ext cx="3176477" cy="455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505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41" name="Picture 9"/>
          <p:cNvPicPr>
            <a:picLocks noGrp="1" noChangeArrowheads="1"/>
          </p:cNvPicPr>
          <p:nvPr>
            <p:ph sz="quarter" idx="1"/>
          </p:nvPr>
        </p:nvPicPr>
        <p:blipFill>
          <a:blip r:embed="rId2" cstate="print">
            <a:lum bright="6000" contrast="6000"/>
          </a:blip>
          <a:srcRect/>
          <a:stretch>
            <a:fillRect/>
          </a:stretch>
        </p:blipFill>
        <p:spPr>
          <a:xfrm>
            <a:off x="228600" y="1828800"/>
            <a:ext cx="4794250" cy="3810000"/>
          </a:xfrm>
          <a:noFill/>
          <a:ln w="12700">
            <a:solidFill>
              <a:schemeClr val="tx1"/>
            </a:solidFill>
          </a:ln>
        </p:spPr>
      </p:pic>
      <p:sp>
        <p:nvSpPr>
          <p:cNvPr id="120836" name="Rectangle 4"/>
          <p:cNvSpPr>
            <a:spLocks noChangeArrowheads="1"/>
          </p:cNvSpPr>
          <p:nvPr/>
        </p:nvSpPr>
        <p:spPr bwMode="auto">
          <a:xfrm>
            <a:off x="2133600" y="228600"/>
            <a:ext cx="51054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chemeClr val="accent1"/>
                </a:solidFill>
                <a:latin typeface="Arial Black" pitchFamily="34" charset="0"/>
              </a:rPr>
              <a:t>Anti-War Demonstrations</a:t>
            </a:r>
          </a:p>
        </p:txBody>
      </p:sp>
      <p:sp>
        <p:nvSpPr>
          <p:cNvPr id="120837" name="Text Box 5"/>
          <p:cNvSpPr txBox="1">
            <a:spLocks noChangeArrowheads="1"/>
          </p:cNvSpPr>
          <p:nvPr/>
        </p:nvSpPr>
        <p:spPr bwMode="auto">
          <a:xfrm>
            <a:off x="5181600" y="1676400"/>
            <a:ext cx="26670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  <a:buClr>
                <a:schemeClr val="accent1"/>
              </a:buClr>
              <a:buFont typeface="Transport MT" pitchFamily="2" charset="2"/>
              <a:buChar char="z"/>
              <a:defRPr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May 4, 1970</a:t>
            </a:r>
          </a:p>
          <a:p>
            <a:pPr marL="457200" indent="-457200">
              <a:spcBef>
                <a:spcPct val="50000"/>
              </a:spcBef>
              <a:buClr>
                <a:schemeClr val="accent1"/>
              </a:buClr>
              <a:buFont typeface="Transport MT" pitchFamily="2" charset="2"/>
              <a:buChar char="z"/>
              <a:defRPr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4 students </a:t>
            </a:r>
            <a:b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</a:b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shot dead.</a:t>
            </a:r>
          </a:p>
          <a:p>
            <a:pPr marL="457200" indent="-457200">
              <a:spcBef>
                <a:spcPct val="50000"/>
              </a:spcBef>
              <a:buClr>
                <a:schemeClr val="accent1"/>
              </a:buClr>
              <a:buFont typeface="Transport MT" pitchFamily="2" charset="2"/>
              <a:buChar char="z"/>
              <a:defRPr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11 students </a:t>
            </a:r>
            <a:b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</a:b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wounded</a:t>
            </a:r>
          </a:p>
        </p:txBody>
      </p:sp>
      <p:sp>
        <p:nvSpPr>
          <p:cNvPr id="120838" name="Text Box 6"/>
          <p:cNvSpPr txBox="1">
            <a:spLocks noChangeArrowheads="1"/>
          </p:cNvSpPr>
          <p:nvPr/>
        </p:nvSpPr>
        <p:spPr bwMode="auto">
          <a:xfrm>
            <a:off x="0" y="5867400"/>
            <a:ext cx="52578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Kent State University</a:t>
            </a:r>
          </a:p>
        </p:txBody>
      </p:sp>
      <p:sp>
        <p:nvSpPr>
          <p:cNvPr id="120848" name="Text Box 16"/>
          <p:cNvSpPr txBox="1">
            <a:spLocks noChangeArrowheads="1"/>
          </p:cNvSpPr>
          <p:nvPr/>
        </p:nvSpPr>
        <p:spPr bwMode="auto">
          <a:xfrm>
            <a:off x="5181600" y="4267200"/>
            <a:ext cx="33528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515938" indent="-515938">
              <a:spcBef>
                <a:spcPct val="50000"/>
              </a:spcBef>
              <a:buClr>
                <a:schemeClr val="accent1"/>
              </a:buClr>
              <a:buFont typeface="Transport MT" pitchFamily="2" charset="2"/>
              <a:buChar char="z"/>
              <a:defRPr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Jackson State</a:t>
            </a:r>
            <a:b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</a:b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University</a:t>
            </a:r>
          </a:p>
          <a:p>
            <a:pPr marL="515938" indent="-515938">
              <a:spcBef>
                <a:spcPct val="50000"/>
              </a:spcBef>
              <a:buClr>
                <a:schemeClr val="accent1"/>
              </a:buClr>
              <a:buFont typeface="Transport MT" pitchFamily="2" charset="2"/>
              <a:buChar char="z"/>
              <a:defRPr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May 10, 1970</a:t>
            </a:r>
          </a:p>
          <a:p>
            <a:pPr marL="515938" indent="-515938">
              <a:spcBef>
                <a:spcPct val="50000"/>
              </a:spcBef>
              <a:buClr>
                <a:schemeClr val="accent1"/>
              </a:buClr>
              <a:buFont typeface="Transport MT" pitchFamily="2" charset="2"/>
              <a:buChar char="z"/>
              <a:defRPr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2 dead; 12 </a:t>
            </a:r>
            <a:b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</a:b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wounded</a:t>
            </a:r>
          </a:p>
        </p:txBody>
      </p:sp>
      <p:sp>
        <p:nvSpPr>
          <p:cNvPr id="120849" name="Line 17"/>
          <p:cNvSpPr>
            <a:spLocks noChangeShapeType="1"/>
          </p:cNvSpPr>
          <p:nvPr/>
        </p:nvSpPr>
        <p:spPr bwMode="auto">
          <a:xfrm>
            <a:off x="5334000" y="4038600"/>
            <a:ext cx="2590800" cy="0"/>
          </a:xfrm>
          <a:prstGeom prst="line">
            <a:avLst/>
          </a:prstGeom>
          <a:noFill/>
          <a:ln w="38100">
            <a:solidFill>
              <a:srgbClr val="EC2D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</p:spTree>
  </p:cSld>
  <p:clrMapOvr>
    <a:masterClrMapping/>
  </p:clrMapOvr>
  <p:transition advClick="0" advTm="2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20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08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1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1208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1208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1208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0"/>
                                        <p:tgtEl>
                                          <p:spTgt spid="120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208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0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208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208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208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20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0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208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208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208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836" grpId="0"/>
      <p:bldP spid="120838" grpId="0"/>
      <p:bldP spid="120838" grpId="1"/>
      <p:bldP spid="120849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2" name="Picture 4" descr="peace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438400" y="304800"/>
            <a:ext cx="3998913" cy="6324600"/>
          </a:xfrm>
          <a:noFill/>
          <a:ln>
            <a:solidFill>
              <a:schemeClr val="tx1"/>
            </a:solidFill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5000"/>
                                        <p:tgtEl>
                                          <p:spTgt spid="171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b="1" smtClean="0"/>
              <a:t>Conclusion: Revolutions and Civilization in China and Vietnam</a:t>
            </a:r>
            <a:r>
              <a:rPr lang="en-US" sz="3600" smtClean="0"/>
              <a:t> </a:t>
            </a:r>
          </a:p>
        </p:txBody>
      </p:sp>
      <p:sp>
        <p:nvSpPr>
          <p:cNvPr id="100355" name="Content Placeholder 2"/>
          <p:cNvSpPr>
            <a:spLocks noGrp="1"/>
          </p:cNvSpPr>
          <p:nvPr>
            <p:ph idx="1"/>
          </p:nvPr>
        </p:nvSpPr>
        <p:spPr>
          <a:xfrm>
            <a:off x="1295400" y="2057400"/>
            <a:ext cx="7183438" cy="4724400"/>
          </a:xfrm>
        </p:spPr>
        <p:txBody>
          <a:bodyPr/>
          <a:lstStyle/>
          <a:p>
            <a:pPr eaLnBrk="1" hangingPunct="1"/>
            <a:r>
              <a:rPr lang="en-US" sz="2000" smtClean="0"/>
              <a:t>Both China and Vietnam have undergone revolutionary transformations in the twentieth century</a:t>
            </a:r>
          </a:p>
          <a:p>
            <a:pPr eaLnBrk="1" hangingPunct="1"/>
            <a:r>
              <a:rPr lang="en-US" sz="2000" smtClean="0"/>
              <a:t>New governments eliminated much of the traditional elite. </a:t>
            </a:r>
          </a:p>
          <a:p>
            <a:pPr eaLnBrk="1" hangingPunct="1"/>
            <a:r>
              <a:rPr lang="en-US" sz="2000" smtClean="0"/>
              <a:t>The Confucian system of education was supplanted by public education programs</a:t>
            </a:r>
          </a:p>
          <a:p>
            <a:pPr eaLnBrk="1" hangingPunct="1"/>
            <a:r>
              <a:rPr lang="en-US" sz="2000" smtClean="0"/>
              <a:t>Women's status has improved</a:t>
            </a:r>
          </a:p>
          <a:p>
            <a:pPr eaLnBrk="1" hangingPunct="1"/>
            <a:r>
              <a:rPr lang="en-US" sz="2000" smtClean="0"/>
              <a:t>Marxism replaced Confucianism as the guiding orthodoxy. </a:t>
            </a:r>
          </a:p>
          <a:p>
            <a:pPr eaLnBrk="1" hangingPunct="1"/>
            <a:r>
              <a:rPr lang="en-US" sz="2000" smtClean="0"/>
              <a:t>Both societies continue to harbor suspicions about commercial classes. </a:t>
            </a:r>
          </a:p>
          <a:p>
            <a:pPr eaLnBrk="1" hangingPunct="1"/>
            <a:r>
              <a:rPr lang="en-US" sz="2000" smtClean="0"/>
              <a:t>Political philosophy continues to stress the duty of the government to rule for the benefit of the people. </a:t>
            </a:r>
          </a:p>
          <a:p>
            <a:pPr eaLnBrk="1" hangingPunct="1"/>
            <a:r>
              <a:rPr lang="en-US" sz="2000" smtClean="0"/>
              <a:t>Both nations continue to stress harmony and secularism. 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 bwMode="auto">
          <a:xfrm>
            <a:off x="914400" y="3505200"/>
            <a:ext cx="7010400" cy="3276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accent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1600" smtClean="0">
                <a:latin typeface="Comic Sans MS" pitchFamily="66" charset="0"/>
              </a:rPr>
              <a:t>                               </a:t>
            </a:r>
            <a:r>
              <a:rPr lang="en-US" sz="2800" b="1" i="1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If we have to fight, we</a:t>
            </a:r>
            <a:br>
              <a:rPr lang="en-US" sz="2800" b="1" i="1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</a:br>
            <a:r>
              <a:rPr lang="en-US" sz="2800" b="1" i="1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         will fight.  You will kill</a:t>
            </a:r>
            <a:br>
              <a:rPr lang="en-US" sz="2800" b="1" i="1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</a:br>
            <a:r>
              <a:rPr lang="en-US" sz="2800" b="1" i="1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         ten of our men and we will kill one of yours, and in the end it will be </a:t>
            </a:r>
            <a:r>
              <a:rPr lang="en-US" sz="2800" b="1" i="1" u="sng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you</a:t>
            </a:r>
            <a:r>
              <a:rPr lang="en-US" sz="2800" b="1" i="1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who tires of it.  </a:t>
            </a:r>
            <a:endParaRPr lang="en-US" sz="2800" b="1" u="sng">
              <a:solidFill>
                <a:srgbClr val="00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101379" name="Picture 9" descr="thum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3725" y="1981200"/>
            <a:ext cx="1844675" cy="2362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1905000" y="381000"/>
            <a:ext cx="5440363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folHlink"/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And</a:t>
            </a:r>
            <a:br>
              <a:rPr lang="en-US" sz="440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</a:br>
            <a:r>
              <a:rPr lang="en-US" sz="440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in the End….</a:t>
            </a:r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2667000" y="2863850"/>
            <a:ext cx="3276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None/>
              <a:defRPr/>
            </a:pPr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Ho Chi Minh: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124200"/>
            <a:ext cx="8305800" cy="3581400"/>
          </a:xfrm>
        </p:spPr>
        <p:txBody>
          <a:bodyPr/>
          <a:lstStyle/>
          <a:p>
            <a:r>
              <a:rPr lang="en-US" sz="1600" dirty="0" smtClean="0">
                <a:solidFill>
                  <a:schemeClr val="bg1"/>
                </a:solidFill>
              </a:rPr>
              <a:t>1919 - May Fourth movement</a:t>
            </a:r>
          </a:p>
          <a:p>
            <a:pPr lvl="1"/>
            <a:r>
              <a:rPr lang="en-US" sz="1600" dirty="0" smtClean="0">
                <a:solidFill>
                  <a:schemeClr val="bg1"/>
                </a:solidFill>
              </a:rPr>
              <a:t>Students and nationalist politicians organized mass demonstrations in many Chinese cities</a:t>
            </a:r>
          </a:p>
          <a:p>
            <a:pPr lvl="1"/>
            <a:r>
              <a:rPr lang="en-US" sz="1600" dirty="0" smtClean="0">
                <a:solidFill>
                  <a:schemeClr val="bg1"/>
                </a:solidFill>
              </a:rPr>
              <a:t>Demonstrations began a prolonged period of protest against Japanese </a:t>
            </a:r>
          </a:p>
          <a:p>
            <a:pPr lvl="1"/>
            <a:r>
              <a:rPr lang="en-US" sz="1600" dirty="0" smtClean="0">
                <a:solidFill>
                  <a:schemeClr val="bg1"/>
                </a:solidFill>
              </a:rPr>
              <a:t>Expanded from marches and petitions to strikes and mass boycotts of Japanese goods</a:t>
            </a:r>
          </a:p>
          <a:p>
            <a:pPr lvl="1"/>
            <a:r>
              <a:rPr lang="en-US" sz="1600" dirty="0" smtClean="0">
                <a:solidFill>
                  <a:schemeClr val="bg1"/>
                </a:solidFill>
              </a:rPr>
              <a:t>Initially aimed a transforming China into a liberal democracy</a:t>
            </a:r>
          </a:p>
          <a:p>
            <a:pPr lvl="1"/>
            <a:r>
              <a:rPr lang="en-US" sz="1600" dirty="0" smtClean="0">
                <a:solidFill>
                  <a:schemeClr val="bg1"/>
                </a:solidFill>
                <a:ea typeface="+mn-ea"/>
                <a:cs typeface="+mn-cs"/>
              </a:rPr>
              <a:t>Called </a:t>
            </a:r>
            <a:r>
              <a:rPr lang="en-US" sz="1600" dirty="0">
                <a:solidFill>
                  <a:schemeClr val="bg1"/>
                </a:solidFill>
                <a:ea typeface="+mn-ea"/>
                <a:cs typeface="+mn-cs"/>
              </a:rPr>
              <a:t>for the abandonment of Confucianism in favor of Western </a:t>
            </a:r>
            <a:r>
              <a:rPr lang="en-US" sz="1600" dirty="0" smtClean="0">
                <a:solidFill>
                  <a:schemeClr val="bg1"/>
                </a:solidFill>
                <a:ea typeface="+mn-ea"/>
                <a:cs typeface="+mn-cs"/>
              </a:rPr>
              <a:t>ideals</a:t>
            </a:r>
            <a:endParaRPr lang="en-US" sz="1600" dirty="0">
              <a:solidFill>
                <a:schemeClr val="bg1"/>
              </a:solidFill>
              <a:ea typeface="+mn-ea"/>
              <a:cs typeface="+mn-cs"/>
            </a:endParaRPr>
          </a:p>
          <a:p>
            <a:pPr lvl="2"/>
            <a:r>
              <a:rPr lang="en-US" sz="1600" dirty="0">
                <a:solidFill>
                  <a:schemeClr val="bg1"/>
                </a:solidFill>
                <a:ea typeface="+mn-ea"/>
                <a:cs typeface="+mn-cs"/>
              </a:rPr>
              <a:t>D</a:t>
            </a:r>
            <a:r>
              <a:rPr lang="en-US" sz="1600" dirty="0" smtClean="0">
                <a:solidFill>
                  <a:schemeClr val="bg1"/>
                </a:solidFill>
                <a:ea typeface="+mn-ea"/>
                <a:cs typeface="+mn-cs"/>
              </a:rPr>
              <a:t>emocracy</a:t>
            </a:r>
            <a:endParaRPr lang="en-US" sz="1600" dirty="0" smtClean="0">
              <a:solidFill>
                <a:schemeClr val="bg1"/>
              </a:solidFill>
            </a:endParaRPr>
          </a:p>
          <a:p>
            <a:pPr lvl="2"/>
            <a:r>
              <a:rPr lang="en-US" sz="1600" dirty="0" smtClean="0">
                <a:solidFill>
                  <a:schemeClr val="bg1"/>
                </a:solidFill>
              </a:rPr>
              <a:t>Liberation of women</a:t>
            </a:r>
          </a:p>
          <a:p>
            <a:pPr lvl="2"/>
            <a:r>
              <a:rPr lang="en-US" sz="1600" dirty="0" smtClean="0">
                <a:solidFill>
                  <a:schemeClr val="bg1"/>
                </a:solidFill>
              </a:rPr>
              <a:t>Simplification of the Chinese scripts to promote mass literacy</a:t>
            </a:r>
          </a:p>
          <a:p>
            <a:pPr lvl="2"/>
            <a:r>
              <a:rPr lang="en-US" sz="1600" dirty="0" smtClean="0">
                <a:solidFill>
                  <a:schemeClr val="bg1"/>
                </a:solidFill>
              </a:rPr>
              <a:t>Promotion of Western-style individualism </a:t>
            </a:r>
          </a:p>
          <a:p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52400"/>
            <a:ext cx="5534025" cy="286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284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76200"/>
            <a:ext cx="8001000" cy="3581400"/>
          </a:xfrm>
        </p:spPr>
        <p:txBody>
          <a:bodyPr/>
          <a:lstStyle/>
          <a:p>
            <a:r>
              <a:rPr lang="en-US" sz="1600" dirty="0" smtClean="0">
                <a:solidFill>
                  <a:schemeClr val="bg1"/>
                </a:solidFill>
              </a:rPr>
              <a:t>Civil liberties and democratic elections were meaningless in a China that was ruled by warlords</a:t>
            </a:r>
          </a:p>
          <a:p>
            <a:pPr lvl="1"/>
            <a:r>
              <a:rPr lang="en-US" sz="1600" dirty="0" smtClean="0">
                <a:solidFill>
                  <a:schemeClr val="bg1"/>
                </a:solidFill>
              </a:rPr>
              <a:t>Tens of millions of peasants were malnourished or dying of starvations</a:t>
            </a:r>
          </a:p>
          <a:p>
            <a:pPr lvl="1"/>
            <a:r>
              <a:rPr lang="en-US" sz="1600" dirty="0" smtClean="0">
                <a:solidFill>
                  <a:schemeClr val="bg1"/>
                </a:solidFill>
              </a:rPr>
              <a:t>Chinese intellectuals, students, and some nationalist politicians turn to more radical solutions</a:t>
            </a:r>
          </a:p>
          <a:p>
            <a:pPr lvl="2"/>
            <a:r>
              <a:rPr lang="en-US" sz="1600" dirty="0" smtClean="0">
                <a:solidFill>
                  <a:schemeClr val="bg1"/>
                </a:solidFill>
              </a:rPr>
              <a:t>1920s – rise of Communism within the Chinese nationalist movement</a:t>
            </a:r>
          </a:p>
          <a:p>
            <a:pPr lvl="3"/>
            <a:r>
              <a:rPr lang="en-US" sz="1600" dirty="0" smtClean="0">
                <a:solidFill>
                  <a:schemeClr val="bg1"/>
                </a:solidFill>
              </a:rPr>
              <a:t>Russian Revolution made Chinese aware of Marxism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2209800"/>
            <a:ext cx="4114800" cy="42862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95600" y="2795430"/>
            <a:ext cx="152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Map of Warlords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4930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carlet">
  <a:themeElements>
    <a:clrScheme name="Scarlet 3">
      <a:dk1>
        <a:srgbClr val="000000"/>
      </a:dk1>
      <a:lt1>
        <a:srgbClr val="FFFFFF"/>
      </a:lt1>
      <a:dk2>
        <a:srgbClr val="000000"/>
      </a:dk2>
      <a:lt2>
        <a:srgbClr val="B2B2B2"/>
      </a:lt2>
      <a:accent1>
        <a:srgbClr val="B2B2B2"/>
      </a:accent1>
      <a:accent2>
        <a:srgbClr val="808080"/>
      </a:accent2>
      <a:accent3>
        <a:srgbClr val="FFFFFF"/>
      </a:accent3>
      <a:accent4>
        <a:srgbClr val="000000"/>
      </a:accent4>
      <a:accent5>
        <a:srgbClr val="D5D5D5"/>
      </a:accent5>
      <a:accent6>
        <a:srgbClr val="737373"/>
      </a:accent6>
      <a:hlink>
        <a:srgbClr val="969696"/>
      </a:hlink>
      <a:folHlink>
        <a:srgbClr val="4D4D4D"/>
      </a:folHlink>
    </a:clrScheme>
    <a:fontScheme name="Scarle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carlet 1">
        <a:dk1>
          <a:srgbClr val="00458A"/>
        </a:dk1>
        <a:lt1>
          <a:srgbClr val="D7D6AE"/>
        </a:lt1>
        <a:dk2>
          <a:srgbClr val="000066"/>
        </a:dk2>
        <a:lt2>
          <a:srgbClr val="006666"/>
        </a:lt2>
        <a:accent1>
          <a:srgbClr val="007A77"/>
        </a:accent1>
        <a:accent2>
          <a:srgbClr val="005856"/>
        </a:accent2>
        <a:accent3>
          <a:srgbClr val="AAAAB8"/>
        </a:accent3>
        <a:accent4>
          <a:srgbClr val="B7B794"/>
        </a:accent4>
        <a:accent5>
          <a:srgbClr val="AABEBD"/>
        </a:accent5>
        <a:accent6>
          <a:srgbClr val="004F4D"/>
        </a:accent6>
        <a:hlink>
          <a:srgbClr val="A8A884"/>
        </a:hlink>
        <a:folHlink>
          <a:srgbClr val="867E5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carlet 2">
        <a:dk1>
          <a:srgbClr val="000066"/>
        </a:dk1>
        <a:lt1>
          <a:srgbClr val="FFFFFF"/>
        </a:lt1>
        <a:dk2>
          <a:srgbClr val="660066"/>
        </a:dk2>
        <a:lt2>
          <a:srgbClr val="FFFFCC"/>
        </a:lt2>
        <a:accent1>
          <a:srgbClr val="666699"/>
        </a:accent1>
        <a:accent2>
          <a:srgbClr val="000099"/>
        </a:accent2>
        <a:accent3>
          <a:srgbClr val="FFFFFF"/>
        </a:accent3>
        <a:accent4>
          <a:srgbClr val="000056"/>
        </a:accent4>
        <a:accent5>
          <a:srgbClr val="B8B8CA"/>
        </a:accent5>
        <a:accent6>
          <a:srgbClr val="00008A"/>
        </a:accent6>
        <a:hlink>
          <a:srgbClr val="006666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carlet 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B2B2B2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737373"/>
        </a:accent6>
        <a:hlink>
          <a:srgbClr val="969696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carlet 4">
        <a:dk1>
          <a:srgbClr val="003300"/>
        </a:dk1>
        <a:lt1>
          <a:srgbClr val="DBD0B9"/>
        </a:lt1>
        <a:dk2>
          <a:srgbClr val="09472B"/>
        </a:dk2>
        <a:lt2>
          <a:srgbClr val="A38955"/>
        </a:lt2>
        <a:accent1>
          <a:srgbClr val="B8A378"/>
        </a:accent1>
        <a:accent2>
          <a:srgbClr val="8E774A"/>
        </a:accent2>
        <a:accent3>
          <a:srgbClr val="AAB1AC"/>
        </a:accent3>
        <a:accent4>
          <a:srgbClr val="BBB19E"/>
        </a:accent4>
        <a:accent5>
          <a:srgbClr val="D8CEBE"/>
        </a:accent5>
        <a:accent6>
          <a:srgbClr val="806B42"/>
        </a:accent6>
        <a:hlink>
          <a:srgbClr val="A7A743"/>
        </a:hlink>
        <a:folHlink>
          <a:srgbClr val="91977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carlet 5">
        <a:dk1>
          <a:srgbClr val="5F5F5F"/>
        </a:dk1>
        <a:lt1>
          <a:srgbClr val="DDDDDD"/>
        </a:lt1>
        <a:dk2>
          <a:srgbClr val="000000"/>
        </a:dk2>
        <a:lt2>
          <a:srgbClr val="5F5F5F"/>
        </a:lt2>
        <a:accent1>
          <a:srgbClr val="B2B2B2"/>
        </a:accent1>
        <a:accent2>
          <a:srgbClr val="808080"/>
        </a:accent2>
        <a:accent3>
          <a:srgbClr val="AAAAAA"/>
        </a:accent3>
        <a:accent4>
          <a:srgbClr val="BDBDBD"/>
        </a:accent4>
        <a:accent5>
          <a:srgbClr val="D5D5D5"/>
        </a:accent5>
        <a:accent6>
          <a:srgbClr val="737373"/>
        </a:accent6>
        <a:hlink>
          <a:srgbClr val="B2B2B2"/>
        </a:hlink>
        <a:folHlink>
          <a:srgbClr val="777777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Scarlet</Template>
  <TotalTime>3417</TotalTime>
  <Words>3173</Words>
  <Application>Microsoft Office PowerPoint</Application>
  <PresentationFormat>On-screen Show (4:3)</PresentationFormat>
  <Paragraphs>336</Paragraphs>
  <Slides>73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81" baseType="lpstr">
      <vt:lpstr>Arial</vt:lpstr>
      <vt:lpstr>Wingdings</vt:lpstr>
      <vt:lpstr>PressWriter Symbols</vt:lpstr>
      <vt:lpstr>Arial Black</vt:lpstr>
      <vt:lpstr>Comic Sans MS</vt:lpstr>
      <vt:lpstr>OrientNarrow</vt:lpstr>
      <vt:lpstr>Transport MT</vt:lpstr>
      <vt:lpstr>Scarlet</vt:lpstr>
      <vt:lpstr>War and Revolution in China and Vietnam</vt:lpstr>
      <vt:lpstr>Introduction</vt:lpstr>
      <vt:lpstr>THE STRUGGLE FOR CHINA</vt:lpstr>
      <vt:lpstr>PowerPoint Presentation</vt:lpstr>
      <vt:lpstr>The May Fourth Movement and the Rise of the Marxist Alternative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Seizure of Power by the Guomindang, or Nationalist Party</vt:lpstr>
      <vt:lpstr>PowerPoint Presentation</vt:lpstr>
      <vt:lpstr>Mao and the Peasant Option </vt:lpstr>
      <vt:lpstr>PowerPoint Presentation</vt:lpstr>
      <vt:lpstr>Reaction Versus Revolution and the Communist Victory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UNIT 731: Bio-Chemical Warfare</vt:lpstr>
      <vt:lpstr>UNIT 731: Live Human Dissections</vt:lpstr>
      <vt:lpstr>PowerPoint Presentation</vt:lpstr>
      <vt:lpstr>PowerPoint Presentation</vt:lpstr>
      <vt:lpstr>Mao’s China and Beyond</vt:lpstr>
      <vt:lpstr>PowerPoint Presentation</vt:lpstr>
      <vt:lpstr>Planning for Economic Growth and Social Justice</vt:lpstr>
      <vt:lpstr>PowerPoint Presentation</vt:lpstr>
      <vt:lpstr>The Great Leap Backward</vt:lpstr>
      <vt:lpstr>PowerPoint Presentation</vt:lpstr>
      <vt:lpstr>PowerPoint Presentation</vt:lpstr>
      <vt:lpstr>PowerPoint Presentation</vt:lpstr>
      <vt:lpstr>"Women Hold Up Half of the Heavens"</vt:lpstr>
      <vt:lpstr>Mao's Last Campaign and the Fall of the Gang of Four</vt:lpstr>
      <vt:lpstr>PowerPoint Presentation</vt:lpstr>
      <vt:lpstr>PowerPoint Presentation</vt:lpstr>
      <vt:lpstr>Tiananmen Square, 1989</vt:lpstr>
      <vt:lpstr>Tiananmen Square, 1989</vt:lpstr>
      <vt:lpstr>Tiananmen Square, 1989</vt:lpstr>
      <vt:lpstr>Tiananmen Square, 1989</vt:lpstr>
      <vt:lpstr>Tiananmen Square, 1989</vt:lpstr>
      <vt:lpstr>Tiananmen Square, 1989</vt:lpstr>
      <vt:lpstr>Tiananmen Square, 1989</vt:lpstr>
      <vt:lpstr>Tiananmen Square, 1989</vt:lpstr>
      <vt:lpstr>Tiananmen Square, 1989</vt:lpstr>
      <vt:lpstr>Tiananmen Square, 1989</vt:lpstr>
      <vt:lpstr>Tiananmen Square, 1989</vt:lpstr>
      <vt:lpstr>What’s the Message Here?</vt:lpstr>
      <vt:lpstr>Colonialism and Revolution in Vietnam</vt:lpstr>
      <vt:lpstr>Introduction</vt:lpstr>
      <vt:lpstr>Vietnamese Nationalism: Bourgeois Dead Ends and Communist Survival </vt:lpstr>
      <vt:lpstr>Vietnamese Nationalism: Bourgeois Dead Ends and Communist Survival </vt:lpstr>
      <vt:lpstr>The War of Liberation Against the French </vt:lpstr>
      <vt:lpstr>The War of Liberation Against the United States </vt:lpstr>
      <vt:lpstr>PowerPoint Presentation</vt:lpstr>
      <vt:lpstr>PowerPoint Presentation</vt:lpstr>
      <vt:lpstr>PowerPoint Presentation</vt:lpstr>
      <vt:lpstr>After Victory: The Struggle to Rebuild Vietnam </vt:lpstr>
      <vt:lpstr>PowerPoint Presentation</vt:lpstr>
      <vt:lpstr>Who Is the  Enemy?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“Hanoi Jane”</vt:lpstr>
      <vt:lpstr>PowerPoint Presentation</vt:lpstr>
      <vt:lpstr>PowerPoint Presentation</vt:lpstr>
      <vt:lpstr>Conclusion: Revolutions and Civilization in China and Vietnam </vt:lpstr>
      <vt:lpstr>PowerPoint Presentation</vt:lpstr>
    </vt:vector>
  </TitlesOfParts>
  <Company>mrjs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Susan M. Pojer</dc:creator>
  <cp:lastModifiedBy>Jordan Meiners</cp:lastModifiedBy>
  <cp:revision>179</cp:revision>
  <cp:lastPrinted>2014-05-07T17:30:45Z</cp:lastPrinted>
  <dcterms:created xsi:type="dcterms:W3CDTF">2003-05-06T00:20:50Z</dcterms:created>
  <dcterms:modified xsi:type="dcterms:W3CDTF">2015-05-04T03:21:18Z</dcterms:modified>
</cp:coreProperties>
</file>