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1" r:id="rId3"/>
    <p:sldId id="302" r:id="rId4"/>
    <p:sldId id="303" r:id="rId5"/>
    <p:sldId id="257" r:id="rId6"/>
    <p:sldId id="258" r:id="rId7"/>
    <p:sldId id="259" r:id="rId8"/>
    <p:sldId id="260" r:id="rId9"/>
    <p:sldId id="265" r:id="rId10"/>
    <p:sldId id="266" r:id="rId11"/>
    <p:sldId id="267" r:id="rId12"/>
    <p:sldId id="269" r:id="rId13"/>
    <p:sldId id="270" r:id="rId14"/>
    <p:sldId id="271" r:id="rId15"/>
    <p:sldId id="272" r:id="rId16"/>
    <p:sldId id="275" r:id="rId17"/>
    <p:sldId id="276" r:id="rId18"/>
    <p:sldId id="277" r:id="rId19"/>
    <p:sldId id="278" r:id="rId20"/>
    <p:sldId id="279" r:id="rId21"/>
    <p:sldId id="280" r:id="rId22"/>
    <p:sldId id="282" r:id="rId23"/>
    <p:sldId id="283" r:id="rId24"/>
    <p:sldId id="284" r:id="rId25"/>
    <p:sldId id="285" r:id="rId26"/>
    <p:sldId id="287"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288" r:id="rId45"/>
    <p:sldId id="289" r:id="rId46"/>
    <p:sldId id="290" r:id="rId47"/>
    <p:sldId id="295" r:id="rId48"/>
    <p:sldId id="291" r:id="rId49"/>
    <p:sldId id="292" r:id="rId50"/>
    <p:sldId id="293" r:id="rId51"/>
    <p:sldId id="296" r:id="rId52"/>
    <p:sldId id="29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2AACBC4-9FA4-4C2C-B24A-01526D02CA6E}" type="datetimeFigureOut">
              <a:rPr lang="en-US" smtClean="0"/>
              <a:t>2/14/2014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747BB52F-D8AD-485D-BA83-1573037BD8C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AACBC4-9FA4-4C2C-B24A-01526D02CA6E}" type="datetimeFigureOut">
              <a:rPr lang="en-US" smtClean="0"/>
              <a:t>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AACBC4-9FA4-4C2C-B24A-01526D02CA6E}" type="datetimeFigureOut">
              <a:rPr lang="en-US" smtClean="0"/>
              <a:t>2/14/2014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AACBC4-9FA4-4C2C-B24A-01526D02CA6E}" type="datetimeFigureOut">
              <a:rPr lang="en-US" smtClean="0"/>
              <a:t>2/14/2014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747BB52F-D8AD-485D-BA83-1573037BD8C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2AACBC4-9FA4-4C2C-B24A-01526D02CA6E}" type="datetimeFigureOut">
              <a:rPr lang="en-US" smtClean="0"/>
              <a:t>2/14/2014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747BB52F-D8AD-485D-BA83-1573037BD8C9}"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2AACBC4-9FA4-4C2C-B24A-01526D02CA6E}" type="datetimeFigureOut">
              <a:rPr lang="en-US" smtClean="0"/>
              <a:t>2/14/2014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2AACBC4-9FA4-4C2C-B24A-01526D02CA6E}" type="datetimeFigureOut">
              <a:rPr lang="en-US" smtClean="0"/>
              <a:t>2/14/2014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747BB52F-D8AD-485D-BA83-1573037BD8C9}"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2AACBC4-9FA4-4C2C-B24A-01526D02CA6E}" type="datetimeFigureOut">
              <a:rPr lang="en-US" smtClean="0"/>
              <a:t>2/14/2014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AACBC4-9FA4-4C2C-B24A-01526D02CA6E}" type="datetimeFigureOut">
              <a:rPr lang="en-US" smtClean="0"/>
              <a:t>2/14/2014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AACBC4-9FA4-4C2C-B24A-01526D02CA6E}" type="datetimeFigureOut">
              <a:rPr lang="en-US" smtClean="0"/>
              <a:t>2/14/2014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BB52F-D8AD-485D-BA83-1573037BD8C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2AACBC4-9FA4-4C2C-B24A-01526D02CA6E}" type="datetimeFigureOut">
              <a:rPr lang="en-US" smtClean="0"/>
              <a:t>2/14/2014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747BB52F-D8AD-485D-BA83-1573037BD8C9}"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2AACBC4-9FA4-4C2C-B24A-01526D02CA6E}" type="datetimeFigureOut">
              <a:rPr lang="en-US" smtClean="0"/>
              <a:t>2/14/2014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47BB52F-D8AD-485D-BA83-1573037BD8C9}"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Universe"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en.wikipedia.org/wiki/Roman_Inquisition" TargetMode="External"/><Relationship Id="rId4" Type="http://schemas.openxmlformats.org/officeDocument/2006/relationships/hyperlink" Target="http://en.wikipedia.org/w/index.php?title=Cristiano_Banti&amp;action=edit&amp;redlink=1"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15</a:t>
            </a:r>
            <a:endParaRPr lang="en-US" dirty="0"/>
          </a:p>
        </p:txBody>
      </p:sp>
      <p:sp>
        <p:nvSpPr>
          <p:cNvPr id="3" name="Subtitle 2"/>
          <p:cNvSpPr>
            <a:spLocks noGrp="1"/>
          </p:cNvSpPr>
          <p:nvPr>
            <p:ph type="subTitle" idx="1"/>
          </p:nvPr>
        </p:nvSpPr>
        <p:spPr/>
        <p:txBody>
          <a:bodyPr/>
          <a:lstStyle/>
          <a:p>
            <a:r>
              <a:rPr lang="en-US" dirty="0" smtClean="0"/>
              <a:t>The West and the Changing World Balance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996"/>
            <a:ext cx="9144000" cy="838200"/>
          </a:xfrm>
        </p:spPr>
        <p:txBody>
          <a:bodyPr>
            <a:normAutofit/>
          </a:bodyPr>
          <a:lstStyle/>
          <a:p>
            <a:r>
              <a:rPr lang="en-US" sz="2800" dirty="0" smtClean="0"/>
              <a:t>A Power vacuum in international leadership</a:t>
            </a:r>
            <a:endParaRPr lang="en-US" sz="2800" dirty="0"/>
          </a:p>
        </p:txBody>
      </p:sp>
      <p:sp>
        <p:nvSpPr>
          <p:cNvPr id="3" name="Content Placeholder 2"/>
          <p:cNvSpPr>
            <a:spLocks noGrp="1"/>
          </p:cNvSpPr>
          <p:nvPr>
            <p:ph idx="1"/>
          </p:nvPr>
        </p:nvSpPr>
        <p:spPr>
          <a:xfrm>
            <a:off x="76200" y="1143000"/>
            <a:ext cx="8686800" cy="2408238"/>
          </a:xfrm>
        </p:spPr>
        <p:txBody>
          <a:bodyPr>
            <a:normAutofit fontScale="85000" lnSpcReduction="20000"/>
          </a:bodyPr>
          <a:lstStyle/>
          <a:p>
            <a:r>
              <a:rPr lang="en-US" dirty="0" smtClean="0"/>
              <a:t>Still… the rise of the Ottoman Empire did not restore the full international strength of the Abbasid </a:t>
            </a:r>
            <a:r>
              <a:rPr lang="en-US" dirty="0" smtClean="0"/>
              <a:t>Caliphate at the height of its powers</a:t>
            </a:r>
            <a:endParaRPr lang="en-US" dirty="0" smtClean="0"/>
          </a:p>
          <a:p>
            <a:pPr lvl="1"/>
            <a:r>
              <a:rPr lang="en-US" dirty="0" smtClean="0"/>
              <a:t>Turkish rulers (although Muslim) did not promote trade (especially maritime trade)</a:t>
            </a:r>
          </a:p>
          <a:p>
            <a:pPr lvl="1"/>
            <a:r>
              <a:rPr lang="en-US" dirty="0" smtClean="0"/>
              <a:t>Ottomans wanted to expand, but the focus was on conquest and administration, not commercial ambitions</a:t>
            </a:r>
            <a:endParaRPr lang="en-US" dirty="0"/>
          </a:p>
        </p:txBody>
      </p:sp>
      <p:pic>
        <p:nvPicPr>
          <p:cNvPr id="4" name="Picture 3"/>
          <p:cNvPicPr>
            <a:picLocks noChangeAspect="1"/>
          </p:cNvPicPr>
          <p:nvPr/>
        </p:nvPicPr>
        <p:blipFill>
          <a:blip r:embed="rId2"/>
          <a:stretch>
            <a:fillRect/>
          </a:stretch>
        </p:blipFill>
        <p:spPr>
          <a:xfrm>
            <a:off x="2245519" y="3551238"/>
            <a:ext cx="4348162" cy="32171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6200"/>
            <a:ext cx="9144000" cy="2819400"/>
          </a:xfrm>
        </p:spPr>
        <p:txBody>
          <a:bodyPr>
            <a:normAutofit fontScale="70000" lnSpcReduction="20000"/>
          </a:bodyPr>
          <a:lstStyle/>
          <a:p>
            <a:r>
              <a:rPr lang="en-US" dirty="0" smtClean="0"/>
              <a:t>Mongols had actively encouraged trade throughout Central Asia, China, Russia, Middle East, and South Asia</a:t>
            </a:r>
          </a:p>
          <a:p>
            <a:pPr lvl="1"/>
            <a:r>
              <a:rPr lang="en-US" dirty="0"/>
              <a:t>E</a:t>
            </a:r>
            <a:r>
              <a:rPr lang="en-US" dirty="0" smtClean="0"/>
              <a:t>ncouraged </a:t>
            </a:r>
            <a:r>
              <a:rPr lang="en-US" dirty="0" smtClean="0"/>
              <a:t>international travelers</a:t>
            </a:r>
          </a:p>
          <a:p>
            <a:pPr lvl="1"/>
            <a:r>
              <a:rPr lang="en-US" dirty="0" smtClean="0"/>
              <a:t>Unprecedented opportunities for exchanges of technology and ideas (particularly beneficial to western Europe</a:t>
            </a:r>
            <a:r>
              <a:rPr lang="en-US" dirty="0" smtClean="0"/>
              <a:t>)</a:t>
            </a:r>
          </a:p>
          <a:p>
            <a:r>
              <a:rPr lang="en-US" dirty="0"/>
              <a:t>Mongol decline (first in China) raised the question of domination of international contacts and trade</a:t>
            </a:r>
          </a:p>
          <a:p>
            <a:pPr lvl="1"/>
            <a:r>
              <a:rPr lang="en-US" dirty="0" smtClean="0"/>
              <a:t>Turned attention </a:t>
            </a:r>
            <a:r>
              <a:rPr lang="en-US" dirty="0"/>
              <a:t>to sea-born trade, as over land Asian trade routes were disrupted</a:t>
            </a:r>
          </a:p>
          <a:p>
            <a:endParaRPr lang="en-US" dirty="0"/>
          </a:p>
        </p:txBody>
      </p:sp>
      <p:pic>
        <p:nvPicPr>
          <p:cNvPr id="4" name="Picture 3"/>
          <p:cNvPicPr>
            <a:picLocks noChangeAspect="1"/>
          </p:cNvPicPr>
          <p:nvPr/>
        </p:nvPicPr>
        <p:blipFill>
          <a:blip r:embed="rId2"/>
          <a:stretch>
            <a:fillRect/>
          </a:stretch>
        </p:blipFill>
        <p:spPr>
          <a:xfrm>
            <a:off x="2209800" y="2514600"/>
            <a:ext cx="6705600" cy="42737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thrust and withdrawal</a:t>
            </a:r>
            <a:endParaRPr lang="en-US" dirty="0"/>
          </a:p>
        </p:txBody>
      </p:sp>
      <p:sp>
        <p:nvSpPr>
          <p:cNvPr id="3" name="Content Placeholder 2"/>
          <p:cNvSpPr>
            <a:spLocks noGrp="1"/>
          </p:cNvSpPr>
          <p:nvPr>
            <p:ph idx="1"/>
          </p:nvPr>
        </p:nvSpPr>
        <p:spPr>
          <a:xfrm>
            <a:off x="4827758" y="1524000"/>
            <a:ext cx="4163842" cy="5075238"/>
          </a:xfrm>
        </p:spPr>
        <p:txBody>
          <a:bodyPr>
            <a:normAutofit fontScale="85000" lnSpcReduction="10000"/>
          </a:bodyPr>
          <a:lstStyle/>
          <a:p>
            <a:r>
              <a:rPr lang="en-US" dirty="0" smtClean="0"/>
              <a:t>1368-1644 Ming dynasty</a:t>
            </a:r>
          </a:p>
          <a:p>
            <a:pPr lvl="1"/>
            <a:r>
              <a:rPr lang="en-US" dirty="0" smtClean="0"/>
              <a:t>Rebel </a:t>
            </a:r>
            <a:r>
              <a:rPr lang="en-US" dirty="0" smtClean="0"/>
              <a:t>leader from a peasant family seized Mongol capital of </a:t>
            </a:r>
            <a:r>
              <a:rPr lang="en-US" dirty="0" smtClean="0"/>
              <a:t>Beijing</a:t>
            </a:r>
          </a:p>
          <a:p>
            <a:pPr lvl="1"/>
            <a:r>
              <a:rPr lang="en-US" dirty="0" smtClean="0"/>
              <a:t>Mongols deeply resented by Chinese</a:t>
            </a:r>
            <a:endParaRPr lang="en-US" dirty="0" smtClean="0"/>
          </a:p>
          <a:p>
            <a:r>
              <a:rPr lang="en-US" dirty="0" smtClean="0"/>
              <a:t>Initial </a:t>
            </a:r>
            <a:r>
              <a:rPr lang="en-US" dirty="0" smtClean="0"/>
              <a:t>Ming rulers pressed to secure borders of Middle Kingdom; pushed Mongols far to the north </a:t>
            </a:r>
            <a:endParaRPr lang="en-US" dirty="0" smtClean="0"/>
          </a:p>
          <a:p>
            <a:pPr lvl="1"/>
            <a:r>
              <a:rPr lang="en-US" dirty="0" smtClean="0"/>
              <a:t>Unusual expansion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4999"/>
            <a:ext cx="4370558"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Ming rulers reestablished influence over neighboring governments </a:t>
            </a:r>
            <a:endParaRPr lang="en-US" dirty="0" smtClean="0"/>
          </a:p>
          <a:p>
            <a:pPr lvl="1"/>
            <a:r>
              <a:rPr lang="en-US" dirty="0" smtClean="0"/>
              <a:t>Korea</a:t>
            </a:r>
            <a:r>
              <a:rPr lang="en-US" dirty="0" smtClean="0"/>
              <a:t>, Vietnam, </a:t>
            </a:r>
            <a:r>
              <a:rPr lang="en-US" dirty="0" smtClean="0"/>
              <a:t>Tibet </a:t>
            </a:r>
          </a:p>
          <a:p>
            <a:pPr lvl="2"/>
            <a:r>
              <a:rPr lang="en-US" dirty="0"/>
              <a:t>F</a:t>
            </a:r>
            <a:r>
              <a:rPr lang="en-US" dirty="0" smtClean="0"/>
              <a:t>orced </a:t>
            </a:r>
            <a:r>
              <a:rPr lang="en-US" dirty="0" smtClean="0"/>
              <a:t>them to pay </a:t>
            </a:r>
            <a:r>
              <a:rPr lang="en-US" dirty="0" smtClean="0"/>
              <a:t>tribute</a:t>
            </a:r>
            <a:endParaRPr lang="en-US"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7025" y="152400"/>
            <a:ext cx="8846975" cy="2286000"/>
          </a:xfrm>
        </p:spPr>
        <p:txBody>
          <a:bodyPr>
            <a:normAutofit fontScale="55000" lnSpcReduction="20000"/>
          </a:bodyPr>
          <a:lstStyle/>
          <a:p>
            <a:pPr lvl="0">
              <a:buClr>
                <a:srgbClr val="F0A22E"/>
              </a:buClr>
            </a:pPr>
            <a:r>
              <a:rPr lang="en-US" dirty="0">
                <a:solidFill>
                  <a:srgbClr val="4E3B30"/>
                </a:solidFill>
              </a:rPr>
              <a:t>1400 – state sponsored trading expeditions to southern Asia and beyond</a:t>
            </a:r>
          </a:p>
          <a:p>
            <a:pPr lvl="1">
              <a:buClr>
                <a:srgbClr val="F0A22E"/>
              </a:buClr>
            </a:pPr>
            <a:r>
              <a:rPr lang="en-US" dirty="0">
                <a:solidFill>
                  <a:srgbClr val="4E3B30"/>
                </a:solidFill>
              </a:rPr>
              <a:t>1405 – first fleet to India </a:t>
            </a:r>
          </a:p>
          <a:p>
            <a:pPr lvl="2">
              <a:buClr>
                <a:srgbClr val="F0A22E"/>
              </a:buClr>
            </a:pPr>
            <a:r>
              <a:rPr lang="en-US" dirty="0">
                <a:solidFill>
                  <a:srgbClr val="4E3B30"/>
                </a:solidFill>
              </a:rPr>
              <a:t>62 ships</a:t>
            </a:r>
          </a:p>
          <a:p>
            <a:pPr lvl="2">
              <a:buClr>
                <a:srgbClr val="F0A22E"/>
              </a:buClr>
            </a:pPr>
            <a:r>
              <a:rPr lang="en-US" dirty="0">
                <a:solidFill>
                  <a:srgbClr val="4E3B30"/>
                </a:solidFill>
              </a:rPr>
              <a:t>28,000 </a:t>
            </a:r>
            <a:r>
              <a:rPr lang="en-US" dirty="0" smtClean="0">
                <a:solidFill>
                  <a:srgbClr val="4E3B30"/>
                </a:solidFill>
              </a:rPr>
              <a:t>men</a:t>
            </a:r>
            <a:endParaRPr lang="en-US" dirty="0" smtClean="0"/>
          </a:p>
          <a:p>
            <a:pPr lvl="1"/>
            <a:r>
              <a:rPr lang="en-US" dirty="0" smtClean="0"/>
              <a:t>Later </a:t>
            </a:r>
            <a:r>
              <a:rPr lang="en-US" dirty="0" smtClean="0"/>
              <a:t>voyages to Middle East and eastern coast of </a:t>
            </a:r>
            <a:r>
              <a:rPr lang="en-US" dirty="0" smtClean="0"/>
              <a:t>Africa </a:t>
            </a:r>
          </a:p>
          <a:p>
            <a:pPr lvl="2"/>
            <a:r>
              <a:rPr lang="en-US" dirty="0" smtClean="0"/>
              <a:t>Brought </a:t>
            </a:r>
            <a:r>
              <a:rPr lang="en-US" dirty="0" smtClean="0"/>
              <a:t>chinaware and copper coinage in exchange for local goods</a:t>
            </a:r>
          </a:p>
          <a:p>
            <a:r>
              <a:rPr lang="en-US" dirty="0" smtClean="0"/>
              <a:t>Chinese shipping at its height consisted of 2700 coastal vessels, 400 armed naval ships, and at least as many long distance ships</a:t>
            </a:r>
          </a:p>
          <a:p>
            <a:pPr lvl="1"/>
            <a:r>
              <a:rPr lang="en-US" dirty="0" smtClean="0"/>
              <a:t>Explored Indian Ocean, Persian Gulf, Red Sea</a:t>
            </a:r>
            <a:endParaRPr lang="en-US" dirty="0"/>
          </a:p>
        </p:txBody>
      </p:sp>
      <p:pic>
        <p:nvPicPr>
          <p:cNvPr id="4" name="Picture 3"/>
          <p:cNvPicPr>
            <a:picLocks noChangeAspect="1"/>
          </p:cNvPicPr>
          <p:nvPr/>
        </p:nvPicPr>
        <p:blipFill>
          <a:blip r:embed="rId2"/>
          <a:stretch>
            <a:fillRect/>
          </a:stretch>
        </p:blipFill>
        <p:spPr>
          <a:xfrm>
            <a:off x="76200" y="2362200"/>
            <a:ext cx="5916666" cy="3192218"/>
          </a:xfrm>
          <a:prstGeom prst="rect">
            <a:avLst/>
          </a:prstGeom>
        </p:spPr>
      </p:pic>
      <p:pic>
        <p:nvPicPr>
          <p:cNvPr id="5" name="Picture 4"/>
          <p:cNvPicPr>
            <a:picLocks noChangeAspect="1"/>
          </p:cNvPicPr>
          <p:nvPr/>
        </p:nvPicPr>
        <p:blipFill>
          <a:blip r:embed="rId3"/>
          <a:stretch>
            <a:fillRect/>
          </a:stretch>
        </p:blipFill>
        <p:spPr>
          <a:xfrm>
            <a:off x="5350002" y="4343400"/>
            <a:ext cx="3669030" cy="228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28600"/>
            <a:ext cx="3505200" cy="6172200"/>
          </a:xfrm>
        </p:spPr>
        <p:txBody>
          <a:bodyPr>
            <a:normAutofit/>
          </a:bodyPr>
          <a:lstStyle/>
          <a:p>
            <a:r>
              <a:rPr lang="en-US" dirty="0" smtClean="0"/>
              <a:t>1405 – 1433 E</a:t>
            </a:r>
            <a:r>
              <a:rPr lang="en-US" dirty="0" smtClean="0"/>
              <a:t>xplorations commanded </a:t>
            </a:r>
            <a:r>
              <a:rPr lang="en-US" dirty="0" smtClean="0"/>
              <a:t>by admiral Cheng </a:t>
            </a:r>
            <a:r>
              <a:rPr lang="en-US" dirty="0" smtClean="0"/>
              <a:t>Ho/</a:t>
            </a:r>
            <a:r>
              <a:rPr lang="en-US" dirty="0" err="1" smtClean="0"/>
              <a:t>Zheng</a:t>
            </a:r>
            <a:r>
              <a:rPr lang="en-US" dirty="0" smtClean="0"/>
              <a:t> He</a:t>
            </a:r>
            <a:endParaRPr lang="en-US" dirty="0" smtClean="0"/>
          </a:p>
          <a:p>
            <a:pPr lvl="1"/>
            <a:r>
              <a:rPr lang="en-US" dirty="0" smtClean="0"/>
              <a:t>Improved compass</a:t>
            </a:r>
          </a:p>
          <a:p>
            <a:pPr lvl="1"/>
            <a:r>
              <a:rPr lang="en-US" dirty="0" smtClean="0"/>
              <a:t>Excellent maps</a:t>
            </a:r>
          </a:p>
          <a:p>
            <a:pPr lvl="1"/>
            <a:r>
              <a:rPr lang="en-US" dirty="0" smtClean="0"/>
              <a:t>Huge vessels</a:t>
            </a:r>
          </a:p>
          <a:p>
            <a:pPr lvl="1"/>
            <a:r>
              <a:rPr lang="en-US" dirty="0" smtClean="0"/>
              <a:t>Ample supplies (even gardens</a:t>
            </a:r>
            <a:r>
              <a:rPr lang="en-US" dirty="0" smtClean="0"/>
              <a:t>)</a:t>
            </a:r>
          </a:p>
          <a:p>
            <a:pPr lvl="1"/>
            <a:r>
              <a:rPr lang="en-US" dirty="0" smtClean="0"/>
              <a:t>Goods for trade</a:t>
            </a:r>
            <a:endParaRPr lang="en-US" dirty="0"/>
          </a:p>
        </p:txBody>
      </p:sp>
      <p:pic>
        <p:nvPicPr>
          <p:cNvPr id="4" name="Picture 3"/>
          <p:cNvPicPr>
            <a:picLocks noChangeAspect="1"/>
          </p:cNvPicPr>
          <p:nvPr/>
        </p:nvPicPr>
        <p:blipFill>
          <a:blip r:embed="rId2"/>
          <a:stretch>
            <a:fillRect/>
          </a:stretch>
        </p:blipFill>
        <p:spPr>
          <a:xfrm>
            <a:off x="5285663" y="3581400"/>
            <a:ext cx="1905571" cy="3048000"/>
          </a:xfrm>
          <a:prstGeom prst="rect">
            <a:avLst/>
          </a:prstGeom>
        </p:spPr>
      </p:pic>
      <p:pic>
        <p:nvPicPr>
          <p:cNvPr id="5" name="Picture 4"/>
          <p:cNvPicPr>
            <a:picLocks noChangeAspect="1"/>
          </p:cNvPicPr>
          <p:nvPr/>
        </p:nvPicPr>
        <p:blipFill>
          <a:blip r:embed="rId3"/>
          <a:stretch>
            <a:fillRect/>
          </a:stretch>
        </p:blipFill>
        <p:spPr>
          <a:xfrm>
            <a:off x="3962400" y="228600"/>
            <a:ext cx="4552099" cy="30005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5429" y="304800"/>
            <a:ext cx="8686800" cy="6172200"/>
          </a:xfrm>
        </p:spPr>
        <p:txBody>
          <a:bodyPr>
            <a:normAutofit fontScale="92500" lnSpcReduction="10000"/>
          </a:bodyPr>
          <a:lstStyle/>
          <a:p>
            <a:r>
              <a:rPr lang="en-US" dirty="0" smtClean="0"/>
              <a:t>1433 – Chinese emperors stop expeditions</a:t>
            </a:r>
          </a:p>
          <a:p>
            <a:pPr lvl="1"/>
            <a:r>
              <a:rPr lang="en-US" dirty="0" smtClean="0"/>
              <a:t>Bureaucrats had long opposed new trade </a:t>
            </a:r>
            <a:r>
              <a:rPr lang="en-US" dirty="0" smtClean="0"/>
              <a:t>policy</a:t>
            </a:r>
          </a:p>
          <a:p>
            <a:pPr lvl="1"/>
            <a:r>
              <a:rPr lang="en-US" dirty="0" smtClean="0"/>
              <a:t>Cheng Ho resented by Confucian bureaucrats</a:t>
            </a:r>
            <a:endParaRPr lang="en-US" dirty="0" smtClean="0"/>
          </a:p>
          <a:p>
            <a:pPr lvl="1"/>
            <a:r>
              <a:rPr lang="en-US" dirty="0" smtClean="0"/>
              <a:t>Costs seemed unacceptable </a:t>
            </a:r>
          </a:p>
          <a:p>
            <a:pPr lvl="2"/>
            <a:r>
              <a:rPr lang="en-US" dirty="0" smtClean="0"/>
              <a:t>Cost of fighting Mongols</a:t>
            </a:r>
          </a:p>
          <a:p>
            <a:pPr lvl="2"/>
            <a:r>
              <a:rPr lang="en-US" dirty="0" smtClean="0"/>
              <a:t>Building a luxurious new capital city in Beijing</a:t>
            </a:r>
          </a:p>
          <a:p>
            <a:pPr lvl="1"/>
            <a:r>
              <a:rPr lang="en-US" dirty="0" smtClean="0"/>
              <a:t>Reflected a preference for traditional expenditures rather than distant foreign involvements</a:t>
            </a:r>
          </a:p>
          <a:p>
            <a:r>
              <a:rPr lang="en-US" dirty="0" smtClean="0"/>
              <a:t>Chinese merchant activity would continue in southeast </a:t>
            </a:r>
            <a:r>
              <a:rPr lang="en-US" dirty="0" smtClean="0"/>
              <a:t>Asia</a:t>
            </a:r>
          </a:p>
          <a:p>
            <a:pPr lvl="1"/>
            <a:r>
              <a:rPr lang="en-US" dirty="0" smtClean="0"/>
              <a:t>Philippines, Malaysia, and Indonesia</a:t>
            </a:r>
          </a:p>
          <a:p>
            <a:r>
              <a:rPr lang="en-US" u="sng" dirty="0"/>
              <a:t>China’s </a:t>
            </a:r>
            <a:r>
              <a:rPr lang="en-US" u="sng" dirty="0" smtClean="0"/>
              <a:t>chance </a:t>
            </a:r>
            <a:r>
              <a:rPr lang="en-US" u="sng" dirty="0"/>
              <a:t>to become a dominant world trading power was lost, confirming the low status of </a:t>
            </a:r>
            <a:r>
              <a:rPr lang="en-US" u="sng" dirty="0" smtClean="0"/>
              <a:t>trade and merchant activity </a:t>
            </a:r>
            <a:r>
              <a:rPr lang="en-US" u="sng" dirty="0"/>
              <a:t>in Chinese culture</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52400"/>
            <a:ext cx="8686800" cy="1660525"/>
          </a:xfrm>
        </p:spPr>
        <p:txBody>
          <a:bodyPr>
            <a:normAutofit fontScale="62500" lnSpcReduction="20000"/>
          </a:bodyPr>
          <a:lstStyle/>
          <a:p>
            <a:r>
              <a:rPr lang="en-US" dirty="0" smtClean="0"/>
              <a:t>Internal </a:t>
            </a:r>
            <a:r>
              <a:rPr lang="en-US" dirty="0" smtClean="0"/>
              <a:t>economic development </a:t>
            </a:r>
            <a:r>
              <a:rPr lang="en-US" dirty="0" smtClean="0"/>
              <a:t>continues in China</a:t>
            </a:r>
          </a:p>
          <a:p>
            <a:pPr lvl="1"/>
            <a:r>
              <a:rPr lang="en-US" dirty="0" smtClean="0"/>
              <a:t>No </a:t>
            </a:r>
            <a:r>
              <a:rPr lang="en-US" dirty="0" smtClean="0"/>
              <a:t>need for foreign products</a:t>
            </a:r>
          </a:p>
          <a:p>
            <a:r>
              <a:rPr lang="en-US" dirty="0" smtClean="0"/>
              <a:t>Industry expanded – textiles and porcelain</a:t>
            </a:r>
          </a:p>
          <a:p>
            <a:r>
              <a:rPr lang="en-US" dirty="0" smtClean="0"/>
              <a:t>Ongoing trade with southeast Asia enriched port cities </a:t>
            </a:r>
          </a:p>
          <a:p>
            <a:r>
              <a:rPr lang="en-US" dirty="0" smtClean="0"/>
              <a:t>Agricultural production and population increased</a:t>
            </a:r>
            <a:endParaRPr lang="en-US" dirty="0"/>
          </a:p>
        </p:txBody>
      </p:sp>
      <p:pic>
        <p:nvPicPr>
          <p:cNvPr id="4" name="Picture 3"/>
          <p:cNvPicPr>
            <a:picLocks noChangeAspect="1"/>
          </p:cNvPicPr>
          <p:nvPr/>
        </p:nvPicPr>
        <p:blipFill>
          <a:blip r:embed="rId2"/>
          <a:stretch>
            <a:fillRect/>
          </a:stretch>
        </p:blipFill>
        <p:spPr>
          <a:xfrm>
            <a:off x="304800" y="1812925"/>
            <a:ext cx="8534400" cy="49072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228600"/>
            <a:ext cx="3429000" cy="6781800"/>
          </a:xfrm>
        </p:spPr>
        <p:txBody>
          <a:bodyPr>
            <a:normAutofit fontScale="85000" lnSpcReduction="20000"/>
          </a:bodyPr>
          <a:lstStyle/>
          <a:p>
            <a:r>
              <a:rPr lang="en-US" u="sng" dirty="0" smtClean="0"/>
              <a:t>Shift in Chinese policy cleared way for inferior civilization to work toward a new international position</a:t>
            </a:r>
          </a:p>
          <a:p>
            <a:pPr lvl="1"/>
            <a:r>
              <a:rPr lang="en-US" dirty="0" smtClean="0"/>
              <a:t>Western </a:t>
            </a:r>
            <a:r>
              <a:rPr lang="en-US" dirty="0" smtClean="0"/>
              <a:t>Europe</a:t>
            </a:r>
            <a:endParaRPr lang="en-US" dirty="0" smtClean="0"/>
          </a:p>
          <a:p>
            <a:r>
              <a:rPr lang="en-US" dirty="0" smtClean="0"/>
              <a:t>Within a century… Western explorers and traders launched an attempt to seize international trading dominance</a:t>
            </a:r>
          </a:p>
          <a:p>
            <a:pPr lvl="1"/>
            <a:r>
              <a:rPr lang="en-US" dirty="0" smtClean="0"/>
              <a:t>International network included part of America</a:t>
            </a:r>
            <a:endParaRPr lang="en-US" dirty="0"/>
          </a:p>
        </p:txBody>
      </p:sp>
      <p:pic>
        <p:nvPicPr>
          <p:cNvPr id="4" name="Picture 3"/>
          <p:cNvPicPr>
            <a:picLocks noChangeAspect="1"/>
          </p:cNvPicPr>
          <p:nvPr/>
        </p:nvPicPr>
        <p:blipFill>
          <a:blip r:embed="rId2"/>
          <a:stretch>
            <a:fillRect/>
          </a:stretch>
        </p:blipFill>
        <p:spPr>
          <a:xfrm>
            <a:off x="3371256" y="1219200"/>
            <a:ext cx="5664398" cy="4191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smtClean="0"/>
              <a:t>The Rise of the west</a:t>
            </a:r>
            <a:endParaRPr lang="en-US" dirty="0"/>
          </a:p>
        </p:txBody>
      </p:sp>
      <p:sp>
        <p:nvSpPr>
          <p:cNvPr id="3" name="Content Placeholder 2"/>
          <p:cNvSpPr>
            <a:spLocks noGrp="1"/>
          </p:cNvSpPr>
          <p:nvPr>
            <p:ph idx="1"/>
          </p:nvPr>
        </p:nvSpPr>
        <p:spPr>
          <a:xfrm>
            <a:off x="152400" y="1143000"/>
            <a:ext cx="4191000" cy="5797420"/>
          </a:xfrm>
        </p:spPr>
        <p:txBody>
          <a:bodyPr>
            <a:normAutofit fontScale="77500" lnSpcReduction="20000"/>
          </a:bodyPr>
          <a:lstStyle/>
          <a:p>
            <a:pPr>
              <a:buNone/>
            </a:pPr>
            <a:r>
              <a:rPr lang="en-US" dirty="0" smtClean="0"/>
              <a:t>In the 1400s…</a:t>
            </a:r>
          </a:p>
          <a:p>
            <a:r>
              <a:rPr lang="en-US" dirty="0" smtClean="0"/>
              <a:t>The Church was under new attack</a:t>
            </a:r>
          </a:p>
          <a:p>
            <a:r>
              <a:rPr lang="en-US" dirty="0" smtClean="0"/>
              <a:t>Medieval philosophy </a:t>
            </a:r>
            <a:r>
              <a:rPr lang="en-US" dirty="0" smtClean="0"/>
              <a:t>in decline</a:t>
            </a:r>
            <a:endParaRPr lang="en-US" dirty="0" smtClean="0"/>
          </a:p>
          <a:p>
            <a:r>
              <a:rPr lang="en-US" dirty="0" smtClean="0"/>
              <a:t>Warrior aristocrats softened their style of life, preferring court rituals and jousting tournaments</a:t>
            </a:r>
          </a:p>
          <a:p>
            <a:r>
              <a:rPr lang="en-US" dirty="0" smtClean="0"/>
              <a:t>Lives and economic activities of ordinary Europeans in disarray</a:t>
            </a:r>
          </a:p>
          <a:p>
            <a:r>
              <a:rPr lang="en-US" dirty="0" smtClean="0"/>
              <a:t>Recurrent famine </a:t>
            </a:r>
            <a:endParaRPr lang="en-US" dirty="0" smtClean="0"/>
          </a:p>
          <a:p>
            <a:pPr lvl="1"/>
            <a:r>
              <a:rPr lang="en-US" dirty="0" smtClean="0"/>
              <a:t>population </a:t>
            </a:r>
            <a:r>
              <a:rPr lang="en-US" dirty="0" smtClean="0"/>
              <a:t>outstripped food supply and </a:t>
            </a:r>
            <a:endParaRPr lang="en-US" dirty="0" smtClean="0"/>
          </a:p>
          <a:p>
            <a:pPr lvl="1"/>
            <a:r>
              <a:rPr lang="en-US" dirty="0" smtClean="0"/>
              <a:t>no </a:t>
            </a:r>
            <a:r>
              <a:rPr lang="en-US" dirty="0" smtClean="0"/>
              <a:t>new food production techniques </a:t>
            </a:r>
            <a:r>
              <a:rPr lang="en-US" dirty="0" smtClean="0"/>
              <a:t>discovered</a:t>
            </a:r>
            <a:endParaRPr lang="en-US" dirty="0" smtClean="0"/>
          </a:p>
        </p:txBody>
      </p:sp>
      <p:pic>
        <p:nvPicPr>
          <p:cNvPr id="4" name="Picture 3"/>
          <p:cNvPicPr>
            <a:picLocks noChangeAspect="1"/>
          </p:cNvPicPr>
          <p:nvPr/>
        </p:nvPicPr>
        <p:blipFill>
          <a:blip r:embed="rId2"/>
          <a:stretch>
            <a:fillRect/>
          </a:stretch>
        </p:blipFill>
        <p:spPr>
          <a:xfrm>
            <a:off x="6319218" y="71162"/>
            <a:ext cx="2732253" cy="3590231"/>
          </a:xfrm>
          <a:prstGeom prst="rect">
            <a:avLst/>
          </a:prstGeom>
        </p:spPr>
      </p:pic>
      <p:pic>
        <p:nvPicPr>
          <p:cNvPr id="5" name="Picture 4"/>
          <p:cNvPicPr>
            <a:picLocks noChangeAspect="1"/>
          </p:cNvPicPr>
          <p:nvPr/>
        </p:nvPicPr>
        <p:blipFill>
          <a:blip r:embed="rId3"/>
          <a:stretch>
            <a:fillRect/>
          </a:stretch>
        </p:blipFill>
        <p:spPr>
          <a:xfrm>
            <a:off x="5105400" y="3870943"/>
            <a:ext cx="3886200" cy="2895088"/>
          </a:xfrm>
          <a:prstGeom prst="rect">
            <a:avLst/>
          </a:prstGeom>
        </p:spPr>
      </p:pic>
      <p:pic>
        <p:nvPicPr>
          <p:cNvPr id="6" name="Picture 5"/>
          <p:cNvPicPr>
            <a:picLocks noChangeAspect="1"/>
          </p:cNvPicPr>
          <p:nvPr/>
        </p:nvPicPr>
        <p:blipFill>
          <a:blip r:embed="rId4"/>
          <a:stretch>
            <a:fillRect/>
          </a:stretch>
        </p:blipFill>
        <p:spPr>
          <a:xfrm>
            <a:off x="4161279" y="1884594"/>
            <a:ext cx="2087121" cy="13728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676400"/>
            <a:ext cx="8686800" cy="4525963"/>
          </a:xfrm>
        </p:spPr>
        <p:txBody>
          <a:bodyPr/>
          <a:lstStyle/>
          <a:p>
            <a:r>
              <a:rPr lang="en-US" dirty="0" smtClean="0"/>
              <a:t>1258 – Mongol conquest of Baghdad; fall of Abbasid caliphate</a:t>
            </a:r>
          </a:p>
          <a:p>
            <a:r>
              <a:rPr lang="en-US" dirty="0" smtClean="0"/>
              <a:t>1266-1337 – Giotto</a:t>
            </a:r>
          </a:p>
          <a:p>
            <a:r>
              <a:rPr lang="en-US" dirty="0" smtClean="0"/>
              <a:t>1275-1292 :  Marco Polo in China</a:t>
            </a:r>
          </a:p>
          <a:p>
            <a:r>
              <a:rPr lang="en-US" dirty="0" smtClean="0"/>
              <a:t>1290-1317: New famines in Europe</a:t>
            </a:r>
          </a:p>
          <a:p>
            <a:r>
              <a:rPr lang="en-US" dirty="0" smtClean="0"/>
              <a:t>1291 – First Italian expedition seeks route to Indies</a:t>
            </a:r>
            <a:endParaRPr lang="en-US" dirty="0"/>
          </a:p>
        </p:txBody>
      </p:sp>
    </p:spTree>
    <p:extLst>
      <p:ext uri="{BB962C8B-B14F-4D97-AF65-F5344CB8AC3E}">
        <p14:creationId xmlns:p14="http://schemas.microsoft.com/office/powerpoint/2010/main" val="304085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2332038"/>
            <a:ext cx="3581400" cy="4525962"/>
          </a:xfrm>
        </p:spPr>
        <p:txBody>
          <a:bodyPr>
            <a:normAutofit fontScale="92500" lnSpcReduction="20000"/>
          </a:bodyPr>
          <a:lstStyle/>
          <a:p>
            <a:r>
              <a:rPr lang="en-US" dirty="0" smtClean="0"/>
              <a:t>14</a:t>
            </a:r>
            <a:r>
              <a:rPr lang="en-US" baseline="30000" dirty="0" smtClean="0"/>
              <a:t>th</a:t>
            </a:r>
            <a:r>
              <a:rPr lang="en-US" dirty="0" smtClean="0"/>
              <a:t> century – Bubonic plague</a:t>
            </a:r>
          </a:p>
          <a:p>
            <a:pPr lvl="1"/>
            <a:r>
              <a:rPr lang="en-US" dirty="0" smtClean="0"/>
              <a:t>China population reduced 30%</a:t>
            </a:r>
          </a:p>
          <a:p>
            <a:r>
              <a:rPr lang="en-US" dirty="0" smtClean="0"/>
              <a:t>1348-1375- Europe</a:t>
            </a:r>
          </a:p>
          <a:p>
            <a:pPr lvl="1"/>
            <a:r>
              <a:rPr lang="en-US" dirty="0" smtClean="0"/>
              <a:t>30 </a:t>
            </a:r>
            <a:r>
              <a:rPr lang="en-US" dirty="0" smtClean="0"/>
              <a:t>million dead (1/3 of Europe population)</a:t>
            </a:r>
          </a:p>
          <a:p>
            <a:pPr lvl="2"/>
            <a:r>
              <a:rPr lang="en-US" dirty="0" smtClean="0"/>
              <a:t>Results in bitter strikes and peasant uprisings</a:t>
            </a:r>
            <a:endParaRPr lang="en-US" dirty="0"/>
          </a:p>
        </p:txBody>
      </p:sp>
      <p:pic>
        <p:nvPicPr>
          <p:cNvPr id="4" name="Picture 3"/>
          <p:cNvPicPr>
            <a:picLocks noChangeAspect="1"/>
          </p:cNvPicPr>
          <p:nvPr/>
        </p:nvPicPr>
        <p:blipFill>
          <a:blip r:embed="rId2"/>
          <a:stretch>
            <a:fillRect/>
          </a:stretch>
        </p:blipFill>
        <p:spPr>
          <a:xfrm>
            <a:off x="3950464" y="838200"/>
            <a:ext cx="4944004" cy="5181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 y="152400"/>
            <a:ext cx="2565400" cy="1924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of dynamism: medieval vitality </a:t>
            </a:r>
            <a:endParaRPr lang="en-US" dirty="0"/>
          </a:p>
        </p:txBody>
      </p:sp>
      <p:sp>
        <p:nvSpPr>
          <p:cNvPr id="3" name="Content Placeholder 2"/>
          <p:cNvSpPr>
            <a:spLocks noGrp="1"/>
          </p:cNvSpPr>
          <p:nvPr>
            <p:ph idx="1"/>
          </p:nvPr>
        </p:nvSpPr>
        <p:spPr>
          <a:xfrm>
            <a:off x="0" y="1295400"/>
            <a:ext cx="5181600" cy="5562600"/>
          </a:xfrm>
        </p:spPr>
        <p:txBody>
          <a:bodyPr>
            <a:normAutofit fontScale="77500" lnSpcReduction="20000"/>
          </a:bodyPr>
          <a:lstStyle/>
          <a:p>
            <a:r>
              <a:rPr lang="en-US" dirty="0" smtClean="0"/>
              <a:t>How could the West be poised for new international role?</a:t>
            </a:r>
          </a:p>
          <a:p>
            <a:pPr lvl="1"/>
            <a:r>
              <a:rPr lang="en-US" dirty="0" smtClean="0"/>
              <a:t>Strengthening feudal </a:t>
            </a:r>
            <a:r>
              <a:rPr lang="en-US" dirty="0" smtClean="0"/>
              <a:t>monarchy</a:t>
            </a:r>
          </a:p>
          <a:p>
            <a:pPr lvl="2"/>
            <a:r>
              <a:rPr lang="en-US" dirty="0"/>
              <a:t>M</a:t>
            </a:r>
            <a:r>
              <a:rPr lang="en-US" dirty="0" smtClean="0"/>
              <a:t>ore </a:t>
            </a:r>
            <a:r>
              <a:rPr lang="en-US" dirty="0" smtClean="0"/>
              <a:t>effective national/regional governments</a:t>
            </a:r>
          </a:p>
          <a:p>
            <a:pPr lvl="1"/>
            <a:r>
              <a:rPr lang="en-US" dirty="0" smtClean="0"/>
              <a:t>Hundred Years’ War – stimulate innovations in military organization </a:t>
            </a:r>
            <a:endParaRPr lang="en-US" dirty="0" smtClean="0"/>
          </a:p>
          <a:p>
            <a:pPr lvl="2"/>
            <a:r>
              <a:rPr lang="en-US" dirty="0"/>
              <a:t>N</a:t>
            </a:r>
            <a:r>
              <a:rPr lang="en-US" dirty="0" smtClean="0"/>
              <a:t>on-aristocratic </a:t>
            </a:r>
            <a:r>
              <a:rPr lang="en-US" dirty="0" smtClean="0"/>
              <a:t>soldiers recruited, paid by royal </a:t>
            </a:r>
            <a:r>
              <a:rPr lang="en-US" dirty="0" smtClean="0"/>
              <a:t>government</a:t>
            </a:r>
            <a:endParaRPr lang="en-US" dirty="0" smtClean="0"/>
          </a:p>
          <a:p>
            <a:pPr lvl="1"/>
            <a:r>
              <a:rPr lang="en-US" dirty="0" smtClean="0"/>
              <a:t>Strong regional monarchies (Spain and Portugal</a:t>
            </a:r>
            <a:r>
              <a:rPr lang="en-US" dirty="0" smtClean="0"/>
              <a:t>)</a:t>
            </a:r>
          </a:p>
          <a:p>
            <a:pPr lvl="2"/>
            <a:r>
              <a:rPr lang="en-US" dirty="0" smtClean="0"/>
              <a:t>Christian leaders drive out Muslims</a:t>
            </a:r>
            <a:endParaRPr lang="en-US" dirty="0" smtClean="0"/>
          </a:p>
          <a:p>
            <a:pPr lvl="1"/>
            <a:r>
              <a:rPr lang="en-US" dirty="0" smtClean="0"/>
              <a:t>Growth of cities/urban communities</a:t>
            </a:r>
          </a:p>
          <a:p>
            <a:pPr lvl="1"/>
            <a:r>
              <a:rPr lang="en-US" dirty="0" smtClean="0"/>
              <a:t>Church makes peace with capitalism</a:t>
            </a:r>
          </a:p>
          <a:p>
            <a:pPr lvl="1"/>
            <a:r>
              <a:rPr lang="en-US" dirty="0" smtClean="0"/>
              <a:t>Advancements in technology</a:t>
            </a:r>
          </a:p>
          <a:p>
            <a:pPr lvl="1"/>
            <a:endParaRPr lang="en-US" dirty="0"/>
          </a:p>
        </p:txBody>
      </p:sp>
      <p:pic>
        <p:nvPicPr>
          <p:cNvPr id="4" name="Picture 3"/>
          <p:cNvPicPr>
            <a:picLocks noChangeAspect="1"/>
          </p:cNvPicPr>
          <p:nvPr/>
        </p:nvPicPr>
        <p:blipFill>
          <a:blip r:embed="rId2"/>
          <a:stretch>
            <a:fillRect/>
          </a:stretch>
        </p:blipFill>
        <p:spPr>
          <a:xfrm>
            <a:off x="5029200" y="1265853"/>
            <a:ext cx="3800475" cy="2238375"/>
          </a:xfrm>
          <a:prstGeom prst="rect">
            <a:avLst/>
          </a:prstGeom>
        </p:spPr>
      </p:pic>
      <p:pic>
        <p:nvPicPr>
          <p:cNvPr id="5" name="Picture 4"/>
          <p:cNvPicPr>
            <a:picLocks noChangeAspect="1"/>
          </p:cNvPicPr>
          <p:nvPr/>
        </p:nvPicPr>
        <p:blipFill>
          <a:blip r:embed="rId3"/>
          <a:stretch>
            <a:fillRect/>
          </a:stretch>
        </p:blipFill>
        <p:spPr>
          <a:xfrm>
            <a:off x="5181600" y="3886200"/>
            <a:ext cx="3920650" cy="2667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Imitation and international problems</a:t>
            </a:r>
            <a:endParaRPr lang="en-US" dirty="0"/>
          </a:p>
        </p:txBody>
      </p:sp>
      <p:sp>
        <p:nvSpPr>
          <p:cNvPr id="3" name="Content Placeholder 2"/>
          <p:cNvSpPr>
            <a:spLocks noGrp="1"/>
          </p:cNvSpPr>
          <p:nvPr>
            <p:ph idx="1"/>
          </p:nvPr>
        </p:nvSpPr>
        <p:spPr>
          <a:xfrm>
            <a:off x="-4665" y="1295401"/>
            <a:ext cx="8686800" cy="1523999"/>
          </a:xfrm>
        </p:spPr>
        <p:txBody>
          <a:bodyPr>
            <a:normAutofit fontScale="85000" lnSpcReduction="20000"/>
          </a:bodyPr>
          <a:lstStyle/>
          <a:p>
            <a:r>
              <a:rPr lang="en-US" dirty="0" smtClean="0"/>
              <a:t>Mongol </a:t>
            </a:r>
            <a:r>
              <a:rPr lang="en-US" dirty="0" smtClean="0"/>
              <a:t>Empire – provided new access to Asian knowledge and technology</a:t>
            </a:r>
          </a:p>
          <a:p>
            <a:pPr lvl="1"/>
            <a:r>
              <a:rPr lang="en-US" dirty="0" smtClean="0"/>
              <a:t>Political stability and an openness to foreign visitors helped Westerners learn Asian technologies</a:t>
            </a:r>
            <a:r>
              <a:rPr lang="en-US" dirty="0" smtClean="0"/>
              <a:t>:</a:t>
            </a:r>
            <a:endParaRPr lang="en-US" dirty="0" smtClean="0"/>
          </a:p>
        </p:txBody>
      </p:sp>
      <p:pic>
        <p:nvPicPr>
          <p:cNvPr id="4" name="Picture 3"/>
          <p:cNvPicPr>
            <a:picLocks noChangeAspect="1"/>
          </p:cNvPicPr>
          <p:nvPr/>
        </p:nvPicPr>
        <p:blipFill>
          <a:blip r:embed="rId2"/>
          <a:stretch>
            <a:fillRect/>
          </a:stretch>
        </p:blipFill>
        <p:spPr>
          <a:xfrm>
            <a:off x="5179268" y="3886200"/>
            <a:ext cx="3657600" cy="2671354"/>
          </a:xfrm>
          <a:prstGeom prst="rect">
            <a:avLst/>
          </a:prstGeom>
        </p:spPr>
      </p:pic>
      <p:pic>
        <p:nvPicPr>
          <p:cNvPr id="5" name="Picture 4"/>
          <p:cNvPicPr>
            <a:picLocks noChangeAspect="1"/>
          </p:cNvPicPr>
          <p:nvPr/>
        </p:nvPicPr>
        <p:blipFill>
          <a:blip r:embed="rId3"/>
          <a:stretch>
            <a:fillRect/>
          </a:stretch>
        </p:blipFill>
        <p:spPr>
          <a:xfrm>
            <a:off x="152400" y="4876800"/>
            <a:ext cx="3462337" cy="1857840"/>
          </a:xfrm>
          <a:prstGeom prst="rect">
            <a:avLst/>
          </a:prstGeom>
        </p:spPr>
      </p:pic>
      <p:sp>
        <p:nvSpPr>
          <p:cNvPr id="6" name="TextBox 5"/>
          <p:cNvSpPr txBox="1"/>
          <p:nvPr/>
        </p:nvSpPr>
        <p:spPr>
          <a:xfrm>
            <a:off x="5943600" y="3352800"/>
            <a:ext cx="2590800" cy="369332"/>
          </a:xfrm>
          <a:prstGeom prst="rect">
            <a:avLst/>
          </a:prstGeom>
          <a:noFill/>
        </p:spPr>
        <p:txBody>
          <a:bodyPr wrap="square" rtlCol="0">
            <a:spAutoFit/>
          </a:bodyPr>
          <a:lstStyle/>
          <a:p>
            <a:r>
              <a:rPr lang="en-US" dirty="0" smtClean="0"/>
              <a:t>Explosive powder</a:t>
            </a:r>
            <a:endParaRPr lang="en-US" dirty="0"/>
          </a:p>
        </p:txBody>
      </p:sp>
      <p:sp>
        <p:nvSpPr>
          <p:cNvPr id="7" name="TextBox 6"/>
          <p:cNvSpPr txBox="1"/>
          <p:nvPr/>
        </p:nvSpPr>
        <p:spPr>
          <a:xfrm>
            <a:off x="3657600" y="5799500"/>
            <a:ext cx="2819400" cy="381000"/>
          </a:xfrm>
          <a:prstGeom prst="rect">
            <a:avLst/>
          </a:prstGeom>
          <a:noFill/>
        </p:spPr>
        <p:txBody>
          <a:bodyPr wrap="square" rtlCol="0">
            <a:spAutoFit/>
          </a:bodyPr>
          <a:lstStyle/>
          <a:p>
            <a:r>
              <a:rPr lang="en-US" dirty="0" smtClean="0"/>
              <a:t>Compass</a:t>
            </a:r>
            <a:endParaRPr lang="en-US" dirty="0"/>
          </a:p>
        </p:txBody>
      </p:sp>
      <p:pic>
        <p:nvPicPr>
          <p:cNvPr id="8" name="Picture 7"/>
          <p:cNvPicPr>
            <a:picLocks noChangeAspect="1"/>
          </p:cNvPicPr>
          <p:nvPr/>
        </p:nvPicPr>
        <p:blipFill>
          <a:blip r:embed="rId4"/>
          <a:stretch>
            <a:fillRect/>
          </a:stretch>
        </p:blipFill>
        <p:spPr>
          <a:xfrm>
            <a:off x="2209800" y="2856722"/>
            <a:ext cx="2562225" cy="1781175"/>
          </a:xfrm>
          <a:prstGeom prst="rect">
            <a:avLst/>
          </a:prstGeom>
        </p:spPr>
      </p:pic>
      <p:sp>
        <p:nvSpPr>
          <p:cNvPr id="9" name="TextBox 8"/>
          <p:cNvSpPr txBox="1"/>
          <p:nvPr/>
        </p:nvSpPr>
        <p:spPr>
          <a:xfrm>
            <a:off x="1002457" y="3339195"/>
            <a:ext cx="1600200" cy="369332"/>
          </a:xfrm>
          <a:prstGeom prst="rect">
            <a:avLst/>
          </a:prstGeom>
          <a:noFill/>
        </p:spPr>
        <p:txBody>
          <a:bodyPr wrap="square" rtlCol="0">
            <a:spAutoFit/>
          </a:bodyPr>
          <a:lstStyle/>
          <a:p>
            <a:r>
              <a:rPr lang="en-US" dirty="0" smtClean="0"/>
              <a:t>Printing</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52400"/>
            <a:ext cx="9067800" cy="2895600"/>
          </a:xfrm>
        </p:spPr>
        <p:txBody>
          <a:bodyPr>
            <a:normAutofit fontScale="85000" lnSpcReduction="20000"/>
          </a:bodyPr>
          <a:lstStyle/>
          <a:p>
            <a:r>
              <a:rPr lang="en-US" dirty="0" smtClean="0"/>
              <a:t>After crusades– </a:t>
            </a:r>
            <a:r>
              <a:rPr lang="en-US" dirty="0" smtClean="0"/>
              <a:t>Western elites increase consumption of Asian luxury products </a:t>
            </a:r>
            <a:endParaRPr lang="en-US" dirty="0" smtClean="0"/>
          </a:p>
          <a:p>
            <a:pPr lvl="1"/>
            <a:r>
              <a:rPr lang="en-US" dirty="0" smtClean="0"/>
              <a:t>Import – luxury items</a:t>
            </a:r>
          </a:p>
          <a:p>
            <a:pPr lvl="2"/>
            <a:r>
              <a:rPr lang="en-US" dirty="0" smtClean="0"/>
              <a:t>S</a:t>
            </a:r>
            <a:r>
              <a:rPr lang="en-US" dirty="0" smtClean="0"/>
              <a:t>pices</a:t>
            </a:r>
            <a:r>
              <a:rPr lang="en-US" dirty="0" smtClean="0"/>
              <a:t>, silks, sugar, perfumes, </a:t>
            </a:r>
            <a:r>
              <a:rPr lang="en-US" dirty="0" smtClean="0"/>
              <a:t>jewels</a:t>
            </a:r>
            <a:endParaRPr lang="en-US" dirty="0" smtClean="0"/>
          </a:p>
          <a:p>
            <a:pPr lvl="1"/>
            <a:r>
              <a:rPr lang="en-US" dirty="0" smtClean="0"/>
              <a:t>Export - unprocessed </a:t>
            </a:r>
            <a:r>
              <a:rPr lang="en-US" dirty="0" smtClean="0"/>
              <a:t>goods </a:t>
            </a:r>
            <a:endParaRPr lang="en-US" dirty="0"/>
          </a:p>
          <a:p>
            <a:pPr lvl="2"/>
            <a:r>
              <a:rPr lang="en-US" dirty="0"/>
              <a:t>W</a:t>
            </a:r>
            <a:r>
              <a:rPr lang="en-US" dirty="0" smtClean="0"/>
              <a:t>ool</a:t>
            </a:r>
            <a:r>
              <a:rPr lang="en-US" dirty="0" smtClean="0"/>
              <a:t>, tin, copper, honey, salt</a:t>
            </a:r>
          </a:p>
          <a:p>
            <a:r>
              <a:rPr lang="en-US" u="sng" dirty="0" smtClean="0"/>
              <a:t>Value of European exports almost never equaled the value of what was imported from Asia</a:t>
            </a:r>
            <a:endParaRPr lang="en-US" u="sng" dirty="0"/>
          </a:p>
        </p:txBody>
      </p:sp>
      <p:pic>
        <p:nvPicPr>
          <p:cNvPr id="4" name="Picture 3"/>
          <p:cNvPicPr>
            <a:picLocks noChangeAspect="1"/>
          </p:cNvPicPr>
          <p:nvPr/>
        </p:nvPicPr>
        <p:blipFill>
          <a:blip r:embed="rId2"/>
          <a:stretch>
            <a:fillRect/>
          </a:stretch>
        </p:blipFill>
        <p:spPr>
          <a:xfrm>
            <a:off x="1295400" y="3124200"/>
            <a:ext cx="6096000" cy="35747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838200"/>
            <a:ext cx="2362200" cy="5821362"/>
          </a:xfrm>
        </p:spPr>
        <p:txBody>
          <a:bodyPr>
            <a:normAutofit fontScale="85000" lnSpcReduction="20000"/>
          </a:bodyPr>
          <a:lstStyle/>
          <a:p>
            <a:r>
              <a:rPr lang="en-US" dirty="0" smtClean="0"/>
              <a:t>Because of the legitimate fears of the new Muslim threat (Ottoman Empire), the Europeans start exploring an alternative route to Asia that would bypass the Middle East</a:t>
            </a:r>
            <a:endParaRPr lang="en-US" dirty="0"/>
          </a:p>
        </p:txBody>
      </p:sp>
      <p:pic>
        <p:nvPicPr>
          <p:cNvPr id="4" name="Picture 3"/>
          <p:cNvPicPr>
            <a:picLocks noChangeAspect="1"/>
          </p:cNvPicPr>
          <p:nvPr/>
        </p:nvPicPr>
        <p:blipFill>
          <a:blip r:embed="rId2"/>
          <a:stretch>
            <a:fillRect/>
          </a:stretch>
        </p:blipFill>
        <p:spPr>
          <a:xfrm>
            <a:off x="2667000" y="990600"/>
            <a:ext cx="6282333" cy="4648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838200"/>
          </a:xfrm>
        </p:spPr>
        <p:txBody>
          <a:bodyPr>
            <a:normAutofit/>
          </a:bodyPr>
          <a:lstStyle/>
          <a:p>
            <a:r>
              <a:rPr lang="en-US" sz="2800" dirty="0" smtClean="0"/>
              <a:t>Secular directions in the Italian renaissance</a:t>
            </a:r>
            <a:endParaRPr lang="en-US" sz="2800" dirty="0"/>
          </a:p>
        </p:txBody>
      </p:sp>
      <p:sp>
        <p:nvSpPr>
          <p:cNvPr id="3" name="Content Placeholder 2"/>
          <p:cNvSpPr>
            <a:spLocks noGrp="1"/>
          </p:cNvSpPr>
          <p:nvPr>
            <p:ph idx="1"/>
          </p:nvPr>
        </p:nvSpPr>
        <p:spPr>
          <a:xfrm>
            <a:off x="76200" y="1219200"/>
            <a:ext cx="4419600" cy="5638800"/>
          </a:xfrm>
        </p:spPr>
        <p:txBody>
          <a:bodyPr>
            <a:normAutofit fontScale="77500" lnSpcReduction="20000"/>
          </a:bodyPr>
          <a:lstStyle/>
          <a:p>
            <a:r>
              <a:rPr lang="en-US" dirty="0" smtClean="0"/>
              <a:t>1400 </a:t>
            </a:r>
            <a:r>
              <a:rPr lang="en-US" dirty="0" smtClean="0"/>
              <a:t>– </a:t>
            </a:r>
            <a:r>
              <a:rPr lang="en-US" dirty="0" smtClean="0"/>
              <a:t>Renaissance</a:t>
            </a:r>
          </a:p>
          <a:p>
            <a:pPr lvl="1"/>
            <a:r>
              <a:rPr lang="en-US" dirty="0" smtClean="0"/>
              <a:t>Began in Italy</a:t>
            </a:r>
            <a:endParaRPr lang="en-US" dirty="0" smtClean="0"/>
          </a:p>
          <a:p>
            <a:pPr lvl="1"/>
            <a:r>
              <a:rPr lang="en-US" dirty="0" smtClean="0"/>
              <a:t>Stressed more secular subjects in literature and </a:t>
            </a:r>
            <a:r>
              <a:rPr lang="en-US" dirty="0" smtClean="0"/>
              <a:t>art</a:t>
            </a:r>
            <a:endParaRPr lang="en-US" dirty="0" smtClean="0"/>
          </a:p>
          <a:p>
            <a:pPr lvl="1"/>
            <a:r>
              <a:rPr lang="en-US" dirty="0" smtClean="0"/>
              <a:t>Religious art remained dominant</a:t>
            </a:r>
          </a:p>
          <a:p>
            <a:pPr lvl="1"/>
            <a:r>
              <a:rPr lang="en-US" dirty="0" smtClean="0"/>
              <a:t>More realistic portrayals of people and </a:t>
            </a:r>
            <a:r>
              <a:rPr lang="en-US" dirty="0" smtClean="0"/>
              <a:t>nature</a:t>
            </a:r>
          </a:p>
          <a:p>
            <a:r>
              <a:rPr lang="en-US" dirty="0"/>
              <a:t>Italy</a:t>
            </a:r>
          </a:p>
          <a:p>
            <a:pPr lvl="1"/>
            <a:r>
              <a:rPr lang="en-US" dirty="0"/>
              <a:t>Center of initial Renaissance (had more contact with Roman tradition)</a:t>
            </a:r>
          </a:p>
          <a:p>
            <a:pPr lvl="1"/>
            <a:r>
              <a:rPr lang="en-US" dirty="0"/>
              <a:t>Led in banking and trade</a:t>
            </a:r>
          </a:p>
          <a:p>
            <a:pPr lvl="1"/>
            <a:r>
              <a:rPr lang="en-US" dirty="0"/>
              <a:t>Active commerce and urban manufacturing gave Italian cities the wealth to sponsor new cultural activities</a:t>
            </a:r>
          </a:p>
          <a:p>
            <a:pPr lvl="1"/>
            <a:endParaRPr lang="en-US" dirty="0"/>
          </a:p>
        </p:txBody>
      </p:sp>
      <p:pic>
        <p:nvPicPr>
          <p:cNvPr id="5" name="Picture 4"/>
          <p:cNvPicPr>
            <a:picLocks noChangeAspect="1"/>
          </p:cNvPicPr>
          <p:nvPr/>
        </p:nvPicPr>
        <p:blipFill>
          <a:blip r:embed="rId2"/>
          <a:stretch>
            <a:fillRect/>
          </a:stretch>
        </p:blipFill>
        <p:spPr>
          <a:xfrm>
            <a:off x="5029200" y="1447800"/>
            <a:ext cx="3730458" cy="48244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fontScale="90000"/>
          </a:bodyPr>
          <a:lstStyle/>
          <a:p>
            <a:r>
              <a:rPr lang="en-US" dirty="0" smtClean="0"/>
              <a:t>Human values and renaissance culture</a:t>
            </a:r>
            <a:endParaRPr lang="en-US" dirty="0"/>
          </a:p>
        </p:txBody>
      </p:sp>
      <p:sp>
        <p:nvSpPr>
          <p:cNvPr id="3" name="Content Placeholder 2"/>
          <p:cNvSpPr>
            <a:spLocks noGrp="1"/>
          </p:cNvSpPr>
          <p:nvPr>
            <p:ph idx="1"/>
          </p:nvPr>
        </p:nvSpPr>
        <p:spPr>
          <a:xfrm>
            <a:off x="457200" y="1143000"/>
            <a:ext cx="8190722" cy="5943600"/>
          </a:xfrm>
        </p:spPr>
        <p:txBody>
          <a:bodyPr>
            <a:normAutofit lnSpcReduction="10000"/>
          </a:bodyPr>
          <a:lstStyle/>
          <a:p>
            <a:r>
              <a:rPr lang="en-US" dirty="0" smtClean="0"/>
              <a:t>Despite its political and commercial roots, the Renaissance was first a cultural movement</a:t>
            </a:r>
          </a:p>
          <a:p>
            <a:pPr lvl="1"/>
            <a:r>
              <a:rPr lang="en-US" dirty="0" smtClean="0"/>
              <a:t>14</a:t>
            </a:r>
            <a:r>
              <a:rPr lang="en-US" baseline="30000" dirty="0" smtClean="0"/>
              <a:t>th</a:t>
            </a:r>
            <a:r>
              <a:rPr lang="en-US" dirty="0" smtClean="0"/>
              <a:t> Century – Francesco Petrarch </a:t>
            </a:r>
            <a:endParaRPr lang="en-US" dirty="0" smtClean="0"/>
          </a:p>
          <a:p>
            <a:pPr lvl="2"/>
            <a:r>
              <a:rPr lang="en-US" dirty="0"/>
              <a:t>W</a:t>
            </a:r>
            <a:r>
              <a:rPr lang="en-US" dirty="0" smtClean="0"/>
              <a:t>riter </a:t>
            </a:r>
            <a:r>
              <a:rPr lang="en-US" dirty="0" smtClean="0"/>
              <a:t>who explored the glories of personal achievement with new confidence</a:t>
            </a:r>
          </a:p>
          <a:p>
            <a:r>
              <a:rPr lang="en-US" dirty="0" smtClean="0"/>
              <a:t>Giotto </a:t>
            </a:r>
            <a:r>
              <a:rPr lang="en-US" dirty="0" smtClean="0"/>
              <a:t>– painter who departed from medieval formalism and </a:t>
            </a:r>
            <a:r>
              <a:rPr lang="en-US" dirty="0" smtClean="0"/>
              <a:t>stiffness</a:t>
            </a:r>
          </a:p>
          <a:p>
            <a:r>
              <a:rPr lang="en-US" dirty="0" smtClean="0"/>
              <a:t>Architecture </a:t>
            </a:r>
            <a:r>
              <a:rPr lang="en-US" dirty="0" smtClean="0"/>
              <a:t>– shift from Gothic to classicism (derived from Greece and Rome)</a:t>
            </a:r>
          </a:p>
          <a:p>
            <a:pPr lvl="1"/>
            <a:r>
              <a:rPr lang="en-US" dirty="0" smtClean="0"/>
              <a:t>Vivid, realistic statues complemented the new palaces and public buildings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381000"/>
          </a:xfrm>
        </p:spPr>
        <p:txBody>
          <a:bodyPr>
            <a:normAutofit fontScale="90000"/>
          </a:bodyPr>
          <a:lstStyle/>
          <a:p>
            <a:r>
              <a:rPr lang="en-US" dirty="0" smtClean="0">
                <a:solidFill>
                  <a:srgbClr val="00B050"/>
                </a:solidFill>
              </a:rPr>
              <a:t>The Artistic Impact: Painting and Sculpture</a:t>
            </a:r>
            <a:endParaRPr lang="en-US" dirty="0">
              <a:solidFill>
                <a:srgbClr val="00B050"/>
              </a:solidFill>
            </a:endParaRPr>
          </a:p>
        </p:txBody>
      </p:sp>
      <p:sp>
        <p:nvSpPr>
          <p:cNvPr id="3" name="Content Placeholder 2"/>
          <p:cNvSpPr>
            <a:spLocks noGrp="1"/>
          </p:cNvSpPr>
          <p:nvPr>
            <p:ph idx="1"/>
          </p:nvPr>
        </p:nvSpPr>
        <p:spPr>
          <a:xfrm>
            <a:off x="20216" y="1371600"/>
            <a:ext cx="4648200" cy="5303838"/>
          </a:xfrm>
        </p:spPr>
        <p:txBody>
          <a:bodyPr>
            <a:normAutofit fontScale="92500" lnSpcReduction="20000"/>
          </a:bodyPr>
          <a:lstStyle/>
          <a:p>
            <a:r>
              <a:rPr lang="en-US" dirty="0">
                <a:solidFill>
                  <a:srgbClr val="00B0F0"/>
                </a:solidFill>
              </a:rPr>
              <a:t>Before the Renaissance, art in Italy </a:t>
            </a:r>
            <a:r>
              <a:rPr lang="en-US" dirty="0"/>
              <a:t>was greatly influenced by Byzantine styles. </a:t>
            </a:r>
            <a:r>
              <a:rPr lang="en-US" dirty="0" smtClean="0"/>
              <a:t>Religious</a:t>
            </a:r>
            <a:r>
              <a:rPr lang="en-US" b="1" u="sng" dirty="0"/>
              <a:t/>
            </a:r>
            <a:br>
              <a:rPr lang="en-US" b="1" u="sng" dirty="0"/>
            </a:br>
            <a:r>
              <a:rPr lang="en-US" dirty="0"/>
              <a:t>paintings were highly decorative, often with gold and jewels, but </a:t>
            </a:r>
            <a:r>
              <a:rPr lang="en-US" dirty="0">
                <a:solidFill>
                  <a:srgbClr val="00B0F0"/>
                </a:solidFill>
              </a:rPr>
              <a:t>appeared </a:t>
            </a:r>
            <a:r>
              <a:rPr lang="en-US" dirty="0" smtClean="0">
                <a:solidFill>
                  <a:srgbClr val="00B0F0"/>
                </a:solidFill>
              </a:rPr>
              <a:t>flat and </a:t>
            </a:r>
            <a:r>
              <a:rPr lang="en-US" dirty="0" err="1" smtClean="0">
                <a:solidFill>
                  <a:srgbClr val="00B0F0"/>
                </a:solidFill>
              </a:rPr>
              <a:t>unlife</a:t>
            </a:r>
            <a:r>
              <a:rPr lang="en-US" dirty="0" smtClean="0">
                <a:solidFill>
                  <a:srgbClr val="00B0F0"/>
                </a:solidFill>
              </a:rPr>
              <a:t>-like. </a:t>
            </a:r>
            <a:r>
              <a:rPr lang="en-US" dirty="0"/>
              <a:t>Figures often floated in space without shadows. The size of a figure was </a:t>
            </a:r>
            <a:r>
              <a:rPr lang="en-US" dirty="0" smtClean="0"/>
              <a:t>based on its importance</a:t>
            </a:r>
            <a:r>
              <a:rPr lang="en-US" dirty="0"/>
              <a:t>, not where it was placed in the picture. </a:t>
            </a:r>
          </a:p>
          <a:p>
            <a:endParaRPr lang="en-US" dirty="0"/>
          </a:p>
        </p:txBody>
      </p:sp>
      <p:pic>
        <p:nvPicPr>
          <p:cNvPr id="49154" name="Picture 2" descr="http://www.anthonykimmons.com/WAISschool/art3/graphics/h2_60.173.jpg"/>
          <p:cNvPicPr>
            <a:picLocks noChangeAspect="1" noChangeArrowheads="1"/>
          </p:cNvPicPr>
          <p:nvPr/>
        </p:nvPicPr>
        <p:blipFill>
          <a:blip r:embed="rId2" cstate="print"/>
          <a:srcRect/>
          <a:stretch>
            <a:fillRect/>
          </a:stretch>
        </p:blipFill>
        <p:spPr bwMode="auto">
          <a:xfrm>
            <a:off x="4953000" y="1981200"/>
            <a:ext cx="3810000" cy="3810000"/>
          </a:xfrm>
          <a:prstGeom prst="rect">
            <a:avLst/>
          </a:prstGeom>
          <a:noFill/>
        </p:spPr>
      </p:pic>
    </p:spTree>
    <p:extLst>
      <p:ext uri="{BB962C8B-B14F-4D97-AF65-F5344CB8AC3E}">
        <p14:creationId xmlns:p14="http://schemas.microsoft.com/office/powerpoint/2010/main" val="1520937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93565" cy="96934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53000" y="1554162"/>
            <a:ext cx="4038600" cy="5151438"/>
          </a:xfrm>
        </p:spPr>
        <p:txBody>
          <a:bodyPr>
            <a:normAutofit fontScale="85000" lnSpcReduction="20000"/>
          </a:bodyPr>
          <a:lstStyle/>
          <a:p>
            <a:r>
              <a:rPr lang="en-US" dirty="0"/>
              <a:t>In the </a:t>
            </a:r>
            <a:r>
              <a:rPr lang="en-US" dirty="0">
                <a:solidFill>
                  <a:srgbClr val="00B0F0"/>
                </a:solidFill>
              </a:rPr>
              <a:t>1300s,</a:t>
            </a:r>
            <a:r>
              <a:rPr lang="en-US" dirty="0"/>
              <a:t> the </a:t>
            </a:r>
            <a:r>
              <a:rPr lang="en-US" dirty="0">
                <a:solidFill>
                  <a:srgbClr val="00B0F0"/>
                </a:solidFill>
              </a:rPr>
              <a:t>painter Giotto</a:t>
            </a:r>
            <a:r>
              <a:rPr lang="en-US" dirty="0"/>
              <a:t> (1267-1337) </a:t>
            </a:r>
            <a:r>
              <a:rPr lang="en-US" dirty="0" smtClean="0"/>
              <a:t>had </a:t>
            </a:r>
            <a:r>
              <a:rPr lang="en-US" dirty="0"/>
              <a:t>already astonished Italians by painting in an </a:t>
            </a:r>
            <a:r>
              <a:rPr lang="en-US" dirty="0" smtClean="0"/>
              <a:t>entirely </a:t>
            </a:r>
            <a:r>
              <a:rPr lang="en-US" dirty="0"/>
              <a:t>new style, using scenes with figures in </a:t>
            </a:r>
            <a:r>
              <a:rPr lang="en-US" dirty="0" smtClean="0"/>
              <a:t>lifelike </a:t>
            </a:r>
            <a:r>
              <a:rPr lang="en-US" dirty="0"/>
              <a:t>space. Giotto's figures stood firmly on the </a:t>
            </a:r>
            <a:r>
              <a:rPr lang="en-US" dirty="0" smtClean="0"/>
              <a:t>ground</a:t>
            </a:r>
            <a:r>
              <a:rPr lang="en-US" dirty="0"/>
              <a:t>, became smaller as they receded in space, </a:t>
            </a:r>
            <a:r>
              <a:rPr lang="en-US" dirty="0" smtClean="0"/>
              <a:t>were </a:t>
            </a:r>
            <a:r>
              <a:rPr lang="en-US" dirty="0"/>
              <a:t>given depth by </a:t>
            </a:r>
            <a:r>
              <a:rPr lang="en-US" dirty="0">
                <a:solidFill>
                  <a:srgbClr val="00B050"/>
                </a:solidFill>
              </a:rPr>
              <a:t>realistic shading, </a:t>
            </a:r>
            <a:r>
              <a:rPr lang="en-US" dirty="0" smtClean="0">
                <a:solidFill>
                  <a:srgbClr val="00B050"/>
                </a:solidFill>
              </a:rPr>
              <a:t>and showed emotions </a:t>
            </a:r>
            <a:r>
              <a:rPr lang="en-US" dirty="0">
                <a:solidFill>
                  <a:srgbClr val="00B050"/>
                </a:solidFill>
              </a:rPr>
              <a:t>and gestures. </a:t>
            </a:r>
          </a:p>
          <a:p>
            <a:endParaRPr lang="en-US" dirty="0"/>
          </a:p>
        </p:txBody>
      </p:sp>
      <p:pic>
        <p:nvPicPr>
          <p:cNvPr id="48130" name="Picture 2" descr="File:Giotto - Legend of St Francis - -07- - Confirmation of the Rule.jpg"/>
          <p:cNvPicPr>
            <a:picLocks noChangeAspect="1" noChangeArrowheads="1"/>
          </p:cNvPicPr>
          <p:nvPr/>
        </p:nvPicPr>
        <p:blipFill>
          <a:blip r:embed="rId3" cstate="print"/>
          <a:srcRect/>
          <a:stretch>
            <a:fillRect/>
          </a:stretch>
        </p:blipFill>
        <p:spPr bwMode="auto">
          <a:xfrm>
            <a:off x="685800" y="1828800"/>
            <a:ext cx="3990721" cy="4714876"/>
          </a:xfrm>
          <a:prstGeom prst="rect">
            <a:avLst/>
          </a:prstGeom>
          <a:noFill/>
        </p:spPr>
      </p:pic>
    </p:spTree>
    <p:extLst>
      <p:ext uri="{BB962C8B-B14F-4D97-AF65-F5344CB8AC3E}">
        <p14:creationId xmlns:p14="http://schemas.microsoft.com/office/powerpoint/2010/main" val="2071883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93565" cy="969348"/>
          </a:xfrm>
          <a:prstGeom prst="rect">
            <a:avLst/>
          </a:prstGeom>
        </p:spPr>
      </p:pic>
      <p:sp>
        <p:nvSpPr>
          <p:cNvPr id="3" name="Content Placeholder 2"/>
          <p:cNvSpPr>
            <a:spLocks noGrp="1"/>
          </p:cNvSpPr>
          <p:nvPr>
            <p:ph idx="1"/>
          </p:nvPr>
        </p:nvSpPr>
        <p:spPr>
          <a:xfrm>
            <a:off x="304800" y="1554163"/>
            <a:ext cx="8686800" cy="2332038"/>
          </a:xfrm>
        </p:spPr>
        <p:txBody>
          <a:bodyPr>
            <a:normAutofit fontScale="70000" lnSpcReduction="20000"/>
          </a:bodyPr>
          <a:lstStyle/>
          <a:p>
            <a:r>
              <a:rPr lang="en-US" dirty="0"/>
              <a:t>During the Renaissance, each generation of </a:t>
            </a:r>
            <a:r>
              <a:rPr lang="en-US" dirty="0" smtClean="0"/>
              <a:t>Italian </a:t>
            </a:r>
            <a:r>
              <a:rPr lang="en-US" dirty="0"/>
              <a:t>artists made improvements to make their </a:t>
            </a:r>
            <a:r>
              <a:rPr lang="en-US" dirty="0" smtClean="0"/>
              <a:t>paintings </a:t>
            </a:r>
            <a:r>
              <a:rPr lang="en-US" dirty="0"/>
              <a:t>more realistic. Their challenge was to show </a:t>
            </a:r>
            <a:r>
              <a:rPr lang="en-US" dirty="0" smtClean="0">
                <a:solidFill>
                  <a:srgbClr val="00B050"/>
                </a:solidFill>
              </a:rPr>
              <a:t>three-dimensional </a:t>
            </a:r>
            <a:r>
              <a:rPr lang="en-US" dirty="0">
                <a:solidFill>
                  <a:srgbClr val="00B050"/>
                </a:solidFill>
              </a:rPr>
              <a:t>space on a two-dimensional </a:t>
            </a:r>
            <a:r>
              <a:rPr lang="en-US" dirty="0" smtClean="0">
                <a:solidFill>
                  <a:srgbClr val="00B050"/>
                </a:solidFill>
              </a:rPr>
              <a:t>surface</a:t>
            </a:r>
            <a:r>
              <a:rPr lang="en-US" dirty="0">
                <a:solidFill>
                  <a:srgbClr val="00B050"/>
                </a:solidFill>
              </a:rPr>
              <a:t>. </a:t>
            </a:r>
            <a:r>
              <a:rPr lang="en-US" dirty="0"/>
              <a:t>Masaccio (1401-1428) and other artists </a:t>
            </a:r>
            <a:r>
              <a:rPr lang="en-US" dirty="0" smtClean="0"/>
              <a:t>developed </a:t>
            </a:r>
            <a:r>
              <a:rPr lang="en-US" dirty="0"/>
              <a:t>the rules of </a:t>
            </a:r>
            <a:r>
              <a:rPr lang="en-US" dirty="0">
                <a:solidFill>
                  <a:srgbClr val="00B0F0"/>
                </a:solidFill>
              </a:rPr>
              <a:t>perspective, </a:t>
            </a:r>
            <a:r>
              <a:rPr lang="en-US" dirty="0"/>
              <a:t>using guidelines </a:t>
            </a:r>
            <a:r>
              <a:rPr lang="en-US" dirty="0">
                <a:solidFill>
                  <a:srgbClr val="00B0F0"/>
                </a:solidFill>
              </a:rPr>
              <a:t>to calculate how </a:t>
            </a:r>
            <a:r>
              <a:rPr lang="en-US" dirty="0" smtClean="0">
                <a:solidFill>
                  <a:srgbClr val="00B0F0"/>
                </a:solidFill>
              </a:rPr>
              <a:t>things </a:t>
            </a:r>
            <a:r>
              <a:rPr lang="en-US" dirty="0">
                <a:solidFill>
                  <a:srgbClr val="00B0F0"/>
                </a:solidFill>
              </a:rPr>
              <a:t>recede in the distance until they reached a vanishing point. </a:t>
            </a:r>
            <a:r>
              <a:rPr lang="en-US" dirty="0" smtClean="0"/>
              <a:t>These </a:t>
            </a:r>
            <a:r>
              <a:rPr lang="en-US" dirty="0"/>
              <a:t>artists also introduced </a:t>
            </a:r>
            <a:r>
              <a:rPr lang="en-US" dirty="0">
                <a:solidFill>
                  <a:srgbClr val="00B050"/>
                </a:solidFill>
              </a:rPr>
              <a:t>shadows and other realistic effects. </a:t>
            </a:r>
          </a:p>
          <a:p>
            <a:endParaRPr lang="en-US" dirty="0"/>
          </a:p>
        </p:txBody>
      </p:sp>
      <p:pic>
        <p:nvPicPr>
          <p:cNvPr id="47106" name="Picture 2" descr="http://www.italian-renaissance-art.com/image-files/800px-tribute_money.jpg"/>
          <p:cNvPicPr>
            <a:picLocks noChangeAspect="1" noChangeArrowheads="1"/>
          </p:cNvPicPr>
          <p:nvPr/>
        </p:nvPicPr>
        <p:blipFill>
          <a:blip r:embed="rId3" cstate="print"/>
          <a:srcRect/>
          <a:stretch>
            <a:fillRect/>
          </a:stretch>
        </p:blipFill>
        <p:spPr bwMode="auto">
          <a:xfrm>
            <a:off x="1066800" y="3733800"/>
            <a:ext cx="6667500" cy="2895601"/>
          </a:xfrm>
          <a:prstGeom prst="rect">
            <a:avLst/>
          </a:prstGeom>
          <a:noFill/>
        </p:spPr>
      </p:pic>
    </p:spTree>
    <p:extLst>
      <p:ext uri="{BB962C8B-B14F-4D97-AF65-F5344CB8AC3E}">
        <p14:creationId xmlns:p14="http://schemas.microsoft.com/office/powerpoint/2010/main" val="3621243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1304-1374: Petrarch; development of Italian Renaissance</a:t>
            </a:r>
          </a:p>
          <a:p>
            <a:r>
              <a:rPr lang="en-US" dirty="0" smtClean="0"/>
              <a:t>1320s – Spread of bubonic plague in Gobi desert</a:t>
            </a:r>
          </a:p>
          <a:p>
            <a:r>
              <a:rPr lang="en-US" dirty="0" smtClean="0"/>
              <a:t>1320s – first European use of a cannon in warfare</a:t>
            </a:r>
          </a:p>
          <a:p>
            <a:r>
              <a:rPr lang="en-US" dirty="0" smtClean="0"/>
              <a:t>1330s – Black Death reaches China</a:t>
            </a:r>
          </a:p>
          <a:p>
            <a:r>
              <a:rPr lang="en-US" dirty="0" smtClean="0"/>
              <a:t>1347 – Plague reaches Sicily</a:t>
            </a:r>
          </a:p>
          <a:p>
            <a:r>
              <a:rPr lang="en-US" dirty="0" smtClean="0"/>
              <a:t>1348 – Peak of Black Death in Middle East</a:t>
            </a:r>
          </a:p>
          <a:p>
            <a:r>
              <a:rPr lang="en-US" dirty="0" smtClean="0"/>
              <a:t>1348-1375: Plague spreads in Europe, including Russia</a:t>
            </a:r>
            <a:endParaRPr lang="en-US" dirty="0"/>
          </a:p>
        </p:txBody>
      </p:sp>
    </p:spTree>
    <p:extLst>
      <p:ext uri="{BB962C8B-B14F-4D97-AF65-F5344CB8AC3E}">
        <p14:creationId xmlns:p14="http://schemas.microsoft.com/office/powerpoint/2010/main" val="389917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02" y="133773"/>
            <a:ext cx="9193565" cy="969348"/>
          </a:xfrm>
          <a:prstGeom prst="rect">
            <a:avLst/>
          </a:prstGeom>
        </p:spPr>
      </p:pic>
      <p:sp>
        <p:nvSpPr>
          <p:cNvPr id="3" name="Content Placeholder 2"/>
          <p:cNvSpPr>
            <a:spLocks noGrp="1"/>
          </p:cNvSpPr>
          <p:nvPr>
            <p:ph idx="1"/>
          </p:nvPr>
        </p:nvSpPr>
        <p:spPr>
          <a:xfrm>
            <a:off x="152400" y="1554162"/>
            <a:ext cx="4953000" cy="5151438"/>
          </a:xfrm>
        </p:spPr>
        <p:txBody>
          <a:bodyPr>
            <a:normAutofit fontScale="70000" lnSpcReduction="20000"/>
          </a:bodyPr>
          <a:lstStyle/>
          <a:p>
            <a:r>
              <a:rPr lang="en-US" dirty="0"/>
              <a:t>Italian painting reached its peak during the "High Renaissance" </a:t>
            </a:r>
            <a:r>
              <a:rPr lang="en-US" dirty="0" smtClean="0"/>
              <a:t>with </a:t>
            </a:r>
            <a:r>
              <a:rPr lang="en-US" dirty="0"/>
              <a:t>the </a:t>
            </a:r>
            <a:r>
              <a:rPr lang="en-US" dirty="0">
                <a:solidFill>
                  <a:srgbClr val="00B050"/>
                </a:solidFill>
              </a:rPr>
              <a:t>paintings of Leonardo </a:t>
            </a:r>
            <a:r>
              <a:rPr lang="en-US" dirty="0" err="1">
                <a:solidFill>
                  <a:srgbClr val="00B050"/>
                </a:solidFill>
              </a:rPr>
              <a:t>da</a:t>
            </a:r>
            <a:r>
              <a:rPr lang="en-US" dirty="0">
                <a:solidFill>
                  <a:srgbClr val="00B050"/>
                </a:solidFill>
              </a:rPr>
              <a:t> Vinci, Michelangelo, and Raphael. </a:t>
            </a:r>
            <a:r>
              <a:rPr lang="en-US" dirty="0" smtClean="0">
                <a:solidFill>
                  <a:srgbClr val="00B0F0"/>
                </a:solidFill>
              </a:rPr>
              <a:t>Leonardo </a:t>
            </a:r>
            <a:r>
              <a:rPr lang="en-US" dirty="0" err="1">
                <a:solidFill>
                  <a:srgbClr val="00B0F0"/>
                </a:solidFill>
              </a:rPr>
              <a:t>Da</a:t>
            </a:r>
            <a:r>
              <a:rPr lang="en-US" dirty="0">
                <a:solidFill>
                  <a:srgbClr val="00B0F0"/>
                </a:solidFill>
              </a:rPr>
              <a:t> Vinci</a:t>
            </a:r>
            <a:r>
              <a:rPr lang="en-US" dirty="0"/>
              <a:t> (1452-1519) was a sculptor and inventor as well </a:t>
            </a:r>
            <a:r>
              <a:rPr lang="en-US" dirty="0" smtClean="0"/>
              <a:t>as </a:t>
            </a:r>
            <a:r>
              <a:rPr lang="en-US" dirty="0"/>
              <a:t>the painter of such works as the </a:t>
            </a:r>
            <a:r>
              <a:rPr lang="en-US" i="1" dirty="0">
                <a:solidFill>
                  <a:srgbClr val="00B0F0"/>
                </a:solidFill>
              </a:rPr>
              <a:t>Mona Lisa </a:t>
            </a:r>
            <a:r>
              <a:rPr lang="en-US" dirty="0">
                <a:solidFill>
                  <a:srgbClr val="00B0F0"/>
                </a:solidFill>
              </a:rPr>
              <a:t>and </a:t>
            </a:r>
            <a:r>
              <a:rPr lang="en-US" i="1" dirty="0">
                <a:solidFill>
                  <a:srgbClr val="00B0F0"/>
                </a:solidFill>
              </a:rPr>
              <a:t>The Last Supper.</a:t>
            </a:r>
            <a:r>
              <a:rPr lang="en-US" i="1" dirty="0"/>
              <a:t> </a:t>
            </a:r>
            <a:r>
              <a:rPr lang="en-US" dirty="0" err="1" smtClean="0"/>
              <a:t>Da</a:t>
            </a:r>
            <a:r>
              <a:rPr lang="en-US" dirty="0" smtClean="0"/>
              <a:t> </a:t>
            </a:r>
            <a:r>
              <a:rPr lang="en-US" dirty="0"/>
              <a:t>Vinci discovered how to use shadowing and blurred lines, </a:t>
            </a:r>
            <a:r>
              <a:rPr lang="en-US" dirty="0" smtClean="0"/>
              <a:t>especially </a:t>
            </a:r>
            <a:r>
              <a:rPr lang="en-US" dirty="0"/>
              <a:t>on the eyes and mouth, to make his subjects appear incredibly </a:t>
            </a:r>
            <a:r>
              <a:rPr lang="en-US" dirty="0" smtClean="0"/>
              <a:t>lifelike</a:t>
            </a:r>
            <a:r>
              <a:rPr lang="en-US" dirty="0"/>
              <a:t>. Leonardo also had one of the best scientific minds of his </a:t>
            </a:r>
            <a:r>
              <a:rPr lang="en-US" dirty="0" smtClean="0"/>
              <a:t>time</a:t>
            </a:r>
            <a:r>
              <a:rPr lang="en-US" dirty="0"/>
              <a:t>. To understand human anatomy, he dissected human corpses. </a:t>
            </a:r>
            <a:r>
              <a:rPr lang="en-US" dirty="0" smtClean="0"/>
              <a:t>His </a:t>
            </a:r>
            <a:r>
              <a:rPr lang="en-US" dirty="0"/>
              <a:t>notebooks include designs for a parachute and machine gun. </a:t>
            </a:r>
          </a:p>
          <a:p>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886200"/>
            <a:ext cx="1752600" cy="261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524000"/>
            <a:ext cx="3333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4675" y="4235832"/>
            <a:ext cx="19145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350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93565" cy="96934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554162"/>
            <a:ext cx="3048000" cy="5075238"/>
          </a:xfrm>
        </p:spPr>
        <p:txBody>
          <a:bodyPr>
            <a:normAutofit fontScale="55000" lnSpcReduction="20000"/>
          </a:bodyPr>
          <a:lstStyle/>
          <a:p>
            <a:r>
              <a:rPr lang="en-US" dirty="0">
                <a:solidFill>
                  <a:srgbClr val="00B0F0"/>
                </a:solidFill>
              </a:rPr>
              <a:t>Michelangelo </a:t>
            </a:r>
            <a:r>
              <a:rPr lang="en-US" dirty="0"/>
              <a:t>(1475-1564) was a Florentine artist. His major </a:t>
            </a:r>
            <a:r>
              <a:rPr lang="en-US" dirty="0" smtClean="0">
                <a:solidFill>
                  <a:srgbClr val="00B0F0"/>
                </a:solidFill>
              </a:rPr>
              <a:t>sculptures</a:t>
            </a:r>
            <a:r>
              <a:rPr lang="en-US" dirty="0">
                <a:solidFill>
                  <a:srgbClr val="00B0F0"/>
                </a:solidFill>
              </a:rPr>
              <a:t>, such as </a:t>
            </a:r>
            <a:r>
              <a:rPr lang="en-US" i="1" dirty="0">
                <a:solidFill>
                  <a:srgbClr val="00B0F0"/>
                </a:solidFill>
              </a:rPr>
              <a:t>David, Moses, </a:t>
            </a:r>
            <a:r>
              <a:rPr lang="en-US" dirty="0">
                <a:solidFill>
                  <a:srgbClr val="00B0F0"/>
                </a:solidFill>
              </a:rPr>
              <a:t>and the </a:t>
            </a:r>
            <a:r>
              <a:rPr lang="en-US" i="1" dirty="0">
                <a:solidFill>
                  <a:srgbClr val="00B0F0"/>
                </a:solidFill>
              </a:rPr>
              <a:t>Pieta, </a:t>
            </a:r>
            <a:r>
              <a:rPr lang="en-US" dirty="0"/>
              <a:t>were startlingly </a:t>
            </a:r>
            <a:r>
              <a:rPr lang="en-US" dirty="0" smtClean="0"/>
              <a:t>realistic</a:t>
            </a:r>
            <a:r>
              <a:rPr lang="en-US" dirty="0"/>
              <a:t>, just like the paintings of the time. Each sculpture was </a:t>
            </a:r>
            <a:r>
              <a:rPr lang="en-US" dirty="0" smtClean="0">
                <a:solidFill>
                  <a:srgbClr val="00B050"/>
                </a:solidFill>
              </a:rPr>
              <a:t>carved </a:t>
            </a:r>
            <a:r>
              <a:rPr lang="en-US" dirty="0">
                <a:solidFill>
                  <a:srgbClr val="00B050"/>
                </a:solidFill>
              </a:rPr>
              <a:t>from a single slab of marble. </a:t>
            </a:r>
            <a:r>
              <a:rPr lang="en-US" dirty="0"/>
              <a:t>His giant fresco </a:t>
            </a:r>
            <a:r>
              <a:rPr lang="en-US" dirty="0">
                <a:solidFill>
                  <a:srgbClr val="00B0F0"/>
                </a:solidFill>
              </a:rPr>
              <a:t>painting </a:t>
            </a:r>
            <a:r>
              <a:rPr lang="en-US" dirty="0" smtClean="0">
                <a:solidFill>
                  <a:srgbClr val="00B0F0"/>
                </a:solidFill>
              </a:rPr>
              <a:t>of </a:t>
            </a:r>
            <a:r>
              <a:rPr lang="en-US" dirty="0">
                <a:solidFill>
                  <a:srgbClr val="00B0F0"/>
                </a:solidFill>
              </a:rPr>
              <a:t>Bible scenes on the ceiling of the Sistine Chapel </a:t>
            </a:r>
            <a:r>
              <a:rPr lang="en-US" dirty="0"/>
              <a:t>in Rome is </a:t>
            </a:r>
            <a:r>
              <a:rPr lang="en-US" dirty="0" smtClean="0"/>
              <a:t>considered </a:t>
            </a:r>
            <a:r>
              <a:rPr lang="en-US" dirty="0"/>
              <a:t>one of the greatest works of art of all time. A fresco is </a:t>
            </a:r>
            <a:r>
              <a:rPr lang="en-US" dirty="0" smtClean="0"/>
              <a:t>a painting made on fresh plaster.  Michelangelo’s sculptures and paintings equally glorified the human form.</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447800"/>
            <a:ext cx="243840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255" y="4114800"/>
            <a:ext cx="1933490" cy="258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1573798"/>
            <a:ext cx="2362200" cy="2308324"/>
          </a:xfrm>
          <a:prstGeom prst="rect">
            <a:avLst/>
          </a:prstGeom>
          <a:noFill/>
        </p:spPr>
        <p:txBody>
          <a:bodyPr wrap="square" rtlCol="0">
            <a:spAutoFit/>
          </a:bodyPr>
          <a:lstStyle/>
          <a:p>
            <a:r>
              <a:rPr lang="en-US" dirty="0"/>
              <a:t>Michelangelo's Pietà, a depiction of the body of Jesus on the lap of his mother Mary after the Crucifixion, was carved in 1499, when the sculptor was 24 years old</a:t>
            </a:r>
          </a:p>
        </p:txBody>
      </p:sp>
      <p:sp>
        <p:nvSpPr>
          <p:cNvPr id="5" name="TextBox 4"/>
          <p:cNvSpPr txBox="1"/>
          <p:nvPr/>
        </p:nvSpPr>
        <p:spPr>
          <a:xfrm>
            <a:off x="6324600" y="4495800"/>
            <a:ext cx="2438400" cy="1754326"/>
          </a:xfrm>
          <a:prstGeom prst="rect">
            <a:avLst/>
          </a:prstGeom>
          <a:noFill/>
        </p:spPr>
        <p:txBody>
          <a:bodyPr wrap="square" rtlCol="0">
            <a:spAutoFit/>
          </a:bodyPr>
          <a:lstStyle/>
          <a:p>
            <a:r>
              <a:rPr lang="en-US" dirty="0"/>
              <a:t>The Statue of David, completed by Michelangelo in 1504, is one of the most renowned works of the Renaissance.</a:t>
            </a:r>
          </a:p>
        </p:txBody>
      </p:sp>
    </p:spTree>
    <p:extLst>
      <p:ext uri="{BB962C8B-B14F-4D97-AF65-F5344CB8AC3E}">
        <p14:creationId xmlns:p14="http://schemas.microsoft.com/office/powerpoint/2010/main" val="3913731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133600"/>
            <a:ext cx="6038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2971800"/>
            <a:ext cx="2057400" cy="2308324"/>
          </a:xfrm>
          <a:prstGeom prst="rect">
            <a:avLst/>
          </a:prstGeom>
          <a:noFill/>
        </p:spPr>
        <p:txBody>
          <a:bodyPr wrap="square" rtlCol="0">
            <a:spAutoFit/>
          </a:bodyPr>
          <a:lstStyle/>
          <a:p>
            <a:r>
              <a:rPr lang="en-US" dirty="0"/>
              <a:t>Michelangelo painted the ceiling of the Sistine Chapel; the work took approximately four years to complete (1508–1512)</a:t>
            </a:r>
          </a:p>
        </p:txBody>
      </p:sp>
      <p:pic>
        <p:nvPicPr>
          <p:cNvPr id="3" name="Picture 2"/>
          <p:cNvPicPr>
            <a:picLocks noChangeAspect="1"/>
          </p:cNvPicPr>
          <p:nvPr/>
        </p:nvPicPr>
        <p:blipFill>
          <a:blip r:embed="rId3"/>
          <a:stretch>
            <a:fillRect/>
          </a:stretch>
        </p:blipFill>
        <p:spPr>
          <a:xfrm>
            <a:off x="-49565" y="319832"/>
            <a:ext cx="9193565" cy="969348"/>
          </a:xfrm>
          <a:prstGeom prst="rect">
            <a:avLst/>
          </a:prstGeom>
        </p:spPr>
      </p:pic>
    </p:spTree>
    <p:extLst>
      <p:ext uri="{BB962C8B-B14F-4D97-AF65-F5344CB8AC3E}">
        <p14:creationId xmlns:p14="http://schemas.microsoft.com/office/powerpoint/2010/main" val="2217763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solidFill>
                  <a:srgbClr val="00B0F0"/>
                </a:solidFill>
              </a:rPr>
              <a:t>The Artistic Impact: Architecture </a:t>
            </a:r>
            <a:endParaRPr lang="en-US" dirty="0">
              <a:solidFill>
                <a:srgbClr val="00B0F0"/>
              </a:solidFill>
            </a:endParaRPr>
          </a:p>
        </p:txBody>
      </p:sp>
      <p:sp>
        <p:nvSpPr>
          <p:cNvPr id="3" name="Content Placeholder 2"/>
          <p:cNvSpPr>
            <a:spLocks noGrp="1"/>
          </p:cNvSpPr>
          <p:nvPr>
            <p:ph idx="1"/>
          </p:nvPr>
        </p:nvSpPr>
        <p:spPr>
          <a:xfrm>
            <a:off x="0" y="1371600"/>
            <a:ext cx="4572000" cy="6400800"/>
          </a:xfrm>
        </p:spPr>
        <p:txBody>
          <a:bodyPr>
            <a:normAutofit fontScale="77500" lnSpcReduction="20000"/>
          </a:bodyPr>
          <a:lstStyle/>
          <a:p>
            <a:r>
              <a:rPr lang="en-US" dirty="0"/>
              <a:t>Renaissance architects studied the ruins of </a:t>
            </a:r>
            <a:r>
              <a:rPr lang="en-US" dirty="0" smtClean="0"/>
              <a:t>buildings </a:t>
            </a:r>
            <a:r>
              <a:rPr lang="en-US" dirty="0"/>
              <a:t>from ancient Rome </a:t>
            </a:r>
            <a:r>
              <a:rPr lang="en-US" dirty="0" smtClean="0"/>
              <a:t>to develop </a:t>
            </a:r>
            <a:r>
              <a:rPr lang="en-US" dirty="0"/>
              <a:t>a new </a:t>
            </a:r>
            <a:r>
              <a:rPr lang="en-US" dirty="0" smtClean="0"/>
              <a:t>Renaissance </a:t>
            </a:r>
            <a:r>
              <a:rPr lang="en-US" dirty="0"/>
              <a:t>style. They abandoned the pointed arches </a:t>
            </a:r>
            <a:r>
              <a:rPr lang="en-US" dirty="0" smtClean="0"/>
              <a:t>and </a:t>
            </a:r>
            <a:r>
              <a:rPr lang="en-US" dirty="0"/>
              <a:t>ornamentation of </a:t>
            </a:r>
            <a:r>
              <a:rPr lang="en-US" dirty="0" smtClean="0"/>
              <a:t>the Middle </a:t>
            </a:r>
            <a:r>
              <a:rPr lang="en-US" dirty="0"/>
              <a:t>Ages. They </a:t>
            </a:r>
            <a:r>
              <a:rPr lang="en-US" dirty="0" smtClean="0">
                <a:solidFill>
                  <a:srgbClr val="00B050"/>
                </a:solidFill>
              </a:rPr>
              <a:t>used </a:t>
            </a:r>
            <a:r>
              <a:rPr lang="en-US" dirty="0">
                <a:solidFill>
                  <a:srgbClr val="00B050"/>
                </a:solidFill>
              </a:rPr>
              <a:t>the columns and circular arches </a:t>
            </a:r>
            <a:r>
              <a:rPr lang="en-US" dirty="0"/>
              <a:t>of ancient </a:t>
            </a:r>
            <a:r>
              <a:rPr lang="en-US" dirty="0" smtClean="0"/>
              <a:t>architecture </a:t>
            </a:r>
            <a:r>
              <a:rPr lang="en-US" dirty="0"/>
              <a:t>for a simpler classical style. In early </a:t>
            </a:r>
            <a:r>
              <a:rPr lang="en-US" dirty="0" smtClean="0"/>
              <a:t>Renaissance </a:t>
            </a:r>
            <a:r>
              <a:rPr lang="en-US" dirty="0"/>
              <a:t>Florence, citizens built a large </a:t>
            </a:r>
            <a:r>
              <a:rPr lang="en-US" dirty="0" smtClean="0"/>
              <a:t>cathedral </a:t>
            </a:r>
            <a:r>
              <a:rPr lang="en-US" dirty="0"/>
              <a:t>but did not know how to complete its giant </a:t>
            </a:r>
            <a:r>
              <a:rPr lang="en-US" dirty="0" smtClean="0"/>
              <a:t>roof</a:t>
            </a:r>
            <a:r>
              <a:rPr lang="en-US" dirty="0"/>
              <a:t>. They held a competition among architects. </a:t>
            </a:r>
            <a:br>
              <a:rPr lang="en-US" dirty="0"/>
            </a:br>
            <a:endParaRPr lang="en-US" dirty="0"/>
          </a:p>
        </p:txBody>
      </p:sp>
      <p:pic>
        <p:nvPicPr>
          <p:cNvPr id="24578" name="Picture 2" descr="http://www.essential-humanities.net/images/arch4_6.jpg"/>
          <p:cNvPicPr>
            <a:picLocks noChangeAspect="1" noChangeArrowheads="1"/>
          </p:cNvPicPr>
          <p:nvPr/>
        </p:nvPicPr>
        <p:blipFill>
          <a:blip r:embed="rId2" cstate="print"/>
          <a:srcRect/>
          <a:stretch>
            <a:fillRect/>
          </a:stretch>
        </p:blipFill>
        <p:spPr bwMode="auto">
          <a:xfrm>
            <a:off x="5257800" y="1676400"/>
            <a:ext cx="3405378" cy="4152900"/>
          </a:xfrm>
          <a:prstGeom prst="rect">
            <a:avLst/>
          </a:prstGeom>
          <a:noFill/>
        </p:spPr>
      </p:pic>
    </p:spTree>
    <p:extLst>
      <p:ext uri="{BB962C8B-B14F-4D97-AF65-F5344CB8AC3E}">
        <p14:creationId xmlns:p14="http://schemas.microsoft.com/office/powerpoint/2010/main" val="58432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265237"/>
            <a:ext cx="4343400" cy="5516563"/>
          </a:xfrm>
        </p:spPr>
        <p:txBody>
          <a:bodyPr>
            <a:normAutofit fontScale="77500" lnSpcReduction="20000"/>
          </a:bodyPr>
          <a:lstStyle/>
          <a:p>
            <a:r>
              <a:rPr lang="en-US" dirty="0" err="1" smtClean="0"/>
              <a:t>Filippo</a:t>
            </a:r>
            <a:r>
              <a:rPr lang="en-US" dirty="0" smtClean="0"/>
              <a:t> Brunelleschi, who had studied Roman buildings, was chosen as the winner. He developed a dome that created an immense interior space. At the time, the cathedral in Florence was the largest church in the world. These accomplishments in art demonstrated the Renaissance fascination with this world rather than the next, as well as the technical achievements possible from the application of reason. </a:t>
            </a:r>
          </a:p>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304799" y="1981200"/>
            <a:ext cx="4263961" cy="3419475"/>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0" y="149572"/>
            <a:ext cx="8163252" cy="1115665"/>
          </a:xfrm>
          <a:prstGeom prst="rect">
            <a:avLst/>
          </a:prstGeom>
        </p:spPr>
      </p:pic>
    </p:spTree>
    <p:extLst>
      <p:ext uri="{BB962C8B-B14F-4D97-AF65-F5344CB8AC3E}">
        <p14:creationId xmlns:p14="http://schemas.microsoft.com/office/powerpoint/2010/main" val="1416823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38200"/>
          </a:xfrm>
        </p:spPr>
        <p:txBody>
          <a:bodyPr>
            <a:noAutofit/>
          </a:bodyPr>
          <a:lstStyle/>
          <a:p>
            <a:r>
              <a:rPr lang="en-US" sz="2400" dirty="0" smtClean="0">
                <a:solidFill>
                  <a:srgbClr val="00B0F0"/>
                </a:solidFill>
              </a:rPr>
              <a:t>The Intellectual Impact: Scholarship and Literature</a:t>
            </a:r>
            <a:endParaRPr lang="en-US" sz="2400" dirty="0">
              <a:solidFill>
                <a:srgbClr val="00B0F0"/>
              </a:solidFill>
            </a:endParaRPr>
          </a:p>
        </p:txBody>
      </p:sp>
      <p:sp>
        <p:nvSpPr>
          <p:cNvPr id="3" name="Content Placeholder 2"/>
          <p:cNvSpPr>
            <a:spLocks noGrp="1"/>
          </p:cNvSpPr>
          <p:nvPr>
            <p:ph idx="1"/>
          </p:nvPr>
        </p:nvSpPr>
        <p:spPr>
          <a:xfrm>
            <a:off x="304800" y="1554162"/>
            <a:ext cx="3429000" cy="5075238"/>
          </a:xfrm>
        </p:spPr>
        <p:txBody>
          <a:bodyPr>
            <a:normAutofit fontScale="70000" lnSpcReduction="20000"/>
          </a:bodyPr>
          <a:lstStyle/>
          <a:p>
            <a:r>
              <a:rPr lang="en-US" dirty="0" smtClean="0"/>
              <a:t>Renaissance </a:t>
            </a:r>
            <a:r>
              <a:rPr lang="en-US" dirty="0" smtClean="0">
                <a:solidFill>
                  <a:srgbClr val="00B050"/>
                </a:solidFill>
              </a:rPr>
              <a:t>humanists studied classical Roman and Greek literature, poetry and philosophy.  </a:t>
            </a:r>
            <a:r>
              <a:rPr lang="en-US" dirty="0" smtClean="0"/>
              <a:t>The Italian scholar Petrarch, the “Father of Humanism,” collected and studied ancient texts.  New methods of criticizing texts led some, like Erasmus, to question the Church.  Other Renaissance </a:t>
            </a:r>
            <a:r>
              <a:rPr lang="en-US" dirty="0" smtClean="0">
                <a:solidFill>
                  <a:srgbClr val="00B0F0"/>
                </a:solidFill>
              </a:rPr>
              <a:t>authors wrote on secular (non-religious) subjects.</a:t>
            </a:r>
            <a:endParaRPr lang="en-US" dirty="0">
              <a:solidFill>
                <a:srgbClr val="00B0F0"/>
              </a:solidFill>
            </a:endParaRPr>
          </a:p>
        </p:txBody>
      </p:sp>
      <p:pic>
        <p:nvPicPr>
          <p:cNvPr id="22530" name="Picture 2" descr="File:Altichiero, ritratto di francesco petrarca.jpg"/>
          <p:cNvPicPr>
            <a:picLocks noChangeAspect="1" noChangeArrowheads="1"/>
          </p:cNvPicPr>
          <p:nvPr/>
        </p:nvPicPr>
        <p:blipFill>
          <a:blip r:embed="rId2" cstate="print"/>
          <a:srcRect/>
          <a:stretch>
            <a:fillRect/>
          </a:stretch>
        </p:blipFill>
        <p:spPr bwMode="auto">
          <a:xfrm>
            <a:off x="4343400" y="1524000"/>
            <a:ext cx="4038600" cy="4760629"/>
          </a:xfrm>
          <a:prstGeom prst="rect">
            <a:avLst/>
          </a:prstGeom>
          <a:noFill/>
        </p:spPr>
      </p:pic>
    </p:spTree>
    <p:extLst>
      <p:ext uri="{BB962C8B-B14F-4D97-AF65-F5344CB8AC3E}">
        <p14:creationId xmlns:p14="http://schemas.microsoft.com/office/powerpoint/2010/main" val="2246355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7637"/>
            <a:ext cx="3810000" cy="5592763"/>
          </a:xfrm>
        </p:spPr>
        <p:txBody>
          <a:bodyPr>
            <a:normAutofit fontScale="70000" lnSpcReduction="20000"/>
          </a:bodyPr>
          <a:lstStyle/>
          <a:p>
            <a:r>
              <a:rPr lang="en-US" dirty="0"/>
              <a:t>Renaissance writers described the dignity of man, celebrated the pleasures of the </a:t>
            </a:r>
            <a:r>
              <a:rPr lang="en-US" dirty="0" smtClean="0"/>
              <a:t>senses</a:t>
            </a:r>
            <a:r>
              <a:rPr lang="en-US" dirty="0"/>
              <a:t/>
            </a:r>
            <a:br>
              <a:rPr lang="en-US" dirty="0"/>
            </a:br>
            <a:r>
              <a:rPr lang="en-US" dirty="0"/>
              <a:t>and instructed nobles in how to behave at a prince's court. Many writers, like </a:t>
            </a:r>
            <a:r>
              <a:rPr lang="en-US" dirty="0" smtClean="0"/>
              <a:t>Boccaccio, wrote </a:t>
            </a:r>
            <a:r>
              <a:rPr lang="en-US" dirty="0"/>
              <a:t>in the </a:t>
            </a:r>
            <a:r>
              <a:rPr lang="en-US" dirty="0">
                <a:solidFill>
                  <a:srgbClr val="00B0F0"/>
                </a:solidFill>
              </a:rPr>
              <a:t>vernacular </a:t>
            </a:r>
            <a:r>
              <a:rPr lang="en-US" i="1" dirty="0">
                <a:solidFill>
                  <a:srgbClr val="00B0F0"/>
                </a:solidFill>
              </a:rPr>
              <a:t>(local) </a:t>
            </a:r>
            <a:r>
              <a:rPr lang="en-US" dirty="0">
                <a:solidFill>
                  <a:srgbClr val="00B0F0"/>
                </a:solidFill>
              </a:rPr>
              <a:t>language instead of Latin.</a:t>
            </a:r>
            <a:r>
              <a:rPr lang="en-US" dirty="0"/>
              <a:t> As the Renaissance spread, </a:t>
            </a:r>
            <a:r>
              <a:rPr lang="en-US" dirty="0" smtClean="0"/>
              <a:t>writers </a:t>
            </a:r>
            <a:r>
              <a:rPr lang="en-US" dirty="0"/>
              <a:t>such as Rabelais in France, </a:t>
            </a:r>
            <a:r>
              <a:rPr lang="en-US" dirty="0">
                <a:solidFill>
                  <a:srgbClr val="00B050"/>
                </a:solidFill>
              </a:rPr>
              <a:t>William Shakespeare in England, </a:t>
            </a:r>
            <a:r>
              <a:rPr lang="en-US" dirty="0"/>
              <a:t>and Cervantes in </a:t>
            </a:r>
            <a:r>
              <a:rPr lang="en-US" dirty="0" smtClean="0"/>
              <a:t>Spain</a:t>
            </a:r>
            <a:r>
              <a:rPr lang="en-US" dirty="0"/>
              <a:t/>
            </a:r>
            <a:br>
              <a:rPr lang="en-US" dirty="0"/>
            </a:br>
            <a:r>
              <a:rPr lang="en-US" dirty="0"/>
              <a:t>completed works in their own native languages. </a:t>
            </a:r>
          </a:p>
          <a:p>
            <a:endParaRPr lang="en-US" dirty="0"/>
          </a:p>
        </p:txBody>
      </p:sp>
      <p:pic>
        <p:nvPicPr>
          <p:cNvPr id="21506" name="Picture 2" descr="File:Romeo and juliet brown.jpg"/>
          <p:cNvPicPr>
            <a:picLocks noChangeAspect="1" noChangeArrowheads="1"/>
          </p:cNvPicPr>
          <p:nvPr/>
        </p:nvPicPr>
        <p:blipFill>
          <a:blip r:embed="rId2" cstate="print"/>
          <a:srcRect/>
          <a:stretch>
            <a:fillRect/>
          </a:stretch>
        </p:blipFill>
        <p:spPr bwMode="auto">
          <a:xfrm>
            <a:off x="4876800" y="1371600"/>
            <a:ext cx="3581400" cy="5219608"/>
          </a:xfrm>
          <a:prstGeom prst="rect">
            <a:avLst/>
          </a:prstGeom>
          <a:noFill/>
        </p:spPr>
      </p:pic>
      <p:pic>
        <p:nvPicPr>
          <p:cNvPr id="2" name="Picture 1"/>
          <p:cNvPicPr>
            <a:picLocks noChangeAspect="1"/>
          </p:cNvPicPr>
          <p:nvPr/>
        </p:nvPicPr>
        <p:blipFill>
          <a:blip r:embed="rId3"/>
          <a:stretch>
            <a:fillRect/>
          </a:stretch>
        </p:blipFill>
        <p:spPr>
          <a:xfrm>
            <a:off x="228600" y="228600"/>
            <a:ext cx="8297375" cy="725487"/>
          </a:xfrm>
          <a:prstGeom prst="rect">
            <a:avLst/>
          </a:prstGeom>
        </p:spPr>
      </p:pic>
    </p:spTree>
    <p:extLst>
      <p:ext uri="{BB962C8B-B14F-4D97-AF65-F5344CB8AC3E}">
        <p14:creationId xmlns:p14="http://schemas.microsoft.com/office/powerpoint/2010/main" val="3588465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The Political Impact</a:t>
            </a:r>
            <a:endParaRPr lang="en-US" dirty="0">
              <a:solidFill>
                <a:srgbClr val="00B0F0"/>
              </a:solidFill>
            </a:endParaRPr>
          </a:p>
        </p:txBody>
      </p:sp>
      <p:sp>
        <p:nvSpPr>
          <p:cNvPr id="3" name="Content Placeholder 2"/>
          <p:cNvSpPr>
            <a:spLocks noGrp="1"/>
          </p:cNvSpPr>
          <p:nvPr>
            <p:ph idx="1"/>
          </p:nvPr>
        </p:nvSpPr>
        <p:spPr>
          <a:xfrm>
            <a:off x="3733800" y="1600200"/>
            <a:ext cx="4953000" cy="5257800"/>
          </a:xfrm>
        </p:spPr>
        <p:txBody>
          <a:bodyPr>
            <a:normAutofit fontScale="85000" lnSpcReduction="20000"/>
          </a:bodyPr>
          <a:lstStyle/>
          <a:p>
            <a:r>
              <a:rPr lang="en-US" dirty="0" err="1">
                <a:solidFill>
                  <a:srgbClr val="00B050"/>
                </a:solidFill>
              </a:rPr>
              <a:t>Niccolo</a:t>
            </a:r>
            <a:r>
              <a:rPr lang="en-US" dirty="0">
                <a:solidFill>
                  <a:srgbClr val="00B050"/>
                </a:solidFill>
              </a:rPr>
              <a:t> Machiavelli </a:t>
            </a:r>
            <a:r>
              <a:rPr lang="en-US" dirty="0"/>
              <a:t>was a courtier and politician in Florence, the most powerful </a:t>
            </a:r>
            <a:r>
              <a:rPr lang="en-US" dirty="0" smtClean="0"/>
              <a:t>Renaissance </a:t>
            </a:r>
            <a:r>
              <a:rPr lang="en-US" dirty="0"/>
              <a:t>city-state. His </a:t>
            </a:r>
            <a:r>
              <a:rPr lang="en-US" dirty="0">
                <a:solidFill>
                  <a:srgbClr val="00B0F0"/>
                </a:solidFill>
              </a:rPr>
              <a:t>book, </a:t>
            </a:r>
            <a:r>
              <a:rPr lang="en-US" i="1" dirty="0">
                <a:solidFill>
                  <a:srgbClr val="00B0F0"/>
                </a:solidFill>
              </a:rPr>
              <a:t>The Prince, </a:t>
            </a:r>
            <a:r>
              <a:rPr lang="en-US" dirty="0"/>
              <a:t>was a guidebook in how to secure and </a:t>
            </a:r>
            <a:r>
              <a:rPr lang="en-US" dirty="0" smtClean="0"/>
              <a:t>maintain political </a:t>
            </a:r>
            <a:r>
              <a:rPr lang="en-US" dirty="0"/>
              <a:t>power. Machiavelli argued that the most </a:t>
            </a:r>
            <a:r>
              <a:rPr lang="en-US" dirty="0" smtClean="0">
                <a:solidFill>
                  <a:srgbClr val="00B050"/>
                </a:solidFill>
              </a:rPr>
              <a:t>successful rulers </a:t>
            </a:r>
            <a:r>
              <a:rPr lang="en-US" dirty="0">
                <a:solidFill>
                  <a:srgbClr val="00B050"/>
                </a:solidFill>
              </a:rPr>
              <a:t>were not those </a:t>
            </a:r>
            <a:r>
              <a:rPr lang="en-US" dirty="0" smtClean="0">
                <a:solidFill>
                  <a:srgbClr val="00B050"/>
                </a:solidFill>
              </a:rPr>
              <a:t>who acted </a:t>
            </a:r>
            <a:r>
              <a:rPr lang="en-US" dirty="0">
                <a:solidFill>
                  <a:srgbClr val="00B050"/>
                </a:solidFill>
              </a:rPr>
              <a:t>according to laws or conscience, but those who were willing to do whatever </a:t>
            </a:r>
            <a:r>
              <a:rPr lang="en-US" dirty="0" smtClean="0">
                <a:solidFill>
                  <a:srgbClr val="00B050"/>
                </a:solidFill>
              </a:rPr>
              <a:t>was necessary </a:t>
            </a:r>
            <a:r>
              <a:rPr lang="en-US" dirty="0">
                <a:solidFill>
                  <a:srgbClr val="00B050"/>
                </a:solidFill>
              </a:rPr>
              <a:t>to hold power</a:t>
            </a:r>
            <a:r>
              <a:rPr lang="en-US" dirty="0"/>
              <a:t>: "the end justifies the means." </a:t>
            </a:r>
          </a:p>
          <a:p>
            <a:endParaRPr lang="en-US" dirty="0"/>
          </a:p>
        </p:txBody>
      </p:sp>
      <p:pic>
        <p:nvPicPr>
          <p:cNvPr id="20482" name="Picture 2" descr="http://www.australian-politics-books.com/media/ccp0/prodlg/The-Prince-Machiavelli.jpg"/>
          <p:cNvPicPr>
            <a:picLocks noChangeAspect="1" noChangeArrowheads="1"/>
          </p:cNvPicPr>
          <p:nvPr/>
        </p:nvPicPr>
        <p:blipFill>
          <a:blip r:embed="rId2" cstate="print"/>
          <a:srcRect/>
          <a:stretch>
            <a:fillRect/>
          </a:stretch>
        </p:blipFill>
        <p:spPr bwMode="auto">
          <a:xfrm>
            <a:off x="304800" y="1905000"/>
            <a:ext cx="3333750" cy="4686300"/>
          </a:xfrm>
          <a:prstGeom prst="rect">
            <a:avLst/>
          </a:prstGeom>
          <a:noFill/>
        </p:spPr>
      </p:pic>
    </p:spTree>
    <p:extLst>
      <p:ext uri="{BB962C8B-B14F-4D97-AF65-F5344CB8AC3E}">
        <p14:creationId xmlns:p14="http://schemas.microsoft.com/office/powerpoint/2010/main" val="3758251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 wealth of the Italian city-states, the weakening of the Church, and the reasoning of </a:t>
            </a:r>
            <a:r>
              <a:rPr lang="en-US" dirty="0" smtClean="0"/>
              <a:t>writers like Machiavelli </a:t>
            </a:r>
            <a:r>
              <a:rPr lang="en-US" dirty="0"/>
              <a:t>contributed to the Renaissance concept of "reason of state." </a:t>
            </a:r>
            <a:r>
              <a:rPr lang="en-US" dirty="0">
                <a:solidFill>
                  <a:srgbClr val="00B050"/>
                </a:solidFill>
              </a:rPr>
              <a:t>Rulers</a:t>
            </a:r>
            <a:r>
              <a:rPr lang="en-US" dirty="0"/>
              <a:t> </a:t>
            </a:r>
            <a:r>
              <a:rPr lang="en-US" dirty="0" smtClean="0"/>
              <a:t>justified taking </a:t>
            </a:r>
            <a:r>
              <a:rPr lang="en-US" dirty="0"/>
              <a:t>whatever measures they needed to strengthen their state in order to survive. They </a:t>
            </a:r>
            <a:r>
              <a:rPr lang="en-US" dirty="0" smtClean="0">
                <a:solidFill>
                  <a:srgbClr val="00B050"/>
                </a:solidFill>
              </a:rPr>
              <a:t>collected taxes </a:t>
            </a:r>
            <a:r>
              <a:rPr lang="en-US" dirty="0">
                <a:solidFill>
                  <a:srgbClr val="00B050"/>
                </a:solidFill>
              </a:rPr>
              <a:t>and raised armies,</a:t>
            </a:r>
            <a:r>
              <a:rPr lang="en-US" dirty="0"/>
              <a:t> often by hiring professional soldiers. They also exchanged </a:t>
            </a:r>
            <a:r>
              <a:rPr lang="en-US" dirty="0" smtClean="0"/>
              <a:t>ambassadors creating </a:t>
            </a:r>
            <a:r>
              <a:rPr lang="en-US" dirty="0" smtClean="0">
                <a:solidFill>
                  <a:srgbClr val="00B0F0"/>
                </a:solidFill>
              </a:rPr>
              <a:t>modern </a:t>
            </a:r>
            <a:r>
              <a:rPr lang="en-US" dirty="0">
                <a:solidFill>
                  <a:srgbClr val="00B0F0"/>
                </a:solidFill>
              </a:rPr>
              <a:t>diplomacy. </a:t>
            </a:r>
            <a:r>
              <a:rPr lang="en-US" dirty="0"/>
              <a:t>Rulers in larger states like France soon copied these practices. </a:t>
            </a:r>
          </a:p>
          <a:p>
            <a:endParaRPr lang="en-US" dirty="0"/>
          </a:p>
        </p:txBody>
      </p:sp>
      <p:pic>
        <p:nvPicPr>
          <p:cNvPr id="4" name="Picture 3"/>
          <p:cNvPicPr>
            <a:picLocks noChangeAspect="1"/>
          </p:cNvPicPr>
          <p:nvPr/>
        </p:nvPicPr>
        <p:blipFill>
          <a:blip r:embed="rId2"/>
          <a:stretch>
            <a:fillRect/>
          </a:stretch>
        </p:blipFill>
        <p:spPr>
          <a:xfrm>
            <a:off x="0" y="309116"/>
            <a:ext cx="5084505" cy="1115665"/>
          </a:xfrm>
          <a:prstGeom prst="rect">
            <a:avLst/>
          </a:prstGeom>
        </p:spPr>
      </p:pic>
    </p:spTree>
    <p:extLst>
      <p:ext uri="{BB962C8B-B14F-4D97-AF65-F5344CB8AC3E}">
        <p14:creationId xmlns:p14="http://schemas.microsoft.com/office/powerpoint/2010/main" val="3173397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The Economic Impact</a:t>
            </a:r>
            <a:endParaRPr lang="en-US" dirty="0">
              <a:solidFill>
                <a:srgbClr val="00B0F0"/>
              </a:solidFill>
            </a:endParaRPr>
          </a:p>
        </p:txBody>
      </p:sp>
      <p:sp>
        <p:nvSpPr>
          <p:cNvPr id="3" name="Content Placeholder 2"/>
          <p:cNvSpPr>
            <a:spLocks noGrp="1"/>
          </p:cNvSpPr>
          <p:nvPr>
            <p:ph idx="1"/>
          </p:nvPr>
        </p:nvSpPr>
        <p:spPr>
          <a:xfrm>
            <a:off x="304800" y="1096962"/>
            <a:ext cx="8686800" cy="2408238"/>
          </a:xfrm>
        </p:spPr>
        <p:txBody>
          <a:bodyPr>
            <a:normAutofit fontScale="85000" lnSpcReduction="10000"/>
          </a:bodyPr>
          <a:lstStyle/>
          <a:p>
            <a:r>
              <a:rPr lang="en-US" dirty="0"/>
              <a:t>Renaissance ideas and products quickly spread all over Europe. People strove to improve </a:t>
            </a:r>
            <a:r>
              <a:rPr lang="en-US" dirty="0" smtClean="0"/>
              <a:t>their </a:t>
            </a:r>
            <a:r>
              <a:rPr lang="en-US" dirty="0"/>
              <a:t>material conditions, while the wealthy accumulated more luxury goods. This </a:t>
            </a:r>
            <a:r>
              <a:rPr lang="en-US" dirty="0" smtClean="0"/>
              <a:t>encouraged </a:t>
            </a:r>
            <a:r>
              <a:rPr lang="en-US" dirty="0"/>
              <a:t>an </a:t>
            </a:r>
            <a:r>
              <a:rPr lang="en-US" dirty="0">
                <a:solidFill>
                  <a:srgbClr val="00B050"/>
                </a:solidFill>
              </a:rPr>
              <a:t>increase in trade, a greater variety of products </a:t>
            </a:r>
            <a:r>
              <a:rPr lang="en-US" i="1" dirty="0">
                <a:solidFill>
                  <a:srgbClr val="00B050"/>
                </a:solidFill>
              </a:rPr>
              <a:t>(especially clothes, foods, </a:t>
            </a:r>
            <a:r>
              <a:rPr lang="en-US" i="1" dirty="0" smtClean="0">
                <a:solidFill>
                  <a:srgbClr val="00B050"/>
                </a:solidFill>
              </a:rPr>
              <a:t>wine and furnishings), </a:t>
            </a:r>
            <a:r>
              <a:rPr lang="en-US" dirty="0">
                <a:solidFill>
                  <a:srgbClr val="00B050"/>
                </a:solidFill>
              </a:rPr>
              <a:t>and the growth of cities. </a:t>
            </a:r>
          </a:p>
          <a:p>
            <a:endParaRPr lang="en-US" dirty="0"/>
          </a:p>
        </p:txBody>
      </p:sp>
      <p:pic>
        <p:nvPicPr>
          <p:cNvPr id="18434" name="Picture 2" descr="https://83renaissancenotes.wikispaces.com/file/view/RenaissanceCity3.jpg/106338497/RenaissanceCity3.jpg"/>
          <p:cNvPicPr>
            <a:picLocks noChangeAspect="1" noChangeArrowheads="1"/>
          </p:cNvPicPr>
          <p:nvPr/>
        </p:nvPicPr>
        <p:blipFill>
          <a:blip r:embed="rId2" cstate="print"/>
          <a:srcRect/>
          <a:stretch>
            <a:fillRect/>
          </a:stretch>
        </p:blipFill>
        <p:spPr bwMode="auto">
          <a:xfrm>
            <a:off x="1981200" y="3581400"/>
            <a:ext cx="4953000" cy="3081867"/>
          </a:xfrm>
          <a:prstGeom prst="rect">
            <a:avLst/>
          </a:prstGeom>
          <a:noFill/>
        </p:spPr>
      </p:pic>
    </p:spTree>
    <p:extLst>
      <p:ext uri="{BB962C8B-B14F-4D97-AF65-F5344CB8AC3E}">
        <p14:creationId xmlns:p14="http://schemas.microsoft.com/office/powerpoint/2010/main" val="1879979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1368 – Mongols expelled from China; Ming dynasty</a:t>
            </a:r>
          </a:p>
          <a:p>
            <a:r>
              <a:rPr lang="en-US" dirty="0" smtClean="0"/>
              <a:t>1400 – End of Polynesian migrations</a:t>
            </a:r>
          </a:p>
          <a:p>
            <a:r>
              <a:rPr lang="en-US" dirty="0" smtClean="0"/>
              <a:t>1405 – Chinese trading expeditions begin</a:t>
            </a:r>
          </a:p>
          <a:p>
            <a:r>
              <a:rPr lang="en-US" dirty="0" smtClean="0"/>
              <a:t>1433 – End of Chinese expeditions</a:t>
            </a:r>
          </a:p>
          <a:p>
            <a:r>
              <a:rPr lang="en-US" dirty="0" smtClean="0"/>
              <a:t>1453 – Ottomans capture Constantinople, fall of Byzantine Empire</a:t>
            </a:r>
          </a:p>
          <a:p>
            <a:r>
              <a:rPr lang="en-US" dirty="0" smtClean="0"/>
              <a:t>1469 – rise of </a:t>
            </a:r>
            <a:r>
              <a:rPr lang="en-US" smtClean="0"/>
              <a:t>Spanish monarchy</a:t>
            </a:r>
            <a:endParaRPr lang="en-US"/>
          </a:p>
        </p:txBody>
      </p:sp>
    </p:spTree>
    <p:extLst>
      <p:ext uri="{BB962C8B-B14F-4D97-AF65-F5344CB8AC3E}">
        <p14:creationId xmlns:p14="http://schemas.microsoft.com/office/powerpoint/2010/main" val="2568583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991600" cy="381000"/>
          </a:xfrm>
        </p:spPr>
        <p:txBody>
          <a:bodyPr>
            <a:noAutofit/>
          </a:bodyPr>
          <a:lstStyle/>
          <a:p>
            <a:r>
              <a:rPr lang="en-US" sz="2800" dirty="0" smtClean="0">
                <a:solidFill>
                  <a:srgbClr val="00B0F0"/>
                </a:solidFill>
              </a:rPr>
              <a:t>The Intellectual Impact: Science and Technology</a:t>
            </a:r>
            <a:endParaRPr lang="en-US" sz="2800" dirty="0">
              <a:solidFill>
                <a:srgbClr val="00B0F0"/>
              </a:solidFill>
            </a:endParaRPr>
          </a:p>
        </p:txBody>
      </p:sp>
      <p:sp>
        <p:nvSpPr>
          <p:cNvPr id="3" name="Content Placeholder 2"/>
          <p:cNvSpPr>
            <a:spLocks noGrp="1"/>
          </p:cNvSpPr>
          <p:nvPr>
            <p:ph idx="1"/>
          </p:nvPr>
        </p:nvSpPr>
        <p:spPr>
          <a:xfrm>
            <a:off x="5791200" y="1554162"/>
            <a:ext cx="3200400" cy="4999038"/>
          </a:xfrm>
        </p:spPr>
        <p:txBody>
          <a:bodyPr>
            <a:normAutofit fontScale="70000" lnSpcReduction="20000"/>
          </a:bodyPr>
          <a:lstStyle/>
          <a:p>
            <a:r>
              <a:rPr lang="en-US" dirty="0"/>
              <a:t>The Renaissance spirit of inquiry also led to </a:t>
            </a:r>
            <a:r>
              <a:rPr lang="en-US" dirty="0">
                <a:solidFill>
                  <a:srgbClr val="00B050"/>
                </a:solidFill>
              </a:rPr>
              <a:t>important discoveries in science. </a:t>
            </a:r>
            <a:r>
              <a:rPr lang="en-US" dirty="0"/>
              <a:t>The </a:t>
            </a:r>
            <a:r>
              <a:rPr lang="en-US" dirty="0">
                <a:solidFill>
                  <a:srgbClr val="00B0F0"/>
                </a:solidFill>
              </a:rPr>
              <a:t>Church</a:t>
            </a:r>
            <a:r>
              <a:rPr lang="en-US" dirty="0"/>
              <a:t> </a:t>
            </a:r>
            <a:br>
              <a:rPr lang="en-US" dirty="0"/>
            </a:br>
            <a:r>
              <a:rPr lang="en-US" dirty="0">
                <a:solidFill>
                  <a:srgbClr val="00B0F0"/>
                </a:solidFill>
              </a:rPr>
              <a:t>taught</a:t>
            </a:r>
            <a:r>
              <a:rPr lang="en-US" dirty="0"/>
              <a:t> that the </a:t>
            </a:r>
            <a:r>
              <a:rPr lang="en-US" dirty="0">
                <a:solidFill>
                  <a:srgbClr val="00B0F0"/>
                </a:solidFill>
              </a:rPr>
              <a:t>Earth was the center of the universe. </a:t>
            </a:r>
            <a:r>
              <a:rPr lang="en-US" dirty="0">
                <a:solidFill>
                  <a:srgbClr val="00B050"/>
                </a:solidFill>
              </a:rPr>
              <a:t>Nicholas Copernicus </a:t>
            </a:r>
            <a:r>
              <a:rPr lang="en-US" dirty="0"/>
              <a:t>(1473 -1453), a </a:t>
            </a:r>
            <a:r>
              <a:rPr lang="en-US" dirty="0" smtClean="0"/>
              <a:t>Polish </a:t>
            </a:r>
            <a:r>
              <a:rPr lang="en-US" dirty="0"/>
              <a:t>scientist, took </a:t>
            </a:r>
            <a:r>
              <a:rPr lang="en-US" dirty="0" smtClean="0"/>
              <a:t>careful measurements </a:t>
            </a:r>
            <a:r>
              <a:rPr lang="en-US" dirty="0"/>
              <a:t>that led him to conclude that the </a:t>
            </a:r>
            <a:r>
              <a:rPr lang="en-US" dirty="0">
                <a:solidFill>
                  <a:srgbClr val="00B050"/>
                </a:solidFill>
              </a:rPr>
              <a:t>Earth orbited </a:t>
            </a:r>
            <a:r>
              <a:rPr lang="en-US" dirty="0" smtClean="0">
                <a:solidFill>
                  <a:srgbClr val="00B050"/>
                </a:solidFill>
              </a:rPr>
              <a:t>the </a:t>
            </a:r>
            <a:r>
              <a:rPr lang="en-US" dirty="0">
                <a:solidFill>
                  <a:srgbClr val="00B050"/>
                </a:solidFill>
              </a:rPr>
              <a:t>sun. </a:t>
            </a:r>
            <a:r>
              <a:rPr lang="en-US" dirty="0"/>
              <a:t>His work was banned by the Church, since it opposed Church doctrine. </a:t>
            </a:r>
          </a:p>
          <a:p>
            <a:endParaRPr lang="en-US" dirty="0"/>
          </a:p>
        </p:txBody>
      </p:sp>
      <p:pic>
        <p:nvPicPr>
          <p:cNvPr id="17410" name="Picture 2" descr="File:CopernicSystem.png"/>
          <p:cNvPicPr>
            <a:picLocks noChangeAspect="1" noChangeArrowheads="1"/>
          </p:cNvPicPr>
          <p:nvPr/>
        </p:nvPicPr>
        <p:blipFill>
          <a:blip r:embed="rId2" cstate="print"/>
          <a:srcRect/>
          <a:stretch>
            <a:fillRect/>
          </a:stretch>
        </p:blipFill>
        <p:spPr bwMode="auto">
          <a:xfrm>
            <a:off x="533400" y="1219200"/>
            <a:ext cx="5029200" cy="4466493"/>
          </a:xfrm>
          <a:prstGeom prst="rect">
            <a:avLst/>
          </a:prstGeom>
          <a:noFill/>
        </p:spPr>
      </p:pic>
      <p:sp>
        <p:nvSpPr>
          <p:cNvPr id="5" name="TextBox 4"/>
          <p:cNvSpPr txBox="1"/>
          <p:nvPr/>
        </p:nvSpPr>
        <p:spPr>
          <a:xfrm>
            <a:off x="914400" y="6019800"/>
            <a:ext cx="4419600" cy="369332"/>
          </a:xfrm>
          <a:prstGeom prst="rect">
            <a:avLst/>
          </a:prstGeom>
          <a:noFill/>
        </p:spPr>
        <p:txBody>
          <a:bodyPr wrap="square" rtlCol="0">
            <a:spAutoFit/>
          </a:bodyPr>
          <a:lstStyle/>
          <a:p>
            <a:r>
              <a:rPr lang="en-US" dirty="0" smtClean="0"/>
              <a:t>Copernicus' vision of the </a:t>
            </a:r>
            <a:r>
              <a:rPr lang="en-US" u="sng" dirty="0" smtClean="0">
                <a:hlinkClick r:id="rId3" tooltip="Universe"/>
              </a:rPr>
              <a:t>universe</a:t>
            </a:r>
            <a:endParaRPr lang="en-US" dirty="0"/>
          </a:p>
        </p:txBody>
      </p:sp>
    </p:spTree>
    <p:extLst>
      <p:ext uri="{BB962C8B-B14F-4D97-AF65-F5344CB8AC3E}">
        <p14:creationId xmlns:p14="http://schemas.microsoft.com/office/powerpoint/2010/main" val="2336021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4191000" cy="5791200"/>
          </a:xfrm>
        </p:spPr>
        <p:txBody>
          <a:bodyPr>
            <a:normAutofit fontScale="70000" lnSpcReduction="20000"/>
          </a:bodyPr>
          <a:lstStyle/>
          <a:p>
            <a:r>
              <a:rPr lang="en-US" dirty="0">
                <a:solidFill>
                  <a:srgbClr val="00B050"/>
                </a:solidFill>
              </a:rPr>
              <a:t>Galileo </a:t>
            </a:r>
            <a:r>
              <a:rPr lang="en-US" dirty="0" err="1">
                <a:solidFill>
                  <a:srgbClr val="00B050"/>
                </a:solidFill>
              </a:rPr>
              <a:t>Galilei</a:t>
            </a:r>
            <a:r>
              <a:rPr lang="en-US" dirty="0">
                <a:solidFill>
                  <a:srgbClr val="00B050"/>
                </a:solidFill>
              </a:rPr>
              <a:t> </a:t>
            </a:r>
            <a:r>
              <a:rPr lang="en-US" dirty="0"/>
              <a:t>(1564-1642) was a famous </a:t>
            </a:r>
            <a:r>
              <a:rPr lang="en-US" dirty="0" smtClean="0"/>
              <a:t>Italian </a:t>
            </a:r>
            <a:r>
              <a:rPr lang="en-US" dirty="0"/>
              <a:t>scientist. His </a:t>
            </a:r>
            <a:r>
              <a:rPr lang="en-US" dirty="0">
                <a:solidFill>
                  <a:srgbClr val="00B050"/>
                </a:solidFill>
              </a:rPr>
              <a:t>studies of motion laid the </a:t>
            </a:r>
            <a:r>
              <a:rPr lang="en-US" dirty="0" smtClean="0">
                <a:solidFill>
                  <a:srgbClr val="00B050"/>
                </a:solidFill>
              </a:rPr>
              <a:t>foundation </a:t>
            </a:r>
            <a:r>
              <a:rPr lang="en-US" dirty="0">
                <a:solidFill>
                  <a:srgbClr val="00B050"/>
                </a:solidFill>
              </a:rPr>
              <a:t>for modern physics. </a:t>
            </a:r>
            <a:r>
              <a:rPr lang="en-US" dirty="0"/>
              <a:t>Galileo's observations with </a:t>
            </a:r>
            <a:r>
              <a:rPr lang="en-US" dirty="0" smtClean="0"/>
              <a:t>one </a:t>
            </a:r>
            <a:r>
              <a:rPr lang="en-US" dirty="0"/>
              <a:t>of the first telescopes strengthened his belief in </a:t>
            </a:r>
            <a:r>
              <a:rPr lang="en-US" dirty="0" smtClean="0"/>
              <a:t>Copernicus‘ theory</a:t>
            </a:r>
            <a:r>
              <a:rPr lang="en-US" dirty="0"/>
              <a:t>. Charges </a:t>
            </a:r>
            <a:r>
              <a:rPr lang="en-US" dirty="0" smtClean="0"/>
              <a:t>were brought </a:t>
            </a:r>
            <a:r>
              <a:rPr lang="en-US" dirty="0"/>
              <a:t>against </a:t>
            </a:r>
            <a:br>
              <a:rPr lang="en-US" dirty="0"/>
            </a:br>
            <a:r>
              <a:rPr lang="en-US" dirty="0"/>
              <a:t>Galileo by the Catholic Church. He was told he could </a:t>
            </a:r>
            <a:br>
              <a:rPr lang="en-US" dirty="0"/>
            </a:br>
            <a:r>
              <a:rPr lang="en-US" dirty="0"/>
              <a:t>no longer publicly state that the Earth moved around </a:t>
            </a:r>
            <a:br>
              <a:rPr lang="en-US" dirty="0"/>
            </a:br>
            <a:r>
              <a:rPr lang="en-US" dirty="0"/>
              <a:t>the sun. In </a:t>
            </a:r>
            <a:r>
              <a:rPr lang="en-US" dirty="0">
                <a:solidFill>
                  <a:srgbClr val="00B0F0"/>
                </a:solidFill>
              </a:rPr>
              <a:t>1632, </a:t>
            </a:r>
            <a:r>
              <a:rPr lang="en-US" dirty="0"/>
              <a:t>he was ordered to appear before the </a:t>
            </a:r>
            <a:br>
              <a:rPr lang="en-US" dirty="0"/>
            </a:br>
            <a:r>
              <a:rPr lang="en-US" dirty="0">
                <a:solidFill>
                  <a:srgbClr val="00B0F0"/>
                </a:solidFill>
              </a:rPr>
              <a:t>Inquisition in Rome. </a:t>
            </a:r>
            <a:r>
              <a:rPr lang="en-US" dirty="0"/>
              <a:t>At his trial, he was </a:t>
            </a:r>
            <a:r>
              <a:rPr lang="en-US" dirty="0">
                <a:solidFill>
                  <a:srgbClr val="00B050"/>
                </a:solidFill>
              </a:rPr>
              <a:t>found guilty </a:t>
            </a:r>
            <a:r>
              <a:rPr lang="en-US" dirty="0" smtClean="0">
                <a:solidFill>
                  <a:srgbClr val="00B050"/>
                </a:solidFill>
              </a:rPr>
              <a:t>and </a:t>
            </a:r>
            <a:r>
              <a:rPr lang="en-US" dirty="0">
                <a:solidFill>
                  <a:srgbClr val="00B050"/>
                </a:solidFill>
              </a:rPr>
              <a:t>was confined to his home . </a:t>
            </a:r>
          </a:p>
          <a:p>
            <a:endParaRPr lang="en-US" dirty="0">
              <a:solidFill>
                <a:srgbClr val="00B050"/>
              </a:solidFill>
            </a:endParaRPr>
          </a:p>
        </p:txBody>
      </p:sp>
      <p:pic>
        <p:nvPicPr>
          <p:cNvPr id="8194" name="Picture 2"/>
          <p:cNvPicPr>
            <a:picLocks noChangeAspect="1" noChangeArrowheads="1"/>
          </p:cNvPicPr>
          <p:nvPr/>
        </p:nvPicPr>
        <p:blipFill>
          <a:blip r:embed="rId2" cstate="print"/>
          <a:srcRect/>
          <a:stretch>
            <a:fillRect/>
          </a:stretch>
        </p:blipFill>
        <p:spPr bwMode="auto">
          <a:xfrm>
            <a:off x="4953000" y="228600"/>
            <a:ext cx="3571214" cy="2585611"/>
          </a:xfrm>
          <a:prstGeom prst="rect">
            <a:avLst/>
          </a:prstGeom>
          <a:noFill/>
          <a:ln w="9525">
            <a:noFill/>
            <a:miter lim="800000"/>
            <a:headEnd/>
            <a:tailEnd/>
          </a:ln>
        </p:spPr>
      </p:pic>
      <p:pic>
        <p:nvPicPr>
          <p:cNvPr id="16386" name="Picture 2" descr="File:Galileo facing the Roman Inquisition.jpg"/>
          <p:cNvPicPr>
            <a:picLocks noChangeAspect="1" noChangeArrowheads="1"/>
          </p:cNvPicPr>
          <p:nvPr/>
        </p:nvPicPr>
        <p:blipFill>
          <a:blip r:embed="rId3" cstate="print"/>
          <a:srcRect/>
          <a:stretch>
            <a:fillRect/>
          </a:stretch>
        </p:blipFill>
        <p:spPr bwMode="auto">
          <a:xfrm>
            <a:off x="5029200" y="2895600"/>
            <a:ext cx="3420602" cy="2609851"/>
          </a:xfrm>
          <a:prstGeom prst="rect">
            <a:avLst/>
          </a:prstGeom>
          <a:noFill/>
        </p:spPr>
      </p:pic>
      <p:sp>
        <p:nvSpPr>
          <p:cNvPr id="5" name="TextBox 4"/>
          <p:cNvSpPr txBox="1"/>
          <p:nvPr/>
        </p:nvSpPr>
        <p:spPr>
          <a:xfrm>
            <a:off x="4876800" y="5867400"/>
            <a:ext cx="3962400" cy="646331"/>
          </a:xfrm>
          <a:prstGeom prst="rect">
            <a:avLst/>
          </a:prstGeom>
          <a:noFill/>
        </p:spPr>
        <p:txBody>
          <a:bodyPr wrap="square" rtlCol="0">
            <a:spAutoFit/>
          </a:bodyPr>
          <a:lstStyle/>
          <a:p>
            <a:r>
              <a:rPr lang="en-US" dirty="0" err="1" smtClean="0">
                <a:hlinkClick r:id="rId4" tooltip="Cristiano Banti (page does not exist)"/>
              </a:rPr>
              <a:t>Cristiano</a:t>
            </a:r>
            <a:r>
              <a:rPr lang="en-US" dirty="0" smtClean="0">
                <a:hlinkClick r:id="rId4" tooltip="Cristiano Banti (page does not exist)"/>
              </a:rPr>
              <a:t> </a:t>
            </a:r>
            <a:r>
              <a:rPr lang="en-US" dirty="0" err="1" smtClean="0">
                <a:hlinkClick r:id="rId4" tooltip="Cristiano Banti (page does not exist)"/>
              </a:rPr>
              <a:t>Banti</a:t>
            </a:r>
            <a:r>
              <a:rPr lang="en-US" dirty="0" err="1" smtClean="0"/>
              <a:t>'s</a:t>
            </a:r>
            <a:r>
              <a:rPr lang="en-US" dirty="0" smtClean="0"/>
              <a:t> 1857 painting </a:t>
            </a:r>
            <a:r>
              <a:rPr lang="en-US" i="1" dirty="0" smtClean="0"/>
              <a:t>Galileo facing the </a:t>
            </a:r>
            <a:r>
              <a:rPr lang="en-US" i="1" u="sng" dirty="0" smtClean="0">
                <a:hlinkClick r:id="rId5" tooltip="Roman Inquisition"/>
              </a:rPr>
              <a:t>Roman Inquisition</a:t>
            </a:r>
            <a:endParaRPr lang="en-US" dirty="0"/>
          </a:p>
        </p:txBody>
      </p:sp>
      <p:pic>
        <p:nvPicPr>
          <p:cNvPr id="2" name="Picture 1"/>
          <p:cNvPicPr>
            <a:picLocks noChangeAspect="1"/>
          </p:cNvPicPr>
          <p:nvPr/>
        </p:nvPicPr>
        <p:blipFill>
          <a:blip r:embed="rId6"/>
          <a:stretch>
            <a:fillRect/>
          </a:stretch>
        </p:blipFill>
        <p:spPr>
          <a:xfrm>
            <a:off x="5901" y="228600"/>
            <a:ext cx="4788797" cy="853514"/>
          </a:xfrm>
          <a:prstGeom prst="rect">
            <a:avLst/>
          </a:prstGeom>
        </p:spPr>
      </p:pic>
    </p:spTree>
    <p:extLst>
      <p:ext uri="{BB962C8B-B14F-4D97-AF65-F5344CB8AC3E}">
        <p14:creationId xmlns:p14="http://schemas.microsoft.com/office/powerpoint/2010/main" val="1506369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solidFill>
                  <a:srgbClr val="00B0F0"/>
                </a:solidFill>
              </a:rPr>
              <a:t>Gutenberg’s Revolution In Printing</a:t>
            </a:r>
            <a:endParaRPr lang="en-US" dirty="0">
              <a:solidFill>
                <a:srgbClr val="00B0F0"/>
              </a:solidFill>
            </a:endParaRPr>
          </a:p>
        </p:txBody>
      </p:sp>
      <p:sp>
        <p:nvSpPr>
          <p:cNvPr id="3" name="Content Placeholder 2"/>
          <p:cNvSpPr>
            <a:spLocks noGrp="1"/>
          </p:cNvSpPr>
          <p:nvPr>
            <p:ph idx="1"/>
          </p:nvPr>
        </p:nvSpPr>
        <p:spPr>
          <a:xfrm>
            <a:off x="304800" y="1554162"/>
            <a:ext cx="4800600" cy="5303838"/>
          </a:xfrm>
        </p:spPr>
        <p:txBody>
          <a:bodyPr>
            <a:normAutofit fontScale="70000" lnSpcReduction="20000"/>
          </a:bodyPr>
          <a:lstStyle/>
          <a:p>
            <a:r>
              <a:rPr lang="en-US" dirty="0"/>
              <a:t>For thousands of years, Europeans had copied all of their scrolls and books by hand. Most </a:t>
            </a:r>
            <a:r>
              <a:rPr lang="en-US" dirty="0" smtClean="0"/>
              <a:t>of </a:t>
            </a:r>
            <a:r>
              <a:rPr lang="en-US" dirty="0"/>
              <a:t>these works were found in monasteries and Church libraries. </a:t>
            </a:r>
            <a:r>
              <a:rPr lang="en-US" dirty="0">
                <a:solidFill>
                  <a:srgbClr val="00B050"/>
                </a:solidFill>
              </a:rPr>
              <a:t>Block printing was invented </a:t>
            </a:r>
            <a:r>
              <a:rPr lang="en-US" dirty="0" smtClean="0">
                <a:solidFill>
                  <a:srgbClr val="00B050"/>
                </a:solidFill>
              </a:rPr>
              <a:t>in </a:t>
            </a:r>
            <a:r>
              <a:rPr lang="en-US" dirty="0">
                <a:solidFill>
                  <a:srgbClr val="00B050"/>
                </a:solidFill>
              </a:rPr>
              <a:t>China and introduced to Europe in the 1300s. </a:t>
            </a:r>
            <a:r>
              <a:rPr lang="en-US" dirty="0"/>
              <a:t>The printer cut out every word on the face </a:t>
            </a:r>
            <a:br>
              <a:rPr lang="en-US" dirty="0"/>
            </a:br>
            <a:r>
              <a:rPr lang="en-US" dirty="0"/>
              <a:t>of a wooden block, leaving the letters raised. The block was inked, then paper was laid on </a:t>
            </a:r>
            <a:r>
              <a:rPr lang="en-US" dirty="0" smtClean="0"/>
              <a:t>it </a:t>
            </a:r>
            <a:r>
              <a:rPr lang="en-US" dirty="0"/>
              <a:t>and pressed down. With block printing, the printer could make copies of a book, but the </a:t>
            </a:r>
            <a:r>
              <a:rPr lang="en-US" dirty="0" smtClean="0">
                <a:solidFill>
                  <a:srgbClr val="00B0F0"/>
                </a:solidFill>
              </a:rPr>
              <a:t>blocks </a:t>
            </a:r>
            <a:r>
              <a:rPr lang="en-US" dirty="0">
                <a:solidFill>
                  <a:srgbClr val="00B0F0"/>
                </a:solidFill>
              </a:rPr>
              <a:t>took a long time to cut, and each block could print only one page. </a:t>
            </a:r>
          </a:p>
          <a:p>
            <a:endParaRPr lang="en-US" dirty="0"/>
          </a:p>
        </p:txBody>
      </p:sp>
      <p:sp>
        <p:nvSpPr>
          <p:cNvPr id="15362" name="AutoShape 2" descr="http://www1.chinaculture.org/img/2003-09/24/ssi02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http://www1.chinaculture.org/img/2003-09/24/ssi02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6" name="AutoShape 6" descr="http://www1.chinaculture.org/img/2003-09/24/ssi02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8" name="Picture 8" descr="http://www.chinesecultureonline.org/images/past/printing1.jpg"/>
          <p:cNvPicPr>
            <a:picLocks noChangeAspect="1" noChangeArrowheads="1"/>
          </p:cNvPicPr>
          <p:nvPr/>
        </p:nvPicPr>
        <p:blipFill>
          <a:blip r:embed="rId2" cstate="print"/>
          <a:srcRect/>
          <a:stretch>
            <a:fillRect/>
          </a:stretch>
        </p:blipFill>
        <p:spPr bwMode="auto">
          <a:xfrm>
            <a:off x="5562600" y="1600200"/>
            <a:ext cx="3148908" cy="4543425"/>
          </a:xfrm>
          <a:prstGeom prst="rect">
            <a:avLst/>
          </a:prstGeom>
          <a:noFill/>
        </p:spPr>
      </p:pic>
    </p:spTree>
    <p:extLst>
      <p:ext uri="{BB962C8B-B14F-4D97-AF65-F5344CB8AC3E}">
        <p14:creationId xmlns:p14="http://schemas.microsoft.com/office/powerpoint/2010/main" val="4024669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54162"/>
            <a:ext cx="4267200" cy="5303838"/>
          </a:xfrm>
        </p:spPr>
        <p:txBody>
          <a:bodyPr>
            <a:normAutofit fontScale="70000" lnSpcReduction="20000"/>
          </a:bodyPr>
          <a:lstStyle/>
          <a:p>
            <a:r>
              <a:rPr lang="en-US" dirty="0">
                <a:solidFill>
                  <a:srgbClr val="00B0F0"/>
                </a:solidFill>
              </a:rPr>
              <a:t>Johann Gutenberg developed a printing </a:t>
            </a:r>
            <a:r>
              <a:rPr lang="en-US" dirty="0" smtClean="0">
                <a:solidFill>
                  <a:srgbClr val="00B0F0"/>
                </a:solidFill>
              </a:rPr>
              <a:t>press </a:t>
            </a:r>
            <a:r>
              <a:rPr lang="en-US" dirty="0">
                <a:solidFill>
                  <a:srgbClr val="00B0F0"/>
                </a:solidFill>
              </a:rPr>
              <a:t>with movable type in Germany around </a:t>
            </a:r>
            <a:r>
              <a:rPr lang="en-US" dirty="0" smtClean="0">
                <a:solidFill>
                  <a:srgbClr val="00B0F0"/>
                </a:solidFill>
              </a:rPr>
              <a:t>1450</a:t>
            </a:r>
            <a:r>
              <a:rPr lang="en-US" dirty="0">
                <a:solidFill>
                  <a:srgbClr val="00B0F0"/>
                </a:solidFill>
              </a:rPr>
              <a:t>. </a:t>
            </a:r>
            <a:r>
              <a:rPr lang="en-US" dirty="0"/>
              <a:t>Gutenberg created individual letters of </a:t>
            </a:r>
            <a:r>
              <a:rPr lang="en-US" dirty="0" smtClean="0"/>
              <a:t>metal</a:t>
            </a:r>
            <a:r>
              <a:rPr lang="en-US" dirty="0"/>
              <a:t>, which were held together in a frame. The </a:t>
            </a:r>
            <a:r>
              <a:rPr lang="en-US" dirty="0" smtClean="0"/>
              <a:t>type </a:t>
            </a:r>
            <a:r>
              <a:rPr lang="en-US" dirty="0"/>
              <a:t>for each page could then be broken down </a:t>
            </a:r>
            <a:r>
              <a:rPr lang="en-US" dirty="0" smtClean="0"/>
              <a:t>and </a:t>
            </a:r>
            <a:r>
              <a:rPr lang="en-US" dirty="0"/>
              <a:t>reused. It was much easier to reset type than </a:t>
            </a:r>
            <a:r>
              <a:rPr lang="en-US" dirty="0" smtClean="0"/>
              <a:t>to </a:t>
            </a:r>
            <a:r>
              <a:rPr lang="en-US" dirty="0"/>
              <a:t>carve an entirely new wooden block. The </a:t>
            </a:r>
            <a:r>
              <a:rPr lang="en-US" dirty="0" smtClean="0"/>
              <a:t>invention </a:t>
            </a:r>
            <a:r>
              <a:rPr lang="en-US" dirty="0"/>
              <a:t>of movable type, along with the use </a:t>
            </a:r>
            <a:r>
              <a:rPr lang="en-US" dirty="0" smtClean="0"/>
              <a:t>of </a:t>
            </a:r>
            <a:r>
              <a:rPr lang="en-US" dirty="0"/>
              <a:t>a special press and oil-based inks, </a:t>
            </a:r>
            <a:r>
              <a:rPr lang="en-US" dirty="0">
                <a:solidFill>
                  <a:srgbClr val="00B050"/>
                </a:solidFill>
              </a:rPr>
              <a:t>allowed the </a:t>
            </a:r>
            <a:r>
              <a:rPr lang="en-US" dirty="0" smtClean="0">
                <a:solidFill>
                  <a:srgbClr val="00B050"/>
                </a:solidFill>
              </a:rPr>
              <a:t>mass </a:t>
            </a:r>
            <a:r>
              <a:rPr lang="en-US" dirty="0">
                <a:solidFill>
                  <a:srgbClr val="00B050"/>
                </a:solidFill>
              </a:rPr>
              <a:t>production of printed books for the first </a:t>
            </a:r>
            <a:r>
              <a:rPr lang="en-US" dirty="0" smtClean="0">
                <a:solidFill>
                  <a:srgbClr val="00B050"/>
                </a:solidFill>
              </a:rPr>
              <a:t>time</a:t>
            </a:r>
            <a:r>
              <a:rPr lang="en-US" dirty="0">
                <a:solidFill>
                  <a:srgbClr val="00B050"/>
                </a:solidFill>
              </a:rPr>
              <a:t>. </a:t>
            </a:r>
            <a:r>
              <a:rPr lang="en-US" dirty="0"/>
              <a:t>This </a:t>
            </a:r>
            <a:r>
              <a:rPr lang="en-US" dirty="0">
                <a:solidFill>
                  <a:srgbClr val="00B0F0"/>
                </a:solidFill>
              </a:rPr>
              <a:t>encouraged the spread of new ideas. </a:t>
            </a:r>
            <a:r>
              <a:rPr lang="en-US" dirty="0"/>
              <a:t/>
            </a:r>
            <a:br>
              <a:rPr lang="en-US" dirty="0"/>
            </a:br>
            <a:r>
              <a:rPr lang="en-US" dirty="0"/>
              <a:t>More </a:t>
            </a:r>
            <a:r>
              <a:rPr lang="en-US" dirty="0">
                <a:solidFill>
                  <a:srgbClr val="00B050"/>
                </a:solidFill>
              </a:rPr>
              <a:t>people also began to learn to read. </a:t>
            </a:r>
          </a:p>
          <a:p>
            <a:endParaRPr lang="en-US" dirty="0"/>
          </a:p>
        </p:txBody>
      </p:sp>
      <p:pic>
        <p:nvPicPr>
          <p:cNvPr id="14338" name="Picture 2" descr="File:Printer in 1568-ce.png"/>
          <p:cNvPicPr>
            <a:picLocks noChangeAspect="1" noChangeArrowheads="1"/>
          </p:cNvPicPr>
          <p:nvPr/>
        </p:nvPicPr>
        <p:blipFill>
          <a:blip r:embed="rId2" cstate="print"/>
          <a:srcRect/>
          <a:stretch>
            <a:fillRect/>
          </a:stretch>
        </p:blipFill>
        <p:spPr bwMode="auto">
          <a:xfrm>
            <a:off x="4953000" y="1143000"/>
            <a:ext cx="3505200" cy="4515301"/>
          </a:xfrm>
          <a:prstGeom prst="rect">
            <a:avLst/>
          </a:prstGeom>
          <a:noFill/>
        </p:spPr>
      </p:pic>
      <p:sp>
        <p:nvSpPr>
          <p:cNvPr id="5" name="TextBox 4"/>
          <p:cNvSpPr txBox="1"/>
          <p:nvPr/>
        </p:nvSpPr>
        <p:spPr>
          <a:xfrm>
            <a:off x="4953000" y="5715000"/>
            <a:ext cx="3962400" cy="923330"/>
          </a:xfrm>
          <a:prstGeom prst="rect">
            <a:avLst/>
          </a:prstGeom>
          <a:noFill/>
        </p:spPr>
        <p:txBody>
          <a:bodyPr wrap="square" rtlCol="0">
            <a:spAutoFit/>
          </a:bodyPr>
          <a:lstStyle/>
          <a:p>
            <a:r>
              <a:rPr lang="en-US" dirty="0" smtClean="0"/>
              <a:t>Early wooden printing press, depicted in 1568. Such presses could produce up to 240 impressions per hour.</a:t>
            </a:r>
            <a:endParaRPr lang="en-US" dirty="0"/>
          </a:p>
        </p:txBody>
      </p:sp>
      <p:pic>
        <p:nvPicPr>
          <p:cNvPr id="4" name="Picture 3"/>
          <p:cNvPicPr>
            <a:picLocks noChangeAspect="1"/>
          </p:cNvPicPr>
          <p:nvPr/>
        </p:nvPicPr>
        <p:blipFill>
          <a:blip r:embed="rId3"/>
          <a:stretch>
            <a:fillRect/>
          </a:stretch>
        </p:blipFill>
        <p:spPr>
          <a:xfrm>
            <a:off x="0" y="206501"/>
            <a:ext cx="8577815" cy="1115665"/>
          </a:xfrm>
          <a:prstGeom prst="rect">
            <a:avLst/>
          </a:prstGeom>
        </p:spPr>
      </p:pic>
    </p:spTree>
    <p:extLst>
      <p:ext uri="{BB962C8B-B14F-4D97-AF65-F5344CB8AC3E}">
        <p14:creationId xmlns:p14="http://schemas.microsoft.com/office/powerpoint/2010/main" val="11709900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Early Renaissance – little influence outside of Italy; little interest in science</a:t>
            </a:r>
          </a:p>
          <a:p>
            <a:r>
              <a:rPr lang="en-US" dirty="0" smtClean="0"/>
              <a:t>Movement really gets started in 1400s – wide range of Italian commerce and shipping </a:t>
            </a:r>
          </a:p>
          <a:p>
            <a:r>
              <a:rPr lang="en-US" dirty="0" smtClean="0"/>
              <a:t>Ambitious city-state governments encouraged new ventures, eager to collect more tax money and promote commerce</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Iberian spirit of Christian mission</a:t>
            </a:r>
            <a:endParaRPr lang="en-US" dirty="0"/>
          </a:p>
        </p:txBody>
      </p:sp>
      <p:sp>
        <p:nvSpPr>
          <p:cNvPr id="3" name="Content Placeholder 2"/>
          <p:cNvSpPr>
            <a:spLocks noGrp="1"/>
          </p:cNvSpPr>
          <p:nvPr>
            <p:ph idx="1"/>
          </p:nvPr>
        </p:nvSpPr>
        <p:spPr>
          <a:xfrm>
            <a:off x="304800" y="1554162"/>
            <a:ext cx="4419600" cy="4525963"/>
          </a:xfrm>
        </p:spPr>
        <p:txBody>
          <a:bodyPr>
            <a:normAutofit fontScale="92500" lnSpcReduction="20000"/>
          </a:bodyPr>
          <a:lstStyle/>
          <a:p>
            <a:r>
              <a:rPr lang="en-US" dirty="0" smtClean="0"/>
              <a:t>14</a:t>
            </a:r>
            <a:r>
              <a:rPr lang="en-US" baseline="30000" dirty="0" smtClean="0"/>
              <a:t>th</a:t>
            </a:r>
            <a:r>
              <a:rPr lang="en-US" dirty="0" smtClean="0"/>
              <a:t> century – Iberian Peninsula make center of change</a:t>
            </a:r>
          </a:p>
          <a:p>
            <a:r>
              <a:rPr lang="en-US" dirty="0" smtClean="0"/>
              <a:t>For centuries, Christian military leaders had been pressing back the boundaries of the Muslim state in Spain</a:t>
            </a:r>
          </a:p>
          <a:p>
            <a:r>
              <a:rPr lang="en-US" dirty="0" smtClean="0"/>
              <a:t>Soon after 1400 – major regional monarchies developed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76400"/>
            <a:ext cx="38100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Even before marriage of Ferdinand and Isabella – Spanish and Portuguese rulers developed vigorous military and religious agenda</a:t>
            </a:r>
          </a:p>
          <a:p>
            <a:pPr lvl="1"/>
            <a:r>
              <a:rPr lang="en-US" dirty="0" smtClean="0"/>
              <a:t>Supported effective armies</a:t>
            </a:r>
          </a:p>
          <a:p>
            <a:pPr lvl="1"/>
            <a:r>
              <a:rPr lang="en-US" dirty="0" smtClean="0"/>
              <a:t>Government had a mission to promote Christianity (converting or expelling Arabs and Jews; maintain purity within the church)</a:t>
            </a:r>
          </a:p>
          <a:p>
            <a:pPr lvl="1"/>
            <a:r>
              <a:rPr lang="en-US" dirty="0" smtClean="0"/>
              <a:t>Close links between church and state (provides revenues and officials for royal government)</a:t>
            </a:r>
          </a:p>
          <a:p>
            <a:pPr lvl="1"/>
            <a:r>
              <a:rPr lang="en-US" dirty="0" smtClean="0"/>
              <a:t>15</a:t>
            </a:r>
            <a:r>
              <a:rPr lang="en-US" baseline="30000" dirty="0" smtClean="0"/>
              <a:t>th</a:t>
            </a:r>
            <a:r>
              <a:rPr lang="en-US" dirty="0" smtClean="0"/>
              <a:t> century - Church-run courts of the Inquisition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Iberian Spirit: Religious Mission</a:t>
            </a:r>
          </a:p>
        </p:txBody>
      </p:sp>
      <p:sp>
        <p:nvSpPr>
          <p:cNvPr id="27651" name="Rectangle 3"/>
          <p:cNvSpPr>
            <a:spLocks noGrp="1" noChangeArrowheads="1"/>
          </p:cNvSpPr>
          <p:nvPr>
            <p:ph type="body" idx="1"/>
          </p:nvPr>
        </p:nvSpPr>
        <p:spPr>
          <a:xfrm>
            <a:off x="331237" y="1752600"/>
            <a:ext cx="3741738" cy="4114800"/>
          </a:xfrm>
        </p:spPr>
        <p:txBody>
          <a:bodyPr>
            <a:normAutofit lnSpcReduction="10000"/>
          </a:bodyPr>
          <a:lstStyle/>
          <a:p>
            <a:r>
              <a:rPr lang="en-US" sz="2800" dirty="0"/>
              <a:t>1469 Ferdinand &amp; Isabella</a:t>
            </a:r>
          </a:p>
          <a:p>
            <a:r>
              <a:rPr lang="en-US" sz="2800" dirty="0"/>
              <a:t>Promote Christianity</a:t>
            </a:r>
          </a:p>
          <a:p>
            <a:r>
              <a:rPr lang="en-US" sz="2800" dirty="0"/>
              <a:t>Convert or expel Jews &amp; Muslims</a:t>
            </a:r>
          </a:p>
          <a:p>
            <a:r>
              <a:rPr lang="en-US" sz="2800" dirty="0"/>
              <a:t>Church run courts—moral &amp; doctrinal purity</a:t>
            </a:r>
          </a:p>
          <a:p>
            <a:pPr lvl="1"/>
            <a:r>
              <a:rPr lang="en-US" sz="2400" dirty="0"/>
              <a:t>Inquisition</a:t>
            </a:r>
          </a:p>
          <a:p>
            <a:pPr>
              <a:buFontTx/>
              <a:buNone/>
            </a:pPr>
            <a:endParaRPr lang="en-US" sz="2800" dirty="0"/>
          </a:p>
        </p:txBody>
      </p:sp>
      <p:pic>
        <p:nvPicPr>
          <p:cNvPr id="27653" name="Picture 5" descr="some"/>
          <p:cNvPicPr>
            <a:picLocks noChangeAspect="1" noChangeArrowheads="1"/>
          </p:cNvPicPr>
          <p:nvPr/>
        </p:nvPicPr>
        <p:blipFill>
          <a:blip r:embed="rId2" cstate="print"/>
          <a:srcRect/>
          <a:stretch>
            <a:fillRect/>
          </a:stretch>
        </p:blipFill>
        <p:spPr bwMode="auto">
          <a:xfrm>
            <a:off x="4648200" y="4460875"/>
            <a:ext cx="3581400" cy="2397125"/>
          </a:xfrm>
          <a:prstGeom prst="rect">
            <a:avLst/>
          </a:prstGeom>
          <a:noFill/>
        </p:spPr>
      </p:pic>
      <p:pic>
        <p:nvPicPr>
          <p:cNvPr id="27655" name="Picture 7" descr="00133"/>
          <p:cNvPicPr>
            <a:picLocks noChangeAspect="1" noChangeArrowheads="1"/>
          </p:cNvPicPr>
          <p:nvPr/>
        </p:nvPicPr>
        <p:blipFill>
          <a:blip r:embed="rId3" cstate="print"/>
          <a:srcRect/>
          <a:stretch>
            <a:fillRect/>
          </a:stretch>
        </p:blipFill>
        <p:spPr bwMode="auto">
          <a:xfrm>
            <a:off x="4572000" y="1295400"/>
            <a:ext cx="4191000" cy="2794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exploration</a:t>
            </a:r>
            <a:endParaRPr lang="en-US" dirty="0"/>
          </a:p>
        </p:txBody>
      </p:sp>
      <p:sp>
        <p:nvSpPr>
          <p:cNvPr id="3" name="Content Placeholder 2"/>
          <p:cNvSpPr>
            <a:spLocks noGrp="1"/>
          </p:cNvSpPr>
          <p:nvPr>
            <p:ph idx="1"/>
          </p:nvPr>
        </p:nvSpPr>
        <p:spPr/>
        <p:txBody>
          <a:bodyPr/>
          <a:lstStyle/>
          <a:p>
            <a:r>
              <a:rPr lang="en-US" dirty="0" smtClean="0"/>
              <a:t>As early as 1291, Europeans began exploration</a:t>
            </a:r>
          </a:p>
          <a:p>
            <a:r>
              <a:rPr lang="en-US" dirty="0" smtClean="0"/>
              <a:t>Until 1430 – technological barriers prevented further exploration for alternative routes</a:t>
            </a:r>
          </a:p>
          <a:p>
            <a:r>
              <a:rPr lang="en-US" dirty="0" smtClean="0"/>
              <a:t>Without adequate navigation instruments, Europeans could not risk wider ventures into the Atlantic</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381000"/>
            <a:ext cx="2743200" cy="6172200"/>
          </a:xfrm>
        </p:spPr>
        <p:txBody>
          <a:bodyPr>
            <a:normAutofit fontScale="77500" lnSpcReduction="20000"/>
          </a:bodyPr>
          <a:lstStyle/>
          <a:p>
            <a:r>
              <a:rPr lang="en-US" dirty="0" smtClean="0"/>
              <a:t>Improvements in navigation – compass and astrolabe (determine latitude)</a:t>
            </a:r>
          </a:p>
          <a:p>
            <a:r>
              <a:rPr lang="en-US" dirty="0" smtClean="0"/>
              <a:t>Contacts with Arab merchants (who had learned from Chinese) provided knowledge of these devices</a:t>
            </a:r>
          </a:p>
          <a:p>
            <a:r>
              <a:rPr lang="en-US" dirty="0" smtClean="0"/>
              <a:t>European mapmaking improved steadily</a:t>
            </a:r>
            <a:endParaRPr lang="en-US" dirty="0"/>
          </a:p>
        </p:txBody>
      </p:sp>
      <p:pic>
        <p:nvPicPr>
          <p:cNvPr id="4" name="Picture 3"/>
          <p:cNvPicPr>
            <a:picLocks noChangeAspect="1"/>
          </p:cNvPicPr>
          <p:nvPr/>
        </p:nvPicPr>
        <p:blipFill>
          <a:blip r:embed="rId2"/>
          <a:stretch>
            <a:fillRect/>
          </a:stretch>
        </p:blipFill>
        <p:spPr>
          <a:xfrm>
            <a:off x="3094653" y="431369"/>
            <a:ext cx="5840690" cy="60714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6" y="1066800"/>
            <a:ext cx="3429000" cy="5638800"/>
          </a:xfrm>
        </p:spPr>
        <p:txBody>
          <a:bodyPr>
            <a:normAutofit fontScale="77500" lnSpcReduction="20000"/>
          </a:bodyPr>
          <a:lstStyle/>
          <a:p>
            <a:r>
              <a:rPr lang="en-US" dirty="0" smtClean="0"/>
              <a:t>The world in 1400 was in fundamental transition</a:t>
            </a:r>
          </a:p>
          <a:p>
            <a:pPr lvl="1"/>
            <a:r>
              <a:rPr lang="en-US" dirty="0" smtClean="0"/>
              <a:t>Began with decline of Arab strength (Abbasid dynasty collapse in 1258)</a:t>
            </a:r>
          </a:p>
          <a:p>
            <a:pPr lvl="1"/>
            <a:r>
              <a:rPr lang="en-US" dirty="0" smtClean="0"/>
              <a:t>Disruptions by Mongols in Asia and eastern Europe</a:t>
            </a:r>
          </a:p>
          <a:p>
            <a:r>
              <a:rPr lang="en-US" dirty="0" smtClean="0"/>
              <a:t>Shifts in balance of power (Asia, Africa, Europe)</a:t>
            </a:r>
          </a:p>
          <a:p>
            <a:r>
              <a:rPr lang="en-US" u="sng" dirty="0" smtClean="0"/>
              <a:t>Most dynamic new contender for international power would be western Europe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752600"/>
            <a:ext cx="5723965" cy="389229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patterns</a:t>
            </a:r>
            <a:endParaRPr lang="en-US" dirty="0"/>
          </a:p>
        </p:txBody>
      </p:sp>
      <p:sp>
        <p:nvSpPr>
          <p:cNvPr id="3" name="Content Placeholder 2"/>
          <p:cNvSpPr>
            <a:spLocks noGrp="1"/>
          </p:cNvSpPr>
          <p:nvPr>
            <p:ph idx="1"/>
          </p:nvPr>
        </p:nvSpPr>
        <p:spPr>
          <a:xfrm>
            <a:off x="0" y="1554162"/>
            <a:ext cx="9144000" cy="5075238"/>
          </a:xfrm>
        </p:spPr>
        <p:txBody>
          <a:bodyPr/>
          <a:lstStyle/>
          <a:p>
            <a:r>
              <a:rPr lang="en-US" dirty="0" smtClean="0"/>
              <a:t>Prince Henry of Portugal (Henry the Navigator)</a:t>
            </a:r>
          </a:p>
          <a:p>
            <a:pPr lvl="1"/>
            <a:r>
              <a:rPr lang="en-US" dirty="0" smtClean="0"/>
              <a:t>Student of astronomy</a:t>
            </a:r>
          </a:p>
          <a:p>
            <a:pPr lvl="1"/>
            <a:r>
              <a:rPr lang="en-US" dirty="0" smtClean="0"/>
              <a:t>Sponsored 1/3 of Portuguese voyages of exploration before his death in 1460</a:t>
            </a:r>
          </a:p>
          <a:p>
            <a:pPr lvl="1"/>
            <a:r>
              <a:rPr lang="en-US" dirty="0" smtClean="0"/>
              <a:t>Motivation : scientific and intellectual curiosity, desire to spread name of Christ, financial interest</a:t>
            </a:r>
          </a:p>
          <a:p>
            <a:pPr lvl="1">
              <a:buNone/>
            </a:pPr>
            <a:endParaRPr lang="en-US" dirty="0" smtClean="0"/>
          </a:p>
          <a:p>
            <a:pPr lvl="1">
              <a:buNone/>
            </a:pPr>
            <a:r>
              <a:rPr lang="en-US" sz="2400" u="sng" dirty="0" smtClean="0"/>
              <a:t>Late 15</a:t>
            </a:r>
            <a:r>
              <a:rPr lang="en-US" sz="2400" u="sng" baseline="30000" dirty="0" smtClean="0"/>
              <a:t>th</a:t>
            </a:r>
            <a:r>
              <a:rPr lang="en-US" sz="2400" u="sng" dirty="0" smtClean="0"/>
              <a:t> century – Europeans would reach the Americas</a:t>
            </a:r>
            <a:endParaRPr lang="en-US" sz="2400" u="sng"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issues in the </a:t>
            </a:r>
            <a:r>
              <a:rPr lang="en-US" dirty="0" err="1" smtClean="0"/>
              <a:t>americas</a:t>
            </a:r>
            <a:endParaRPr lang="en-US" dirty="0"/>
          </a:p>
        </p:txBody>
      </p:sp>
      <p:sp>
        <p:nvSpPr>
          <p:cNvPr id="3" name="Content Placeholder 2"/>
          <p:cNvSpPr>
            <a:spLocks noGrp="1"/>
          </p:cNvSpPr>
          <p:nvPr>
            <p:ph idx="1"/>
          </p:nvPr>
        </p:nvSpPr>
        <p:spPr/>
        <p:txBody>
          <a:bodyPr/>
          <a:lstStyle/>
          <a:p>
            <a:r>
              <a:rPr lang="en-US" dirty="0" smtClean="0"/>
              <a:t>Aztec and Inca empires ran into increasing difficulties not long after 1400</a:t>
            </a:r>
          </a:p>
          <a:p>
            <a:r>
              <a:rPr lang="en-US" dirty="0" smtClean="0"/>
              <a:t>Aztec exploitation of subject peoples for golf, slaves, and religious sacrifices roused great resentment</a:t>
            </a:r>
          </a:p>
          <a:p>
            <a:r>
              <a:rPr lang="en-US" dirty="0" smtClean="0"/>
              <a:t>Inca System provided ongoing tension between central leadership and local initiative</a:t>
            </a:r>
          </a:p>
          <a:p>
            <a:pPr lvl="1"/>
            <a:r>
              <a:rPr lang="en-US" dirty="0" smtClean="0"/>
              <a:t>Complicated effective control of vast Empire</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Polynesia</a:t>
            </a:r>
          </a:p>
        </p:txBody>
      </p:sp>
      <p:sp>
        <p:nvSpPr>
          <p:cNvPr id="29699" name="Rectangle 3"/>
          <p:cNvSpPr>
            <a:spLocks noGrp="1" noChangeArrowheads="1"/>
          </p:cNvSpPr>
          <p:nvPr>
            <p:ph type="body" idx="1"/>
          </p:nvPr>
        </p:nvSpPr>
        <p:spPr>
          <a:xfrm>
            <a:off x="228600" y="1447800"/>
            <a:ext cx="2743200" cy="5181600"/>
          </a:xfrm>
        </p:spPr>
        <p:txBody>
          <a:bodyPr>
            <a:normAutofit fontScale="92500"/>
          </a:bodyPr>
          <a:lstStyle/>
          <a:p>
            <a:r>
              <a:rPr lang="en-US" dirty="0"/>
              <a:t>600-1400s</a:t>
            </a:r>
          </a:p>
          <a:p>
            <a:r>
              <a:rPr lang="en-US" dirty="0"/>
              <a:t>Weaved grass for nets</a:t>
            </a:r>
          </a:p>
          <a:p>
            <a:r>
              <a:rPr lang="en-US" dirty="0"/>
              <a:t>Imported pigs</a:t>
            </a:r>
          </a:p>
          <a:p>
            <a:r>
              <a:rPr lang="en-US" dirty="0"/>
              <a:t>Regional warlike kingdoms</a:t>
            </a:r>
          </a:p>
          <a:p>
            <a:r>
              <a:rPr lang="en-US" dirty="0"/>
              <a:t>Caste system</a:t>
            </a:r>
          </a:p>
          <a:p>
            <a:r>
              <a:rPr lang="en-US" dirty="0"/>
              <a:t>No written language</a:t>
            </a:r>
          </a:p>
        </p:txBody>
      </p:sp>
      <p:pic>
        <p:nvPicPr>
          <p:cNvPr id="29701" name="Picture 5" descr="War Canoes of the New Zealand Maori, Polynesian canoe, warriors, weapons"/>
          <p:cNvPicPr>
            <a:picLocks noChangeAspect="1" noChangeArrowheads="1"/>
          </p:cNvPicPr>
          <p:nvPr/>
        </p:nvPicPr>
        <p:blipFill>
          <a:blip r:embed="rId2" cstate="print"/>
          <a:srcRect/>
          <a:stretch>
            <a:fillRect/>
          </a:stretch>
        </p:blipFill>
        <p:spPr bwMode="auto">
          <a:xfrm>
            <a:off x="4191000" y="3831577"/>
            <a:ext cx="4229100" cy="2828925"/>
          </a:xfrm>
          <a:prstGeom prst="rect">
            <a:avLst/>
          </a:prstGeom>
          <a:noFill/>
        </p:spPr>
      </p:pic>
      <p:pic>
        <p:nvPicPr>
          <p:cNvPr id="2" name="Picture 1"/>
          <p:cNvPicPr>
            <a:picLocks noChangeAspect="1"/>
          </p:cNvPicPr>
          <p:nvPr/>
        </p:nvPicPr>
        <p:blipFill>
          <a:blip r:embed="rId3"/>
          <a:stretch>
            <a:fillRect/>
          </a:stretch>
        </p:blipFill>
        <p:spPr>
          <a:xfrm>
            <a:off x="4572000" y="228600"/>
            <a:ext cx="3713613" cy="34088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143000"/>
            <a:ext cx="8839200" cy="2332038"/>
          </a:xfrm>
        </p:spPr>
        <p:txBody>
          <a:bodyPr>
            <a:normAutofit fontScale="92500" lnSpcReduction="10000"/>
          </a:bodyPr>
          <a:lstStyle/>
          <a:p>
            <a:r>
              <a:rPr lang="en-US" dirty="0" smtClean="0"/>
              <a:t>1400 - West was not yet the world’s major </a:t>
            </a:r>
            <a:r>
              <a:rPr lang="en-US" dirty="0" smtClean="0"/>
              <a:t>power</a:t>
            </a:r>
          </a:p>
          <a:p>
            <a:pPr lvl="1"/>
            <a:r>
              <a:rPr lang="en-US" dirty="0" smtClean="0"/>
              <a:t>Would replace Arabs as international power</a:t>
            </a:r>
            <a:endParaRPr lang="en-US" dirty="0" smtClean="0"/>
          </a:p>
          <a:p>
            <a:r>
              <a:rPr lang="en-US" dirty="0" smtClean="0"/>
              <a:t>Important changes in Western civilization help </a:t>
            </a:r>
          </a:p>
          <a:p>
            <a:pPr lvl="1"/>
            <a:r>
              <a:rPr lang="en-US" dirty="0" smtClean="0"/>
              <a:t>Italy, Spain, and Portugal take a new leadership role in western Europe</a:t>
            </a:r>
            <a:endParaRPr lang="en-US" dirty="0"/>
          </a:p>
        </p:txBody>
      </p:sp>
      <p:pic>
        <p:nvPicPr>
          <p:cNvPr id="4" name="Picture 3"/>
          <p:cNvPicPr>
            <a:picLocks noChangeAspect="1"/>
          </p:cNvPicPr>
          <p:nvPr/>
        </p:nvPicPr>
        <p:blipFill>
          <a:blip r:embed="rId2"/>
          <a:stretch>
            <a:fillRect/>
          </a:stretch>
        </p:blipFill>
        <p:spPr>
          <a:xfrm>
            <a:off x="1262062" y="3657600"/>
            <a:ext cx="6772275" cy="30600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 y="-113217"/>
            <a:ext cx="8686800" cy="838200"/>
          </a:xfrm>
        </p:spPr>
        <p:txBody>
          <a:bodyPr/>
          <a:lstStyle/>
          <a:p>
            <a:r>
              <a:rPr lang="en-US" dirty="0" smtClean="0"/>
              <a:t>Decline of the old order</a:t>
            </a:r>
            <a:endParaRPr lang="en-US" dirty="0"/>
          </a:p>
        </p:txBody>
      </p:sp>
      <p:sp>
        <p:nvSpPr>
          <p:cNvPr id="3" name="Content Placeholder 2"/>
          <p:cNvSpPr>
            <a:spLocks noGrp="1"/>
          </p:cNvSpPr>
          <p:nvPr>
            <p:ph idx="1"/>
          </p:nvPr>
        </p:nvSpPr>
        <p:spPr>
          <a:xfrm>
            <a:off x="-1555" y="1047529"/>
            <a:ext cx="3261782" cy="5943600"/>
          </a:xfrm>
        </p:spPr>
        <p:txBody>
          <a:bodyPr>
            <a:normAutofit fontScale="77500" lnSpcReduction="20000"/>
          </a:bodyPr>
          <a:lstStyle/>
          <a:p>
            <a:r>
              <a:rPr lang="en-US" dirty="0" smtClean="0"/>
              <a:t>1200 – Middle East/North Africa dominated by Byzantine Empire and Abbasid Caliphate</a:t>
            </a:r>
          </a:p>
          <a:p>
            <a:r>
              <a:rPr lang="en-US" dirty="0" smtClean="0"/>
              <a:t>1400 – this structure was in disarray</a:t>
            </a:r>
          </a:p>
          <a:p>
            <a:pPr lvl="1"/>
            <a:r>
              <a:rPr lang="en-US" dirty="0" smtClean="0"/>
              <a:t>Byzantine Empire in decline, pressed by invading Ottoman Turks; Constantinople fell to Turks in 1453</a:t>
            </a:r>
          </a:p>
          <a:p>
            <a:pPr lvl="1"/>
            <a:r>
              <a:rPr lang="en-US" dirty="0" smtClean="0"/>
              <a:t>1258 – Abbasid Caliphate overthrown by Mongols </a:t>
            </a:r>
            <a:endParaRPr lang="en-US" dirty="0"/>
          </a:p>
        </p:txBody>
      </p:sp>
      <p:pic>
        <p:nvPicPr>
          <p:cNvPr id="4" name="Picture 3"/>
          <p:cNvPicPr>
            <a:picLocks noChangeAspect="1"/>
          </p:cNvPicPr>
          <p:nvPr/>
        </p:nvPicPr>
        <p:blipFill>
          <a:blip r:embed="rId2"/>
          <a:stretch>
            <a:fillRect/>
          </a:stretch>
        </p:blipFill>
        <p:spPr>
          <a:xfrm>
            <a:off x="5272490" y="609600"/>
            <a:ext cx="3859069" cy="2649894"/>
          </a:xfrm>
          <a:prstGeom prst="rect">
            <a:avLst/>
          </a:prstGeom>
        </p:spPr>
      </p:pic>
      <p:pic>
        <p:nvPicPr>
          <p:cNvPr id="5" name="Picture 4"/>
          <p:cNvPicPr>
            <a:picLocks noChangeAspect="1"/>
          </p:cNvPicPr>
          <p:nvPr/>
        </p:nvPicPr>
        <p:blipFill>
          <a:blip r:embed="rId3"/>
          <a:stretch>
            <a:fillRect/>
          </a:stretch>
        </p:blipFill>
        <p:spPr>
          <a:xfrm>
            <a:off x="3260227" y="3582040"/>
            <a:ext cx="2725818" cy="2457031"/>
          </a:xfrm>
          <a:prstGeom prst="rect">
            <a:avLst/>
          </a:prstGeom>
        </p:spPr>
      </p:pic>
      <p:pic>
        <p:nvPicPr>
          <p:cNvPr id="6" name="Picture 5"/>
          <p:cNvPicPr>
            <a:picLocks noChangeAspect="1"/>
          </p:cNvPicPr>
          <p:nvPr/>
        </p:nvPicPr>
        <p:blipFill>
          <a:blip r:embed="rId4"/>
          <a:stretch>
            <a:fillRect/>
          </a:stretch>
        </p:blipFill>
        <p:spPr>
          <a:xfrm>
            <a:off x="6116127" y="4734035"/>
            <a:ext cx="2956010" cy="19722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 y="228600"/>
            <a:ext cx="9144000" cy="838200"/>
          </a:xfrm>
        </p:spPr>
        <p:txBody>
          <a:bodyPr>
            <a:normAutofit/>
          </a:bodyPr>
          <a:lstStyle/>
          <a:p>
            <a:r>
              <a:rPr lang="en-US" sz="2800" dirty="0" smtClean="0"/>
              <a:t>Social and Cultural Decline in the middle east</a:t>
            </a:r>
            <a:endParaRPr lang="en-US" sz="2800" dirty="0"/>
          </a:p>
        </p:txBody>
      </p:sp>
      <p:sp>
        <p:nvSpPr>
          <p:cNvPr id="3" name="Content Placeholder 2"/>
          <p:cNvSpPr>
            <a:spLocks noGrp="1"/>
          </p:cNvSpPr>
          <p:nvPr>
            <p:ph idx="1"/>
          </p:nvPr>
        </p:nvSpPr>
        <p:spPr/>
        <p:txBody>
          <a:bodyPr>
            <a:normAutofit fontScale="85000" lnSpcReduction="10000"/>
          </a:bodyPr>
          <a:lstStyle/>
          <a:p>
            <a:r>
              <a:rPr lang="en-US" dirty="0" smtClean="0"/>
              <a:t>1300 – Religious leaders in the Islamic Middle East &gt; poets, philosophers, scientists</a:t>
            </a:r>
          </a:p>
          <a:p>
            <a:r>
              <a:rPr lang="en-US" dirty="0" smtClean="0"/>
              <a:t>Authority of </a:t>
            </a:r>
            <a:r>
              <a:rPr lang="en-US" dirty="0" smtClean="0"/>
              <a:t>Abbasid caliphate </a:t>
            </a:r>
            <a:r>
              <a:rPr lang="en-US" dirty="0" smtClean="0"/>
              <a:t>declined, landlords seized power over peasantry</a:t>
            </a:r>
          </a:p>
          <a:p>
            <a:pPr lvl="1"/>
            <a:r>
              <a:rPr lang="en-US" dirty="0" smtClean="0"/>
              <a:t>1100 onward – Middle Eastern peasants increasingly lost their </a:t>
            </a:r>
            <a:r>
              <a:rPr lang="en-US" dirty="0" smtClean="0"/>
              <a:t>freedom </a:t>
            </a:r>
          </a:p>
          <a:p>
            <a:pPr lvl="2"/>
            <a:r>
              <a:rPr lang="en-US" dirty="0" smtClean="0"/>
              <a:t>serfs </a:t>
            </a:r>
            <a:r>
              <a:rPr lang="en-US" dirty="0" smtClean="0"/>
              <a:t>on large </a:t>
            </a:r>
            <a:r>
              <a:rPr lang="en-US" dirty="0" smtClean="0"/>
              <a:t>estates</a:t>
            </a:r>
          </a:p>
          <a:p>
            <a:pPr lvl="2"/>
            <a:r>
              <a:rPr lang="en-US" dirty="0" smtClean="0"/>
              <a:t>providing </a:t>
            </a:r>
            <a:r>
              <a:rPr lang="en-US" dirty="0" smtClean="0"/>
              <a:t>labor and produce landlords wanted</a:t>
            </a:r>
          </a:p>
          <a:p>
            <a:pPr lvl="1"/>
            <a:r>
              <a:rPr lang="en-US" dirty="0" smtClean="0"/>
              <a:t>Agricultural productivity suffered</a:t>
            </a:r>
          </a:p>
          <a:p>
            <a:pPr lvl="1"/>
            <a:r>
              <a:rPr lang="en-US" dirty="0" smtClean="0"/>
              <a:t>Tax revenues declined</a:t>
            </a:r>
          </a:p>
          <a:p>
            <a:pPr lvl="1"/>
            <a:r>
              <a:rPr lang="en-US" dirty="0" smtClean="0"/>
              <a:t>Arab and other Middle Eastern traders begin to lose ground</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52400"/>
            <a:ext cx="8686800" cy="1766888"/>
          </a:xfrm>
        </p:spPr>
        <p:txBody>
          <a:bodyPr>
            <a:normAutofit fontScale="70000" lnSpcReduction="20000"/>
          </a:bodyPr>
          <a:lstStyle/>
          <a:p>
            <a:r>
              <a:rPr lang="en-US" dirty="0" smtClean="0"/>
              <a:t>European merchants began to control their own </a:t>
            </a:r>
            <a:r>
              <a:rPr lang="en-US" dirty="0" smtClean="0"/>
              <a:t>turf </a:t>
            </a:r>
            <a:r>
              <a:rPr lang="en-US" dirty="0" smtClean="0"/>
              <a:t>and challenge the Arabs in other parts of the Mediterranean</a:t>
            </a:r>
          </a:p>
          <a:p>
            <a:r>
              <a:rPr lang="en-US" dirty="0" smtClean="0"/>
              <a:t>Ottoman Empire – far more powerful, politically and militarily, than the </a:t>
            </a:r>
            <a:r>
              <a:rPr lang="en-US" dirty="0" smtClean="0"/>
              <a:t>Abbasid during its later years</a:t>
            </a:r>
            <a:endParaRPr lang="en-US" dirty="0" smtClean="0"/>
          </a:p>
          <a:p>
            <a:pPr lvl="1"/>
            <a:r>
              <a:rPr lang="en-US" dirty="0" smtClean="0"/>
              <a:t>Frightened observers in neighboring civilizations such as western Europe</a:t>
            </a:r>
            <a:endParaRPr lang="en-US" dirty="0"/>
          </a:p>
        </p:txBody>
      </p:sp>
      <p:pic>
        <p:nvPicPr>
          <p:cNvPr id="4" name="Picture 3"/>
          <p:cNvPicPr>
            <a:picLocks noChangeAspect="1"/>
          </p:cNvPicPr>
          <p:nvPr/>
        </p:nvPicPr>
        <p:blipFill>
          <a:blip r:embed="rId2"/>
          <a:stretch>
            <a:fillRect/>
          </a:stretch>
        </p:blipFill>
        <p:spPr>
          <a:xfrm>
            <a:off x="838200" y="1896717"/>
            <a:ext cx="7162800" cy="482710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531</TotalTime>
  <Words>2706</Words>
  <Application>Microsoft Office PowerPoint</Application>
  <PresentationFormat>On-screen Show (4:3)</PresentationFormat>
  <Paragraphs>225</Paragraphs>
  <Slides>52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Franklin Gothic Book</vt:lpstr>
      <vt:lpstr>Franklin Gothic Medium</vt:lpstr>
      <vt:lpstr>Wingdings 2</vt:lpstr>
      <vt:lpstr>Trek</vt:lpstr>
      <vt:lpstr>Chapter 15</vt:lpstr>
      <vt:lpstr>PowerPoint Presentation</vt:lpstr>
      <vt:lpstr>PowerPoint Presentation</vt:lpstr>
      <vt:lpstr>PowerPoint Presentation</vt:lpstr>
      <vt:lpstr>PowerPoint Presentation</vt:lpstr>
      <vt:lpstr>PowerPoint Presentation</vt:lpstr>
      <vt:lpstr>Decline of the old order</vt:lpstr>
      <vt:lpstr>Social and Cultural Decline in the middle east</vt:lpstr>
      <vt:lpstr>PowerPoint Presentation</vt:lpstr>
      <vt:lpstr>A Power vacuum in international leadership</vt:lpstr>
      <vt:lpstr>PowerPoint Presentation</vt:lpstr>
      <vt:lpstr>Chinese thrust and withdrawal</vt:lpstr>
      <vt:lpstr>PowerPoint Presentation</vt:lpstr>
      <vt:lpstr>PowerPoint Presentation</vt:lpstr>
      <vt:lpstr>PowerPoint Presentation</vt:lpstr>
      <vt:lpstr>PowerPoint Presentation</vt:lpstr>
      <vt:lpstr>PowerPoint Presentation</vt:lpstr>
      <vt:lpstr>PowerPoint Presentation</vt:lpstr>
      <vt:lpstr>The Rise of the west</vt:lpstr>
      <vt:lpstr>PowerPoint Presentation</vt:lpstr>
      <vt:lpstr>Sources of dynamism: medieval vitality </vt:lpstr>
      <vt:lpstr>Imitation and international problems</vt:lpstr>
      <vt:lpstr>PowerPoint Presentation</vt:lpstr>
      <vt:lpstr>PowerPoint Presentation</vt:lpstr>
      <vt:lpstr>Secular directions in the Italian renaissance</vt:lpstr>
      <vt:lpstr>Human values and renaissance culture</vt:lpstr>
      <vt:lpstr>The Artistic Impact: Painting and Sculpture</vt:lpstr>
      <vt:lpstr>PowerPoint Presentation</vt:lpstr>
      <vt:lpstr>PowerPoint Presentation</vt:lpstr>
      <vt:lpstr>PowerPoint Presentation</vt:lpstr>
      <vt:lpstr>PowerPoint Presentation</vt:lpstr>
      <vt:lpstr>PowerPoint Presentation</vt:lpstr>
      <vt:lpstr>The Artistic Impact: Architecture </vt:lpstr>
      <vt:lpstr>PowerPoint Presentation</vt:lpstr>
      <vt:lpstr>The Intellectual Impact: Scholarship and Literature</vt:lpstr>
      <vt:lpstr>PowerPoint Presentation</vt:lpstr>
      <vt:lpstr>The Political Impact</vt:lpstr>
      <vt:lpstr>PowerPoint Presentation</vt:lpstr>
      <vt:lpstr>The Economic Impact</vt:lpstr>
      <vt:lpstr>The Intellectual Impact: Science and Technology</vt:lpstr>
      <vt:lpstr>PowerPoint Presentation</vt:lpstr>
      <vt:lpstr>Gutenberg’s Revolution In Printing</vt:lpstr>
      <vt:lpstr>PowerPoint Presentation</vt:lpstr>
      <vt:lpstr>PowerPoint Presentation</vt:lpstr>
      <vt:lpstr>Iberian spirit of Christian mission</vt:lpstr>
      <vt:lpstr>PowerPoint Presentation</vt:lpstr>
      <vt:lpstr>Iberian Spirit: Religious Mission</vt:lpstr>
      <vt:lpstr>Early exploration</vt:lpstr>
      <vt:lpstr>PowerPoint Presentation</vt:lpstr>
      <vt:lpstr>Colonial patterns</vt:lpstr>
      <vt:lpstr>Political issues in the americas</vt:lpstr>
      <vt:lpstr>Polynesia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dc:title>
  <dc:creator>Jordan</dc:creator>
  <cp:lastModifiedBy>Jordan Meiners</cp:lastModifiedBy>
  <cp:revision>35</cp:revision>
  <dcterms:created xsi:type="dcterms:W3CDTF">2013-02-28T15:07:16Z</dcterms:created>
  <dcterms:modified xsi:type="dcterms:W3CDTF">2014-02-14T23:39:26Z</dcterms:modified>
</cp:coreProperties>
</file>