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300" r:id="rId3"/>
    <p:sldId id="301" r:id="rId4"/>
    <p:sldId id="302" r:id="rId5"/>
    <p:sldId id="257" r:id="rId6"/>
    <p:sldId id="258" r:id="rId7"/>
    <p:sldId id="259" r:id="rId8"/>
    <p:sldId id="296" r:id="rId9"/>
    <p:sldId id="260" r:id="rId10"/>
    <p:sldId id="261" r:id="rId11"/>
    <p:sldId id="262" r:id="rId12"/>
    <p:sldId id="263" r:id="rId13"/>
    <p:sldId id="264" r:id="rId14"/>
    <p:sldId id="304" r:id="rId15"/>
    <p:sldId id="265" r:id="rId16"/>
    <p:sldId id="266" r:id="rId17"/>
    <p:sldId id="298" r:id="rId18"/>
    <p:sldId id="267" r:id="rId19"/>
    <p:sldId id="268" r:id="rId20"/>
    <p:sldId id="269" r:id="rId21"/>
    <p:sldId id="270" r:id="rId22"/>
    <p:sldId id="306" r:id="rId23"/>
    <p:sldId id="271" r:id="rId24"/>
    <p:sldId id="272" r:id="rId25"/>
    <p:sldId id="273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305" r:id="rId40"/>
    <p:sldId id="295" r:id="rId41"/>
    <p:sldId id="288" r:id="rId42"/>
    <p:sldId id="289" r:id="rId43"/>
    <p:sldId id="290" r:id="rId44"/>
    <p:sldId id="291" r:id="rId45"/>
    <p:sldId id="294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6B11BB-4DEC-4E5E-88DA-81CDE33C514C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FC5A9C-0570-4EFB-967F-F5BB4196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5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2429DD-5432-4B6C-A207-3EEC5D1368CD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2AEAE2A-60F5-4AB6-98E5-45F2C0D4E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6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EAE2A-60F5-4AB6-98E5-45F2C0D4E0E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C73F7E3-0D36-4ED4-80BC-2826BB4275DB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2910D5D-CBF0-4714-97C5-4F9AE405F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en.wikipedia.org/wiki/File:III._Selim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en.wikipedia.org/wiki/Treaties_of_Tianj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iege_of_Ochakov_(1788)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Civilizations in Crisis: The Ottoman Empire, the Arab Heartlands, and Qing China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26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"/>
            <a:ext cx="8229600" cy="3048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Causes of Ottoman crisis</a:t>
            </a:r>
          </a:p>
          <a:p>
            <a:pPr lvl="1"/>
            <a:r>
              <a:rPr lang="en-US" dirty="0" smtClean="0"/>
              <a:t>Succession of weak rulers, with Sultan on top</a:t>
            </a:r>
          </a:p>
          <a:p>
            <a:pPr lvl="1"/>
            <a:r>
              <a:rPr lang="en-US" dirty="0" smtClean="0"/>
              <a:t>Inept sultans opened the way for power struggles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ival ministers, religious experts, Janissaries </a:t>
            </a:r>
          </a:p>
          <a:p>
            <a:pPr lvl="1"/>
            <a:r>
              <a:rPr lang="en-US" dirty="0" smtClean="0"/>
              <a:t>Weakened control over the population and resources it claimed to rule</a:t>
            </a:r>
          </a:p>
          <a:p>
            <a:pPr lvl="1"/>
            <a:r>
              <a:rPr lang="en-US" dirty="0" smtClean="0"/>
              <a:t>Provincial officials work with local land owners to cheat taxes due to Sultan</a:t>
            </a:r>
          </a:p>
          <a:p>
            <a:pPr lvl="2"/>
            <a:r>
              <a:rPr lang="en-US" dirty="0" smtClean="0"/>
              <a:t>Hurt already hard pressed peasants</a:t>
            </a:r>
          </a:p>
          <a:p>
            <a:pPr lvl="1"/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and early 19</a:t>
            </a:r>
            <a:r>
              <a:rPr lang="en-US" baseline="30000" dirty="0" smtClean="0"/>
              <a:t>th</a:t>
            </a:r>
            <a:r>
              <a:rPr lang="en-US" dirty="0" smtClean="0"/>
              <a:t> centuries - Position of artisan workers in town deteriorated because of competition from imported manufactures from Europe</a:t>
            </a:r>
          </a:p>
          <a:p>
            <a:pPr lvl="2"/>
            <a:r>
              <a:rPr lang="en-US" dirty="0" smtClean="0"/>
              <a:t>Led to urban riots</a:t>
            </a:r>
          </a:p>
          <a:p>
            <a:pPr lvl="1"/>
            <a:r>
              <a:rPr lang="en-US" dirty="0" smtClean="0"/>
              <a:t>Ottoman economic dependence on European political rivals increasing</a:t>
            </a:r>
            <a:endParaRPr lang="en-US" dirty="0"/>
          </a:p>
        </p:txBody>
      </p:sp>
      <p:pic>
        <p:nvPicPr>
          <p:cNvPr id="1026" name="Picture 2" descr="http://fanack.com/uploads/pics/turkey_ottoman-decline_720px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495800" cy="33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85800"/>
            <a:ext cx="30480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Early 1700s – Austrian Habsburg dynasty was main beneficiary of Ottoman decline</a:t>
            </a:r>
          </a:p>
          <a:p>
            <a:pPr lvl="1"/>
            <a:r>
              <a:rPr lang="en-US" dirty="0" smtClean="0"/>
              <a:t>Ottomans pushed out of Hungary and northern Balkans</a:t>
            </a:r>
          </a:p>
          <a:p>
            <a:r>
              <a:rPr lang="en-US" dirty="0" smtClean="0"/>
              <a:t>Late 1700s – Russian Empire (strengthened by Peter the </a:t>
            </a:r>
            <a:r>
              <a:rPr lang="en-US" dirty="0" err="1" smtClean="0"/>
              <a:t>Great’s</a:t>
            </a:r>
            <a:r>
              <a:rPr lang="en-US" dirty="0" smtClean="0"/>
              <a:t> forced Westernization) became main threat to Ottomans’ survival </a:t>
            </a:r>
          </a:p>
          <a:p>
            <a:pPr lvl="1"/>
            <a:r>
              <a:rPr lang="en-US" dirty="0" smtClean="0"/>
              <a:t>Russians took lands in the Caucasus and Crimea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0430" y="4412232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1830 – Greeks regain independence after centuries of Ottoman rule</a:t>
            </a:r>
          </a:p>
          <a:p>
            <a:r>
              <a:rPr lang="en-US" sz="2000" dirty="0" smtClean="0"/>
              <a:t>1867 – Serbia gains freedom</a:t>
            </a:r>
          </a:p>
          <a:p>
            <a:r>
              <a:rPr lang="en-US" sz="2000" dirty="0" smtClean="0"/>
              <a:t>1870s – Ottomans driven out of nearly the whole Balkans ;</a:t>
            </a:r>
            <a:r>
              <a:rPr lang="en-US" sz="2000" dirty="0"/>
              <a:t> </a:t>
            </a:r>
            <a:r>
              <a:rPr lang="en-US" sz="2000" dirty="0" smtClean="0"/>
              <a:t>Most of European provinces were eliminated from empire</a:t>
            </a:r>
            <a:endParaRPr lang="en-US" sz="2000" dirty="0"/>
          </a:p>
        </p:txBody>
      </p:sp>
      <p:pic>
        <p:nvPicPr>
          <p:cNvPr id="2050" name="Picture 2" descr="http://kenho.50webs.com/1-hochban/Maps/Large/01-1700s-Aust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2" y="304800"/>
            <a:ext cx="4643438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51595"/>
            <a:ext cx="7772400" cy="503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Reform and Survival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3058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Ottoman Empire survived into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1"/>
            <a:r>
              <a:rPr lang="en-US" dirty="0" smtClean="0"/>
              <a:t>Divisions between European powers</a:t>
            </a:r>
          </a:p>
          <a:p>
            <a:pPr lvl="1"/>
            <a:r>
              <a:rPr lang="en-US" dirty="0" smtClean="0"/>
              <a:t>British concern to prevent Russians from controlling Istanbul</a:t>
            </a:r>
          </a:p>
          <a:p>
            <a:pPr lvl="2"/>
            <a:r>
              <a:rPr lang="en-US" dirty="0" smtClean="0"/>
              <a:t>Might threaten British naval dominance in Mediterranean </a:t>
            </a:r>
          </a:p>
          <a:p>
            <a:pPr lvl="1"/>
            <a:r>
              <a:rPr lang="en-US" dirty="0" smtClean="0"/>
              <a:t>Reforms from within initiated by sultans and advisors</a:t>
            </a:r>
          </a:p>
          <a:p>
            <a:pPr lvl="2"/>
            <a:r>
              <a:rPr lang="en-US" dirty="0" smtClean="0"/>
              <a:t>Increased tensions within the ruling elite</a:t>
            </a:r>
          </a:p>
          <a:p>
            <a:r>
              <a:rPr lang="en-US" dirty="0" smtClean="0"/>
              <a:t>Sultan </a:t>
            </a:r>
            <a:r>
              <a:rPr lang="en-US" dirty="0" err="1" smtClean="0"/>
              <a:t>Selim</a:t>
            </a:r>
            <a:r>
              <a:rPr lang="en-US" dirty="0" smtClean="0"/>
              <a:t> III (1789-1807)</a:t>
            </a:r>
          </a:p>
          <a:p>
            <a:pPr lvl="1"/>
            <a:r>
              <a:rPr lang="en-US" dirty="0" smtClean="0"/>
              <a:t>Reform efforts tried to improve administrative efficiencies and building a new army</a:t>
            </a:r>
          </a:p>
          <a:p>
            <a:pPr lvl="1"/>
            <a:r>
              <a:rPr lang="en-US" dirty="0" smtClean="0"/>
              <a:t>1807 – killed by Janissaries</a:t>
            </a:r>
          </a:p>
          <a:p>
            <a:pPr lvl="2"/>
            <a:r>
              <a:rPr lang="en-US" dirty="0" smtClean="0"/>
              <a:t>Janissaries – dominant force in the Ottoman military</a:t>
            </a:r>
            <a:endParaRPr lang="en-US" dirty="0"/>
          </a:p>
        </p:txBody>
      </p:sp>
      <p:pic>
        <p:nvPicPr>
          <p:cNvPr id="4" name="Picture 4" descr="http://upload.wikimedia.org/wikipedia/commons/thumb/0/08/III._Selim.jpg/220px-III._Seli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01008"/>
            <a:ext cx="1330504" cy="19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3200400" cy="6477000"/>
          </a:xfrm>
        </p:spPr>
        <p:txBody>
          <a:bodyPr>
            <a:normAutofit/>
          </a:bodyPr>
          <a:lstStyle/>
          <a:p>
            <a:r>
              <a:rPr lang="en-US" dirty="0" smtClean="0"/>
              <a:t>Sultan Mahmud II</a:t>
            </a:r>
          </a:p>
          <a:p>
            <a:pPr lvl="1">
              <a:buClr>
                <a:srgbClr val="9B2D1F"/>
              </a:buClr>
            </a:pPr>
            <a:r>
              <a:rPr lang="en-US" dirty="0">
                <a:solidFill>
                  <a:prstClr val="black"/>
                </a:solidFill>
              </a:rPr>
              <a:t>Creates a well-trained new </a:t>
            </a:r>
            <a:r>
              <a:rPr lang="en-US" dirty="0" smtClean="0">
                <a:solidFill>
                  <a:prstClr val="black"/>
                </a:solidFill>
              </a:rPr>
              <a:t>army</a:t>
            </a:r>
            <a:endParaRPr lang="en-US" dirty="0" smtClean="0"/>
          </a:p>
          <a:p>
            <a:pPr lvl="2"/>
            <a:r>
              <a:rPr lang="en-US" dirty="0" smtClean="0"/>
              <a:t>Ends the Janissaries</a:t>
            </a:r>
          </a:p>
          <a:p>
            <a:pPr lvl="1"/>
            <a:r>
              <a:rPr lang="en-US" dirty="0" smtClean="0"/>
              <a:t>Patterned reform program on Western precedents</a:t>
            </a:r>
          </a:p>
          <a:p>
            <a:pPr lvl="1"/>
            <a:r>
              <a:rPr lang="en-US" dirty="0" smtClean="0"/>
              <a:t>Established diplomatic corps on Western lines and exchanged ambassadors with European powers</a:t>
            </a:r>
          </a:p>
          <a:p>
            <a:pPr lvl="1"/>
            <a:r>
              <a:rPr lang="en-US" dirty="0" smtClean="0"/>
              <a:t>Westernized the army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29000"/>
            <a:ext cx="4761389" cy="3194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53642"/>
            <a:ext cx="152908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90500"/>
            <a:ext cx="2971800" cy="67437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Tanzimat</a:t>
            </a:r>
            <a:r>
              <a:rPr lang="en-US" dirty="0" smtClean="0"/>
              <a:t> reforms (1839-1876)</a:t>
            </a:r>
          </a:p>
          <a:p>
            <a:pPr lvl="1"/>
            <a:r>
              <a:rPr lang="en-US" dirty="0" smtClean="0"/>
              <a:t>University education Westernized</a:t>
            </a:r>
          </a:p>
          <a:p>
            <a:pPr lvl="1"/>
            <a:r>
              <a:rPr lang="en-US" dirty="0" smtClean="0"/>
              <a:t>Training in European sciences and mathematics</a:t>
            </a:r>
          </a:p>
          <a:p>
            <a:pPr lvl="1"/>
            <a:r>
              <a:rPr lang="en-US" dirty="0" smtClean="0"/>
              <a:t>1830s - State-run postal and telegraph systems </a:t>
            </a:r>
          </a:p>
          <a:p>
            <a:pPr lvl="1"/>
            <a:r>
              <a:rPr lang="en-US" dirty="0" smtClean="0"/>
              <a:t>1860s - Railways </a:t>
            </a:r>
          </a:p>
          <a:p>
            <a:pPr lvl="1"/>
            <a:r>
              <a:rPr lang="en-US" dirty="0" smtClean="0"/>
              <a:t>Newspapers</a:t>
            </a:r>
          </a:p>
          <a:p>
            <a:pPr lvl="1"/>
            <a:r>
              <a:rPr lang="en-US" dirty="0" smtClean="0"/>
              <a:t>1876 - Constitution based heavily on European models </a:t>
            </a:r>
          </a:p>
          <a:p>
            <a:pPr lvl="2"/>
            <a:r>
              <a:rPr lang="en-US" dirty="0" smtClean="0"/>
              <a:t>Improved position of minority religious groups</a:t>
            </a:r>
          </a:p>
          <a:p>
            <a:pPr lvl="1"/>
            <a:r>
              <a:rPr lang="en-US" dirty="0" smtClean="0"/>
              <a:t>Few improvements in position of women until 1908</a:t>
            </a:r>
            <a:endParaRPr lang="en-US" dirty="0"/>
          </a:p>
        </p:txBody>
      </p:sp>
      <p:pic>
        <p:nvPicPr>
          <p:cNvPr id="3076" name="Picture 4" descr="http://www.turkeyswar.com/prelude/2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05922"/>
            <a:ext cx="3810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29141" y="6425297"/>
            <a:ext cx="294472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Proclamation of Constitution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8600"/>
            <a:ext cx="555732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2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381000"/>
            <a:ext cx="7772400" cy="1143000"/>
          </a:xfrm>
        </p:spPr>
        <p:txBody>
          <a:bodyPr/>
          <a:lstStyle/>
          <a:p>
            <a:r>
              <a:rPr lang="en-US" dirty="0" smtClean="0"/>
              <a:t>Repression and Revolt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95351"/>
            <a:ext cx="88392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Reforms did improve Ottomans’ ability to fend off/deflect assaults of foreign aggressors</a:t>
            </a:r>
          </a:p>
          <a:p>
            <a:r>
              <a:rPr lang="en-US" dirty="0" smtClean="0"/>
              <a:t>Western-educated bureaucrats, military officers, and professionals came to view sultanate as barrier to even more reforms</a:t>
            </a:r>
          </a:p>
          <a:p>
            <a:r>
              <a:rPr lang="en-US" dirty="0" smtClean="0"/>
              <a:t>1878-1908: Ottoman Sultan Abdul Hamid responds to threat of Westernized population</a:t>
            </a:r>
          </a:p>
          <a:p>
            <a:pPr lvl="1"/>
            <a:r>
              <a:rPr lang="en-US" dirty="0" smtClean="0"/>
              <a:t>Authoritarian </a:t>
            </a:r>
            <a:r>
              <a:rPr lang="en-US" dirty="0" smtClean="0"/>
              <a:t>absolutism</a:t>
            </a:r>
          </a:p>
          <a:p>
            <a:pPr lvl="1"/>
            <a:r>
              <a:rPr lang="en-US" dirty="0" smtClean="0"/>
              <a:t>Nullified constitution </a:t>
            </a:r>
          </a:p>
          <a:p>
            <a:pPr lvl="1"/>
            <a:r>
              <a:rPr lang="en-US" dirty="0" smtClean="0"/>
              <a:t>Restricted civil liberties (freedom of press)</a:t>
            </a:r>
          </a:p>
          <a:p>
            <a:pPr lvl="1"/>
            <a:r>
              <a:rPr lang="en-US" dirty="0" smtClean="0"/>
              <a:t>Deprived Westernized elite groups power</a:t>
            </a:r>
          </a:p>
          <a:p>
            <a:pPr lvl="1"/>
            <a:r>
              <a:rPr lang="en-US" dirty="0" smtClean="0"/>
              <a:t>Dissidents imprisoned, tortured, or killed</a:t>
            </a:r>
          </a:p>
          <a:p>
            <a:r>
              <a:rPr lang="en-US" dirty="0" smtClean="0"/>
              <a:t>However… continued to push Westernization in certain areas</a:t>
            </a:r>
          </a:p>
          <a:p>
            <a:pPr lvl="1"/>
            <a:r>
              <a:rPr lang="en-US" dirty="0" smtClean="0"/>
              <a:t>Military (European arms and techniques)</a:t>
            </a:r>
          </a:p>
          <a:p>
            <a:pPr lvl="1"/>
            <a:r>
              <a:rPr lang="en-US" dirty="0" smtClean="0"/>
              <a:t>Railways (Berlin to Baghdad)</a:t>
            </a:r>
          </a:p>
          <a:p>
            <a:pPr lvl="1"/>
            <a:r>
              <a:rPr lang="en-US" dirty="0" smtClean="0"/>
              <a:t>Telegraph lines</a:t>
            </a:r>
          </a:p>
          <a:p>
            <a:pPr lvl="1"/>
            <a:r>
              <a:rPr lang="en-US" dirty="0" smtClean="0"/>
              <a:t>Education and judicial reforms</a:t>
            </a:r>
            <a:endParaRPr lang="en-US" dirty="0"/>
          </a:p>
        </p:txBody>
      </p:sp>
      <p:pic>
        <p:nvPicPr>
          <p:cNvPr id="30722" name="Picture 2" descr="Aham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6100" y="3280271"/>
            <a:ext cx="2095500" cy="264795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6535" y="5709107"/>
            <a:ext cx="58297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200" dirty="0">
                <a:solidFill>
                  <a:prstClr val="black"/>
                </a:solidFill>
              </a:rPr>
              <a:t>1908 -Bloodless coup ends reign of Abdul Hamid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9220200" cy="56388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1908 – Young Turks come to power</a:t>
            </a:r>
          </a:p>
          <a:p>
            <a:pPr lvl="1"/>
            <a:r>
              <a:rPr lang="en-US" sz="2200" dirty="0" smtClean="0"/>
              <a:t>Turkish intellectuals</a:t>
            </a:r>
          </a:p>
          <a:p>
            <a:pPr lvl="1"/>
            <a:r>
              <a:rPr lang="en-US" sz="2200" dirty="0" smtClean="0"/>
              <a:t>Restore 1876 constitution </a:t>
            </a:r>
          </a:p>
          <a:p>
            <a:pPr lvl="1"/>
            <a:r>
              <a:rPr lang="en-US" sz="2200" dirty="0" smtClean="0"/>
              <a:t>Freedom of press restored</a:t>
            </a:r>
          </a:p>
          <a:p>
            <a:pPr lvl="1"/>
            <a:r>
              <a:rPr lang="en-US" sz="2200" dirty="0" smtClean="0"/>
              <a:t>Promised reforms in education, administration, and status of women</a:t>
            </a:r>
          </a:p>
          <a:p>
            <a:pPr lvl="1"/>
            <a:r>
              <a:rPr lang="en-US" sz="2200" dirty="0" smtClean="0"/>
              <a:t>Sultan retained as political figurehead and highest religious authority in Islam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95635"/>
            <a:ext cx="3924594" cy="2624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072569"/>
            <a:ext cx="7658394" cy="24752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2201" y="736898"/>
            <a:ext cx="2857040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Young Turks managed to stave off collapse of empire by achieving military victories and playing the hostile European powers against each other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Arabs eventually resist rule of  Young Turks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Arabs subjugation, Young Turks massive state control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u="sng" dirty="0">
                <a:solidFill>
                  <a:prstClr val="black"/>
                </a:solidFill>
              </a:rPr>
              <a:t>1914- Turkish entry in WWI (siding with Germany) will lead to the end of Ottoman Empire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52800"/>
            <a:ext cx="5557394" cy="3139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722785"/>
            <a:ext cx="6019800" cy="23310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579386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Western Intrusions and the Crisis in the Arab Islamic Heartlands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9067800" cy="5318393"/>
          </a:xfrm>
        </p:spPr>
        <p:txBody>
          <a:bodyPr>
            <a:normAutofit/>
          </a:bodyPr>
          <a:lstStyle/>
          <a:p>
            <a:r>
              <a:rPr lang="en-US" dirty="0" smtClean="0"/>
              <a:t>Islamic thinkers debated the best way to reverse the decline and drive back Europeans</a:t>
            </a:r>
          </a:p>
          <a:p>
            <a:pPr lvl="1"/>
            <a:r>
              <a:rPr lang="en-US" dirty="0" smtClean="0"/>
              <a:t>Return to Islamic past</a:t>
            </a:r>
          </a:p>
          <a:p>
            <a:pPr lvl="1"/>
            <a:r>
              <a:rPr lang="en-US" dirty="0" smtClean="0"/>
              <a:t>Large-scale adoption of Western ways</a:t>
            </a:r>
          </a:p>
          <a:p>
            <a:pPr lvl="1"/>
            <a:r>
              <a:rPr lang="en-US" dirty="0" smtClean="0"/>
              <a:t>Combine the two approached</a:t>
            </a:r>
          </a:p>
          <a:p>
            <a:r>
              <a:rPr lang="en-US" dirty="0" smtClean="0"/>
              <a:t>Muhammad Ali (Egypt) </a:t>
            </a:r>
          </a:p>
          <a:p>
            <a:pPr lvl="1"/>
            <a:r>
              <a:rPr lang="en-US" dirty="0" smtClean="0"/>
              <a:t>Preserve old state and society while mixing elements of Western culture</a:t>
            </a:r>
          </a:p>
          <a:p>
            <a:r>
              <a:rPr lang="en-US" dirty="0" smtClean="0"/>
              <a:t>Religious leaders (</a:t>
            </a:r>
            <a:r>
              <a:rPr lang="en-US" dirty="0" err="1" smtClean="0"/>
              <a:t>Mahdi</a:t>
            </a:r>
            <a:r>
              <a:rPr lang="en-US" dirty="0" smtClean="0"/>
              <a:t> of Sudan) </a:t>
            </a:r>
          </a:p>
          <a:p>
            <a:pPr lvl="1"/>
            <a:r>
              <a:rPr lang="en-US" dirty="0" smtClean="0"/>
              <a:t>Lead jihads (holy wars) against advancing Europeans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228600"/>
            <a:ext cx="8839200" cy="2667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By early 1800s – Arabs of the Fertile Crescent, Egypt, coastal Arabia, and North Africa had lived for centuries under Ottoman-Turkish rule</a:t>
            </a:r>
          </a:p>
          <a:p>
            <a:pPr lvl="1"/>
            <a:r>
              <a:rPr lang="en-US" dirty="0" smtClean="0"/>
              <a:t>Although fellow Muslims, Arabs resented Turkish domination</a:t>
            </a:r>
          </a:p>
          <a:p>
            <a:r>
              <a:rPr lang="en-US" dirty="0" smtClean="0"/>
              <a:t>As Ottoman Empire weakened, the Arabs became vulnerable to aggressive European powers</a:t>
            </a:r>
          </a:p>
          <a:p>
            <a:pPr lvl="1"/>
            <a:r>
              <a:rPr lang="en-US" dirty="0" smtClean="0"/>
              <a:t>Sense of crisis among Islamic faithful</a:t>
            </a:r>
          </a:p>
          <a:p>
            <a:pPr lvl="1"/>
            <a:r>
              <a:rPr lang="en-US" dirty="0" smtClean="0"/>
              <a:t>Europeans capture of Indonesia archipelago, India, Algeria</a:t>
            </a:r>
          </a:p>
          <a:p>
            <a:r>
              <a:rPr lang="en-US" dirty="0" smtClean="0"/>
              <a:t>Islamic world had been displaced by the West as the leading civilization</a:t>
            </a:r>
          </a:p>
          <a:p>
            <a:pPr lvl="1"/>
            <a:r>
              <a:rPr lang="en-US" dirty="0" smtClean="0"/>
              <a:t>From scientific inquiry to monumental architecture</a:t>
            </a:r>
            <a:endParaRPr lang="en-US" dirty="0"/>
          </a:p>
        </p:txBody>
      </p:sp>
      <p:pic>
        <p:nvPicPr>
          <p:cNvPr id="4098" name="Picture 2" descr="http://upload.wikimedia.org/wikipedia/commons/7/75/AsiaMinor1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91" y="2895600"/>
            <a:ext cx="63978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686800" cy="6248400"/>
          </a:xfrm>
        </p:spPr>
        <p:txBody>
          <a:bodyPr>
            <a:normAutofit/>
          </a:bodyPr>
          <a:lstStyle/>
          <a:p>
            <a:r>
              <a:rPr lang="en-US" dirty="0" smtClean="0"/>
              <a:t>1644 – Manchu nomads conquer China; Qing dynasty rules</a:t>
            </a:r>
          </a:p>
          <a:p>
            <a:r>
              <a:rPr lang="en-US" dirty="0" smtClean="0"/>
              <a:t>1644-1772:  Reign of </a:t>
            </a:r>
            <a:r>
              <a:rPr lang="en-US" dirty="0" err="1" smtClean="0"/>
              <a:t>Kangxi</a:t>
            </a:r>
            <a:r>
              <a:rPr lang="en-US" dirty="0" smtClean="0"/>
              <a:t> emperor in China</a:t>
            </a:r>
          </a:p>
          <a:p>
            <a:r>
              <a:rPr lang="en-US" dirty="0" smtClean="0"/>
              <a:t>1727 – first printing press in Ottoman Empire</a:t>
            </a:r>
          </a:p>
          <a:p>
            <a:r>
              <a:rPr lang="en-US" dirty="0" smtClean="0"/>
              <a:t>1736-1799: Reign of the Qianlong emperor in China</a:t>
            </a:r>
          </a:p>
          <a:p>
            <a:r>
              <a:rPr lang="en-US" dirty="0" smtClean="0"/>
              <a:t>1768-1774: Disastrous Ottoman war with Russia</a:t>
            </a:r>
          </a:p>
          <a:p>
            <a:r>
              <a:rPr lang="en-US" dirty="0" smtClean="0"/>
              <a:t>1772 – </a:t>
            </a:r>
            <a:r>
              <a:rPr lang="en-US" dirty="0" err="1" smtClean="0"/>
              <a:t>Safavid</a:t>
            </a:r>
            <a:r>
              <a:rPr lang="en-US" dirty="0" smtClean="0"/>
              <a:t> dynasty falls in Persia</a:t>
            </a:r>
          </a:p>
          <a:p>
            <a:r>
              <a:rPr lang="en-US" dirty="0" smtClean="0"/>
              <a:t>1789-1807: Reign of Ottoman Sultan </a:t>
            </a:r>
            <a:r>
              <a:rPr lang="en-US" dirty="0" err="1" smtClean="0"/>
              <a:t>Selim</a:t>
            </a:r>
            <a:r>
              <a:rPr lang="en-US" dirty="0" smtClean="0"/>
              <a:t> III</a:t>
            </a:r>
          </a:p>
          <a:p>
            <a:r>
              <a:rPr lang="en-US" dirty="0" smtClean="0"/>
              <a:t>1798 – British embassy to Qianlong emperor in China; French invasion of Egypt; Napoleon defeats Egypt’s </a:t>
            </a:r>
            <a:r>
              <a:rPr lang="en-US" dirty="0" err="1" smtClean="0"/>
              <a:t>Mameluk</a:t>
            </a:r>
            <a:r>
              <a:rPr lang="en-US" dirty="0" smtClean="0"/>
              <a:t> rulers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327"/>
            <a:ext cx="91440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Muhammad Ali and the Failure of Westernization in Egypt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84238"/>
            <a:ext cx="3200400" cy="58975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1798 – Napoleon invades Egypt</a:t>
            </a:r>
          </a:p>
          <a:p>
            <a:pPr lvl="1"/>
            <a:r>
              <a:rPr lang="en-US" dirty="0" smtClean="0"/>
              <a:t>Prelude to destroying British Empire in India</a:t>
            </a:r>
          </a:p>
          <a:p>
            <a:pPr lvl="1"/>
            <a:r>
              <a:rPr lang="en-US" dirty="0" smtClean="0"/>
              <a:t>Battle between France and </a:t>
            </a:r>
            <a:r>
              <a:rPr lang="en-US" dirty="0" err="1" smtClean="0"/>
              <a:t>Mamluk</a:t>
            </a:r>
            <a:r>
              <a:rPr lang="en-US" dirty="0" smtClean="0"/>
              <a:t> cavalry was easy victory for French</a:t>
            </a:r>
          </a:p>
          <a:p>
            <a:pPr lvl="2"/>
            <a:r>
              <a:rPr lang="en-US" dirty="0" smtClean="0"/>
              <a:t>Disciplined firepower vs. medieval armor and spears</a:t>
            </a:r>
          </a:p>
          <a:p>
            <a:pPr lvl="1"/>
            <a:r>
              <a:rPr lang="en-US" dirty="0" smtClean="0"/>
              <a:t>Revealed how vulnerable Muslim core areas were to European aggression and how far Muslims had fallen behind the Europeans in capacity to wage war</a:t>
            </a:r>
          </a:p>
          <a:p>
            <a:pPr lvl="1"/>
            <a:r>
              <a:rPr lang="en-US" dirty="0" smtClean="0"/>
              <a:t>1798 – British push French back</a:t>
            </a:r>
          </a:p>
          <a:p>
            <a:pPr lvl="2"/>
            <a:r>
              <a:rPr lang="en-US" dirty="0" smtClean="0"/>
              <a:t>Egypt was spared European conquest because of British, not Egypt’s Muslim defenders</a:t>
            </a:r>
          </a:p>
          <a:p>
            <a:pPr lvl="2"/>
            <a:r>
              <a:rPr lang="en-US" dirty="0" smtClean="0"/>
              <a:t>French withdraws from Egypt (1801)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80" y="547048"/>
            <a:ext cx="4751417" cy="4004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419600"/>
            <a:ext cx="2895851" cy="224352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304800"/>
            <a:ext cx="8915400" cy="6248400"/>
          </a:xfrm>
        </p:spPr>
        <p:txBody>
          <a:bodyPr>
            <a:normAutofit/>
          </a:bodyPr>
          <a:lstStyle/>
          <a:p>
            <a:r>
              <a:rPr lang="en-US" dirty="0" smtClean="0"/>
              <a:t>Muhammad Ali emerged as ruler of </a:t>
            </a:r>
            <a:r>
              <a:rPr lang="en-US" dirty="0" smtClean="0"/>
              <a:t>Egypt (founder of modern Egypt)</a:t>
            </a:r>
            <a:endParaRPr lang="en-US" dirty="0" smtClean="0"/>
          </a:p>
          <a:p>
            <a:pPr lvl="1"/>
            <a:r>
              <a:rPr lang="en-US" dirty="0" smtClean="0"/>
              <a:t>Impressed by weapons and discipline of French armies</a:t>
            </a:r>
          </a:p>
          <a:p>
            <a:pPr lvl="2"/>
            <a:r>
              <a:rPr lang="en-US" dirty="0" smtClean="0"/>
              <a:t>Built up-to-date European-style military force</a:t>
            </a:r>
          </a:p>
          <a:p>
            <a:pPr lvl="2"/>
            <a:r>
              <a:rPr lang="en-US" dirty="0" smtClean="0"/>
              <a:t>Introduced Western-style conscription among Egyptian peasantry</a:t>
            </a:r>
          </a:p>
          <a:p>
            <a:pPr lvl="2"/>
            <a:r>
              <a:rPr lang="en-US" dirty="0" smtClean="0"/>
              <a:t>Imported Western arms</a:t>
            </a:r>
          </a:p>
          <a:p>
            <a:pPr lvl="2"/>
            <a:r>
              <a:rPr lang="en-US" dirty="0" smtClean="0"/>
              <a:t>Put together most effective fighting force in Middle </a:t>
            </a:r>
            <a:r>
              <a:rPr lang="en-US" dirty="0" smtClean="0"/>
              <a:t>East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30550"/>
            <a:ext cx="5105400" cy="34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133600"/>
            <a:ext cx="2095500" cy="29908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54801"/>
            <a:ext cx="5130335" cy="57800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6200" y="246063"/>
            <a:ext cx="3810000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Successfully invaded Syria, and threatened Istanbul multiple times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Ordered Egyptian peasantry to increase production of cotton, hemp, indigo (in growing demand in industrial Europe)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Failed to build industrial sector (competition from Western-manufactured goods)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Allied with powerful rural landlords (</a:t>
            </a:r>
            <a:r>
              <a:rPr lang="en-US" sz="2000" dirty="0" err="1">
                <a:solidFill>
                  <a:prstClr val="black"/>
                </a:solidFill>
              </a:rPr>
              <a:t>ayan</a:t>
            </a:r>
            <a:r>
              <a:rPr lang="en-US" sz="2000" dirty="0">
                <a:solidFill>
                  <a:prstClr val="black"/>
                </a:solidFill>
              </a:rPr>
              <a:t>) to control peasantry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Took peasants’ produce to pay for rising costs of military establishment</a:t>
            </a:r>
          </a:p>
          <a:p>
            <a:pPr marL="822960" lvl="2" indent="-228600">
              <a:spcBef>
                <a:spcPts val="370"/>
              </a:spcBef>
              <a:buClr>
                <a:srgbClr val="D34817">
                  <a:tint val="60000"/>
                </a:srgbClr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Further impoverished already hard-pressed rural population</a:t>
            </a:r>
          </a:p>
        </p:txBody>
      </p:sp>
    </p:spTree>
    <p:extLst>
      <p:ext uri="{BB962C8B-B14F-4D97-AF65-F5344CB8AC3E}">
        <p14:creationId xmlns:p14="http://schemas.microsoft.com/office/powerpoint/2010/main" val="560795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Bankruptcy, European Intervention, and Strategies of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610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Muhammad Ali’s successors hurt efforts to reform and revitalize Egyptian society</a:t>
            </a:r>
          </a:p>
          <a:p>
            <a:pPr lvl="1"/>
            <a:r>
              <a:rPr lang="en-US" dirty="0" smtClean="0"/>
              <a:t>Cotton production increased and landlord class grew rich, while great majority of peasants went hungry</a:t>
            </a:r>
          </a:p>
          <a:p>
            <a:pPr lvl="1"/>
            <a:r>
              <a:rPr lang="en-US" dirty="0" smtClean="0"/>
              <a:t>Great expansion of cotton production at expense of food grains and other crops (dependent on a single export)</a:t>
            </a:r>
          </a:p>
          <a:p>
            <a:pPr lvl="1"/>
            <a:r>
              <a:rPr lang="en-US" dirty="0" smtClean="0"/>
              <a:t>Education advances benefited only elite</a:t>
            </a:r>
          </a:p>
          <a:p>
            <a:pPr lvl="1"/>
            <a:r>
              <a:rPr lang="en-US" dirty="0" smtClean="0"/>
              <a:t>Revenues Khedives (descendants of Ali) collected wasted</a:t>
            </a:r>
          </a:p>
          <a:p>
            <a:pPr lvl="2"/>
            <a:r>
              <a:rPr lang="en-US" dirty="0" smtClean="0"/>
              <a:t>Palace life</a:t>
            </a:r>
          </a:p>
          <a:p>
            <a:pPr lvl="2"/>
            <a:r>
              <a:rPr lang="en-US" dirty="0" smtClean="0"/>
              <a:t>Wasteful military campaigns on Sudanic peoples along upper Nile</a:t>
            </a:r>
          </a:p>
          <a:p>
            <a:pPr lvl="1"/>
            <a:r>
              <a:rPr lang="en-US" dirty="0" smtClean="0"/>
              <a:t>Mid 19</a:t>
            </a:r>
            <a:r>
              <a:rPr lang="en-US" baseline="30000" dirty="0" smtClean="0"/>
              <a:t>th</a:t>
            </a:r>
            <a:r>
              <a:rPr lang="en-US" dirty="0" smtClean="0"/>
              <a:t> century - Growing indebtedness to European financers</a:t>
            </a:r>
          </a:p>
          <a:p>
            <a:pPr lvl="2"/>
            <a:r>
              <a:rPr lang="en-US" dirty="0" smtClean="0"/>
              <a:t>Wanted access to Egypt’s cheap cotton and to build a canal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533400"/>
            <a:ext cx="41910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1869 – Suez Canal</a:t>
            </a:r>
          </a:p>
          <a:p>
            <a:pPr lvl="1"/>
            <a:r>
              <a:rPr lang="en-US" dirty="0" smtClean="0"/>
              <a:t>Connected Mediterranean and Red Sea</a:t>
            </a:r>
          </a:p>
          <a:p>
            <a:pPr lvl="1"/>
            <a:r>
              <a:rPr lang="en-US" dirty="0" smtClean="0"/>
              <a:t>Transformed Egypt into one of the most strategic places on Earth</a:t>
            </a:r>
          </a:p>
          <a:p>
            <a:pPr lvl="1"/>
            <a:r>
              <a:rPr lang="en-US" dirty="0" smtClean="0"/>
              <a:t>Vital commercial and military link between European powers and their colonial empires in Asia and East Africa</a:t>
            </a:r>
          </a:p>
          <a:p>
            <a:r>
              <a:rPr lang="en-US" dirty="0" smtClean="0"/>
              <a:t>Muslims debate over how to stop the Europeans</a:t>
            </a:r>
          </a:p>
          <a:p>
            <a:pPr lvl="1"/>
            <a:r>
              <a:rPr lang="en-US" dirty="0" smtClean="0"/>
              <a:t>Jihad</a:t>
            </a:r>
          </a:p>
          <a:p>
            <a:pPr lvl="1"/>
            <a:r>
              <a:rPr lang="en-US" dirty="0" smtClean="0"/>
              <a:t>Learn from Europeans (science and math)</a:t>
            </a:r>
          </a:p>
          <a:p>
            <a:r>
              <a:rPr lang="en-US" dirty="0" smtClean="0"/>
              <a:t>Mounting debts of Khedival regime and strategic importance of canal gave European powers (Britain and France) a growing stake in the stability and accessibility of Egypt</a:t>
            </a:r>
          </a:p>
        </p:txBody>
      </p:sp>
      <p:pic>
        <p:nvPicPr>
          <p:cNvPr id="23554" name="Picture 2" descr="http://wp.menloschool.org/mwhgblock/wp-content/uploads/2011/12/the-suez-canal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0318"/>
            <a:ext cx="2836672" cy="3128682"/>
          </a:xfrm>
          <a:prstGeom prst="rect">
            <a:avLst/>
          </a:prstGeom>
          <a:noFill/>
        </p:spPr>
      </p:pic>
      <p:pic>
        <p:nvPicPr>
          <p:cNvPr id="6146" name="Picture 2" descr="Suez Canal, picture, image,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9753"/>
            <a:ext cx="4267200" cy="270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533400"/>
            <a:ext cx="3962400" cy="6096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1882 – Britain helps Egyptians defeat revolt led by </a:t>
            </a:r>
            <a:r>
              <a:rPr lang="en-US" dirty="0" err="1" smtClean="0"/>
              <a:t>Orabi</a:t>
            </a:r>
            <a:endParaRPr lang="en-US" dirty="0" smtClean="0"/>
          </a:p>
          <a:p>
            <a:pPr lvl="1"/>
            <a:r>
              <a:rPr lang="en-US" dirty="0" err="1" smtClean="0"/>
              <a:t>Orabi</a:t>
            </a:r>
            <a:r>
              <a:rPr lang="en-US" dirty="0" smtClean="0"/>
              <a:t> – led mutiny in Egyptian army</a:t>
            </a:r>
          </a:p>
          <a:p>
            <a:r>
              <a:rPr lang="en-US" dirty="0" smtClean="0"/>
              <a:t>Although Egypt not formally colonized, British intervention began decades of dominance by British consuls and British advisors to high-ranking Egyptian administrators</a:t>
            </a:r>
          </a:p>
          <a:p>
            <a:pPr lvl="1"/>
            <a:r>
              <a:rPr lang="en-US" dirty="0" smtClean="0"/>
              <a:t>Khedives became mere puppets</a:t>
            </a:r>
          </a:p>
          <a:p>
            <a:pPr lvl="1"/>
            <a:r>
              <a:rPr lang="en-US" dirty="0" smtClean="0"/>
              <a:t>British officials controlled Egypt’s finances and foreign affairs</a:t>
            </a:r>
          </a:p>
          <a:p>
            <a:r>
              <a:rPr lang="en-US" dirty="0" smtClean="0"/>
              <a:t>Direct European control of Islamic heartlands had begun</a:t>
            </a:r>
            <a:endParaRPr lang="en-US" dirty="0"/>
          </a:p>
        </p:txBody>
      </p:sp>
      <p:pic>
        <p:nvPicPr>
          <p:cNvPr id="22530" name="Picture 2" descr="http://static.ddmcdn.com/gif/willow/history-of-egypt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04800"/>
            <a:ext cx="4572000" cy="6176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0"/>
            <a:ext cx="8229600" cy="1542288"/>
          </a:xfrm>
        </p:spPr>
        <p:txBody>
          <a:bodyPr>
            <a:normAutofit/>
          </a:bodyPr>
          <a:lstStyle/>
          <a:p>
            <a:r>
              <a:rPr lang="en-US" sz="3200" dirty="0"/>
              <a:t>Jihad: The </a:t>
            </a:r>
            <a:r>
              <a:rPr lang="en-US" sz="3200" dirty="0" err="1"/>
              <a:t>Mahdist</a:t>
            </a:r>
            <a:r>
              <a:rPr lang="en-US" sz="3200" dirty="0"/>
              <a:t> Revolt in the Sudan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38200"/>
            <a:ext cx="3352800" cy="53340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Resistance </a:t>
            </a:r>
            <a:r>
              <a:rPr lang="en-US" dirty="0"/>
              <a:t>to Egyptian and British influence was focused by Muhammad </a:t>
            </a:r>
            <a:r>
              <a:rPr lang="en-US" dirty="0" err="1" smtClean="0"/>
              <a:t>Achmad</a:t>
            </a:r>
            <a:endParaRPr lang="en-US" dirty="0"/>
          </a:p>
          <a:p>
            <a:pPr lvl="2"/>
            <a:r>
              <a:rPr lang="en-US" dirty="0" smtClean="0"/>
              <a:t>Head </a:t>
            </a:r>
            <a:r>
              <a:rPr lang="en-US" dirty="0"/>
              <a:t>of a Sufi brotherhood in the </a:t>
            </a:r>
            <a:r>
              <a:rPr lang="en-US" dirty="0" smtClean="0"/>
              <a:t>Sudan </a:t>
            </a:r>
            <a:endParaRPr lang="en-US" dirty="0"/>
          </a:p>
          <a:p>
            <a:pPr lvl="1"/>
            <a:r>
              <a:rPr lang="en-US" dirty="0" smtClean="0"/>
              <a:t>Taking </a:t>
            </a:r>
            <a:r>
              <a:rPr lang="en-US" dirty="0"/>
              <a:t>the title of </a:t>
            </a:r>
            <a:r>
              <a:rPr lang="en-US" dirty="0" smtClean="0"/>
              <a:t>Mahdi he claimed </a:t>
            </a:r>
            <a:r>
              <a:rPr lang="en-US" dirty="0"/>
              <a:t>descent from Muhammad and declared a </a:t>
            </a:r>
            <a:r>
              <a:rPr lang="en-US" dirty="0" smtClean="0"/>
              <a:t>jihad </a:t>
            </a:r>
          </a:p>
          <a:p>
            <a:pPr lvl="2"/>
            <a:r>
              <a:rPr lang="en-US" dirty="0" smtClean="0"/>
              <a:t>Eliminate foreign influences on Islam and </a:t>
            </a:r>
            <a:r>
              <a:rPr lang="en-US" dirty="0"/>
              <a:t>restore </a:t>
            </a:r>
            <a:r>
              <a:rPr lang="en-US" dirty="0" smtClean="0"/>
              <a:t>purity </a:t>
            </a:r>
          </a:p>
          <a:p>
            <a:endParaRPr lang="en-US" dirty="0"/>
          </a:p>
        </p:txBody>
      </p:sp>
      <p:pic>
        <p:nvPicPr>
          <p:cNvPr id="21506" name="Picture 2" descr="File:The Mahdist State, 1881-98, modern Sud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4724400" cy="5907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8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2133600"/>
          </a:xfrm>
        </p:spPr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/>
              <a:t>The military forces of the Mahdi enjoyed military success against the Egyptians until his </a:t>
            </a:r>
            <a:r>
              <a:rPr lang="en-US" dirty="0" smtClean="0"/>
              <a:t>death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/>
              <a:t>New leaders of the Sudanese insurgence were not nearly as powerful and a British expedition defeated </a:t>
            </a:r>
            <a:r>
              <a:rPr lang="en-US" dirty="0"/>
              <a:t>the </a:t>
            </a:r>
            <a:r>
              <a:rPr lang="en-US" dirty="0" err="1"/>
              <a:t>Mahdist</a:t>
            </a:r>
            <a:r>
              <a:rPr lang="en-US" dirty="0"/>
              <a:t> army </a:t>
            </a:r>
            <a:endParaRPr lang="en-US" dirty="0" smtClean="0"/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 smtClean="0"/>
              <a:t>British extended </a:t>
            </a:r>
            <a:r>
              <a:rPr lang="en-US" dirty="0"/>
              <a:t>their power along the </a:t>
            </a:r>
            <a:r>
              <a:rPr lang="en-US" dirty="0" smtClean="0"/>
              <a:t>Nile</a:t>
            </a:r>
            <a:endParaRPr lang="en-US" dirty="0"/>
          </a:p>
          <a:p>
            <a:endParaRPr lang="en-US" dirty="0"/>
          </a:p>
        </p:txBody>
      </p:sp>
      <p:pic>
        <p:nvPicPr>
          <p:cNvPr id="20482" name="Picture 2" descr="File:Bataille d'Ondurma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514600"/>
            <a:ext cx="6096000" cy="389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5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Retreat and Anxiety: Islam Imperiled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884238"/>
            <a:ext cx="8686800" cy="2362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– severe reverses for the people of Islamic world</a:t>
            </a:r>
          </a:p>
          <a:p>
            <a:pPr lvl="1"/>
            <a:r>
              <a:rPr lang="en-US" dirty="0" smtClean="0"/>
              <a:t>Outflanked and out-fought by old European rivals</a:t>
            </a:r>
          </a:p>
          <a:p>
            <a:pPr lvl="1"/>
            <a:r>
              <a:rPr lang="en-US" dirty="0" smtClean="0"/>
              <a:t>Many Islamic leaders became puppets of European overlords</a:t>
            </a:r>
          </a:p>
          <a:p>
            <a:pPr lvl="1"/>
            <a:r>
              <a:rPr lang="en-US" dirty="0" smtClean="0"/>
              <a:t>Islamic lands passed under rule of colonial rulers</a:t>
            </a:r>
          </a:p>
          <a:p>
            <a:r>
              <a:rPr lang="en-US" dirty="0" smtClean="0"/>
              <a:t>Islamic civilization was by no means defeated</a:t>
            </a:r>
          </a:p>
          <a:p>
            <a:pPr lvl="1"/>
            <a:r>
              <a:rPr lang="en-US" dirty="0" smtClean="0"/>
              <a:t>But its continued viability clearly was threatened by Europeans, which had become master of the world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246438"/>
            <a:ext cx="5017443" cy="338357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8763000" cy="42703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 Last Dynasty: Rise and Fall of Qing Empire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14400"/>
            <a:ext cx="35052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More than a century of strong rule by the </a:t>
            </a:r>
            <a:r>
              <a:rPr lang="en-US" dirty="0" err="1" smtClean="0"/>
              <a:t>Manchus</a:t>
            </a:r>
            <a:r>
              <a:rPr lang="en-US" dirty="0" smtClean="0"/>
              <a:t> and a high degree of social stability </a:t>
            </a:r>
          </a:p>
          <a:p>
            <a:r>
              <a:rPr lang="en-US" dirty="0" smtClean="0"/>
              <a:t>End of 18</a:t>
            </a:r>
            <a:r>
              <a:rPr lang="en-US" baseline="30000" dirty="0" smtClean="0"/>
              <a:t>th</a:t>
            </a:r>
            <a:r>
              <a:rPr lang="en-US" dirty="0" smtClean="0"/>
              <a:t> century -rampant official corruption, severe economic dislocation, and social unrest by the end of 18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– Western powers (led by British) took advantage of weaknesses to force open China’s markets, humiliate its military defenders, and reduce its Qing rulers to little more than puppets</a:t>
            </a:r>
            <a:endParaRPr lang="en-US" dirty="0"/>
          </a:p>
        </p:txBody>
      </p:sp>
      <p:pic>
        <p:nvPicPr>
          <p:cNvPr id="7170" name="Picture 2" descr="https://lh6.googleusercontent.com/9o6hSGFzHo6gK2rBLWT-Dt8ugEJVyGr0NXFyyGnWIh6oGQkBOV_Il0885GtxZdEJvxRu7UUOa98o5G46rZZ1KasoiWEwPdGujr89n2ZzszM2r_KBkOJjz9gr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5777"/>
            <a:ext cx="4918516" cy="44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81000"/>
            <a:ext cx="7772400" cy="6248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1805-1849: Reign of Muhammad Ali in Egypt</a:t>
            </a:r>
          </a:p>
          <a:p>
            <a:r>
              <a:rPr lang="en-US" dirty="0" smtClean="0"/>
              <a:t>1807-1839: Reign of Ottoman Sultan Mahmud II</a:t>
            </a:r>
          </a:p>
          <a:p>
            <a:r>
              <a:rPr lang="en-US" dirty="0" smtClean="0"/>
              <a:t>1826 – Ottoman Janissary corps destroyed</a:t>
            </a:r>
          </a:p>
          <a:p>
            <a:r>
              <a:rPr lang="en-US" dirty="0" smtClean="0"/>
              <a:t>1834 – Postal system established in Ottoman Empire</a:t>
            </a:r>
          </a:p>
          <a:p>
            <a:r>
              <a:rPr lang="en-US" dirty="0" smtClean="0"/>
              <a:t>1838 – Ottoman treaty with British removing trade restrictions in the empire</a:t>
            </a:r>
          </a:p>
          <a:p>
            <a:r>
              <a:rPr lang="en-US" dirty="0" smtClean="0"/>
              <a:t>1839-1841: Opium War in China</a:t>
            </a:r>
          </a:p>
          <a:p>
            <a:r>
              <a:rPr lang="en-US" dirty="0" smtClean="0"/>
              <a:t>1839-1876: </a:t>
            </a:r>
            <a:r>
              <a:rPr lang="en-US" dirty="0" err="1" smtClean="0"/>
              <a:t>Tanzimat</a:t>
            </a:r>
            <a:r>
              <a:rPr lang="en-US" dirty="0" smtClean="0"/>
              <a:t> reforms in the Ottoman Empire</a:t>
            </a:r>
          </a:p>
          <a:p>
            <a:r>
              <a:rPr lang="en-US" dirty="0" smtClean="0"/>
              <a:t>1850-1864: </a:t>
            </a:r>
            <a:r>
              <a:rPr lang="en-US" dirty="0" err="1" smtClean="0"/>
              <a:t>Taiping</a:t>
            </a:r>
            <a:r>
              <a:rPr lang="en-US" dirty="0" smtClean="0"/>
              <a:t> rebellion in China</a:t>
            </a:r>
          </a:p>
          <a:p>
            <a:r>
              <a:rPr lang="en-US" dirty="0" smtClean="0"/>
              <a:t>1854-1856: Crimean War</a:t>
            </a:r>
          </a:p>
          <a:p>
            <a:r>
              <a:rPr lang="en-US" dirty="0" smtClean="0"/>
              <a:t>1856-1860: Anglo-French war against China</a:t>
            </a:r>
          </a:p>
          <a:p>
            <a:r>
              <a:rPr lang="en-US" dirty="0" smtClean="0"/>
              <a:t>1866- First railway begun in Ottoman Empire</a:t>
            </a:r>
          </a:p>
          <a:p>
            <a:r>
              <a:rPr lang="en-US" dirty="0" smtClean="0"/>
              <a:t>1869 – Opening of Suez Canal</a:t>
            </a:r>
          </a:p>
          <a:p>
            <a:r>
              <a:rPr lang="en-US" dirty="0" smtClean="0"/>
              <a:t>1870 – Ottoman legal code reformed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4502" y="152400"/>
            <a:ext cx="3505200" cy="6477002"/>
          </a:xfrm>
        </p:spPr>
        <p:txBody>
          <a:bodyPr>
            <a:noAutofit/>
          </a:bodyPr>
          <a:lstStyle/>
          <a:p>
            <a:r>
              <a:rPr lang="en-US" sz="1900" dirty="0" smtClean="0"/>
              <a:t>North of Great Wall and before the takeover of China, Manchu elite adopted Chinese ways</a:t>
            </a:r>
          </a:p>
          <a:p>
            <a:pPr lvl="1"/>
            <a:r>
              <a:rPr lang="en-US" sz="1900" dirty="0"/>
              <a:t>B</a:t>
            </a:r>
            <a:r>
              <a:rPr lang="en-US" sz="1900" dirty="0" smtClean="0"/>
              <a:t>ureaucracy organized along Chinese lines</a:t>
            </a:r>
          </a:p>
          <a:p>
            <a:pPr lvl="1"/>
            <a:r>
              <a:rPr lang="en-US" sz="1900" dirty="0" smtClean="0"/>
              <a:t>Chinese court ceremonies </a:t>
            </a:r>
          </a:p>
          <a:p>
            <a:pPr lvl="1"/>
            <a:r>
              <a:rPr lang="en-US" sz="1900" dirty="0" smtClean="0"/>
              <a:t>Chinese scholar-officials found lucrative employment </a:t>
            </a:r>
          </a:p>
          <a:p>
            <a:r>
              <a:rPr lang="en-US" sz="1900" dirty="0" smtClean="0"/>
              <a:t>Weakness of declining Ming regime, not </a:t>
            </a:r>
            <a:r>
              <a:rPr lang="en-US" sz="1900" dirty="0" err="1" smtClean="0"/>
              <a:t>Manchus</a:t>
            </a:r>
            <a:r>
              <a:rPr lang="en-US" sz="1900" dirty="0" smtClean="0"/>
              <a:t>’ own strength, gave </a:t>
            </a:r>
            <a:r>
              <a:rPr lang="en-US" sz="1900" dirty="0" err="1" smtClean="0"/>
              <a:t>Manchus</a:t>
            </a:r>
            <a:r>
              <a:rPr lang="en-US" sz="1900" dirty="0" smtClean="0"/>
              <a:t> an opportunity to seize control of China</a:t>
            </a:r>
          </a:p>
          <a:p>
            <a:r>
              <a:rPr lang="en-US" sz="1900" dirty="0" smtClean="0"/>
              <a:t>Manchu armies forced submission by nomadic peoples far to the west and compelled tribute from Kingdoms to the South (Vietnam and Burma)</a:t>
            </a:r>
          </a:p>
          <a:p>
            <a:r>
              <a:rPr lang="en-US" sz="1900" dirty="0" smtClean="0"/>
              <a:t>Qing ruled an area larger than any previous Chinese dynasty (exception – Tang)</a:t>
            </a:r>
            <a:endParaRPr lang="en-US" sz="1900" dirty="0"/>
          </a:p>
        </p:txBody>
      </p:sp>
      <p:pic>
        <p:nvPicPr>
          <p:cNvPr id="8194" name="Picture 2" descr="http://www.globalsecurity.org/military/world/china/images/map-17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0845"/>
            <a:ext cx="5147786" cy="472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202" y="4946540"/>
            <a:ext cx="4416981" cy="18352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533400"/>
            <a:ext cx="86106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Manchus retained much of the political system of their Ming predecessors (ethnic Chinese made up majority of subjects)</a:t>
            </a:r>
          </a:p>
          <a:p>
            <a:pPr lvl="1"/>
            <a:r>
              <a:rPr lang="en-US" dirty="0" smtClean="0"/>
              <a:t>Confucian rituals</a:t>
            </a:r>
          </a:p>
          <a:p>
            <a:pPr lvl="1"/>
            <a:r>
              <a:rPr lang="en-US" dirty="0" smtClean="0"/>
              <a:t>Scholar-gentry officials serving under Ming remained in office</a:t>
            </a:r>
          </a:p>
          <a:p>
            <a:pPr lvl="2"/>
            <a:r>
              <a:rPr lang="en-US" dirty="0" smtClean="0"/>
              <a:t>Imperial bureaucracy - Manchu/ethnic Chinese</a:t>
            </a:r>
          </a:p>
          <a:p>
            <a:pPr lvl="2"/>
            <a:r>
              <a:rPr lang="en-US" dirty="0" smtClean="0"/>
              <a:t>Regional/local bureaucracy – ethnic Chinese</a:t>
            </a:r>
          </a:p>
          <a:p>
            <a:pPr lvl="1"/>
            <a:r>
              <a:rPr lang="en-US" dirty="0" smtClean="0"/>
              <a:t>Pardoned many who resisted Manchu conquest</a:t>
            </a:r>
          </a:p>
          <a:p>
            <a:pPr lvl="1"/>
            <a:r>
              <a:rPr lang="en-US" dirty="0" smtClean="0"/>
              <a:t>Patrons of Chinese art</a:t>
            </a:r>
          </a:p>
          <a:p>
            <a:pPr lvl="2"/>
            <a:r>
              <a:rPr lang="en-US" dirty="0" smtClean="0"/>
              <a:t>Manchu rulers employed thousands of scholars to compile encyclopedias of Chinese learning</a:t>
            </a:r>
          </a:p>
          <a:p>
            <a:pPr lvl="1"/>
            <a:r>
              <a:rPr lang="en-US" dirty="0" smtClean="0"/>
              <a:t>Retained the civil service exam</a:t>
            </a:r>
          </a:p>
          <a:p>
            <a:pPr lvl="1"/>
            <a:r>
              <a:rPr lang="en-US" dirty="0" smtClean="0"/>
              <a:t>Manchu emperors – Sons of Heaven</a:t>
            </a:r>
          </a:p>
          <a:p>
            <a:r>
              <a:rPr lang="en-US" dirty="0" smtClean="0"/>
              <a:t>However… reduced the tax exemptions and privileges of the scholar-gentry class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Economy and Society in Early Centuries of Qing Rule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762000"/>
            <a:ext cx="37338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Manchu retained long nurtured values such as respect for rank and acceptance of hierarchy in Chinese society</a:t>
            </a:r>
          </a:p>
          <a:p>
            <a:pPr lvl="1"/>
            <a:r>
              <a:rPr lang="en-US" dirty="0" smtClean="0"/>
              <a:t>Old over young, male over female, scholar-bureaucrat over commoner</a:t>
            </a:r>
          </a:p>
          <a:p>
            <a:pPr lvl="1"/>
            <a:r>
              <a:rPr lang="en-US" dirty="0" smtClean="0"/>
              <a:t>Extended family remained core unit of social order</a:t>
            </a:r>
          </a:p>
          <a:p>
            <a:pPr lvl="1"/>
            <a:r>
              <a:rPr lang="en-US" dirty="0" smtClean="0"/>
              <a:t>Lives of women at all social levels remained centered on household</a:t>
            </a:r>
          </a:p>
          <a:p>
            <a:r>
              <a:rPr lang="en-US" dirty="0" err="1" smtClean="0"/>
              <a:t>Manchus</a:t>
            </a:r>
            <a:r>
              <a:rPr lang="en-US" dirty="0" smtClean="0"/>
              <a:t> alleviated rural distress and unrest after last years of Ming rule</a:t>
            </a:r>
          </a:p>
          <a:p>
            <a:pPr lvl="1"/>
            <a:r>
              <a:rPr lang="en-US" dirty="0" smtClean="0"/>
              <a:t>Taxes and state labor demands lowered</a:t>
            </a:r>
          </a:p>
          <a:p>
            <a:pPr lvl="1"/>
            <a:r>
              <a:rPr lang="en-US" dirty="0" smtClean="0"/>
              <a:t>Tax-free land offered to those willing to cultivate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anals, roadways and extending irrigation works repaired</a:t>
            </a:r>
            <a:endParaRPr lang="en-US" dirty="0"/>
          </a:p>
        </p:txBody>
      </p:sp>
      <p:pic>
        <p:nvPicPr>
          <p:cNvPr id="9218" name="Picture 2" descr="http://regentsprep.org/Regents/global/themes/goldenages/IMAGES/dynasticcyc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46" y="1371600"/>
            <a:ext cx="506705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52400"/>
            <a:ext cx="5638800" cy="6553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However… the gap between the rural gentry and ordinary peasants and laborers increased</a:t>
            </a:r>
          </a:p>
          <a:p>
            <a:pPr lvl="1"/>
            <a:r>
              <a:rPr lang="en-US" dirty="0" smtClean="0"/>
              <a:t>Many men of the gentry class let their nails grow long to demonstrate that they did not have to engage in physical labor</a:t>
            </a:r>
          </a:p>
          <a:p>
            <a:r>
              <a:rPr lang="en-US" dirty="0" smtClean="0"/>
              <a:t>First century of Manchu rule - Commercial and urban expansion (began in Song era) gained new strength </a:t>
            </a:r>
          </a:p>
          <a:p>
            <a:r>
              <a:rPr lang="en-US" dirty="0" smtClean="0"/>
              <a:t>End of 18</a:t>
            </a:r>
            <a:r>
              <a:rPr lang="en-US" baseline="30000" dirty="0" smtClean="0"/>
              <a:t>th</a:t>
            </a:r>
            <a:r>
              <a:rPr lang="en-US" dirty="0" smtClean="0"/>
              <a:t> century – state and mercantile classes profited from influx of silver to pay for exports</a:t>
            </a:r>
          </a:p>
          <a:p>
            <a:pPr lvl="1"/>
            <a:r>
              <a:rPr lang="en-US" dirty="0" smtClean="0"/>
              <a:t> Tea, porcelain, silk</a:t>
            </a:r>
          </a:p>
          <a:p>
            <a:r>
              <a:rPr lang="en-US" dirty="0" smtClean="0"/>
              <a:t>Chinese merchants freed from restrictions against overseas travel setup in late Ming</a:t>
            </a:r>
          </a:p>
          <a:p>
            <a:pPr lvl="1"/>
            <a:r>
              <a:rPr lang="en-US" dirty="0" smtClean="0"/>
              <a:t>Profits from overseas trade gave rise to a wealthy new group of merchants (compradors) specializing in import-export trade</a:t>
            </a:r>
          </a:p>
          <a:p>
            <a:pPr lvl="2"/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– Compradors major links between China and outside world</a:t>
            </a:r>
            <a:endParaRPr lang="en-US" dirty="0"/>
          </a:p>
        </p:txBody>
      </p:sp>
      <p:pic>
        <p:nvPicPr>
          <p:cNvPr id="10242" name="Picture 2" descr="http://ecx.images-amazon.com/images/I/61AKVhWTc6L._SY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30937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6556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Rot from Within Bureaucratic Breakdown and Social Disintegration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7772400" cy="6019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Late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– Qing in decline</a:t>
            </a:r>
          </a:p>
          <a:p>
            <a:pPr lvl="1"/>
            <a:r>
              <a:rPr lang="en-US" dirty="0" smtClean="0"/>
              <a:t>Massive corruption in exam system</a:t>
            </a:r>
          </a:p>
          <a:p>
            <a:pPr lvl="2"/>
            <a:r>
              <a:rPr lang="en-US" sz="2400" dirty="0" smtClean="0"/>
              <a:t>Cheating, favoritism</a:t>
            </a:r>
          </a:p>
          <a:p>
            <a:pPr lvl="2"/>
            <a:r>
              <a:rPr lang="en-US" sz="2400" dirty="0" smtClean="0"/>
              <a:t>Sons of high officials often were ensured a place in the ever-growing bureaucracy</a:t>
            </a:r>
          </a:p>
          <a:p>
            <a:pPr lvl="2"/>
            <a:r>
              <a:rPr lang="en-US" sz="2400" dirty="0" smtClean="0"/>
              <a:t>Examiners could be bribed to approve weak credentials or look the other way when candidates consulted cheat sheets </a:t>
            </a:r>
          </a:p>
          <a:p>
            <a:pPr lvl="2"/>
            <a:r>
              <a:rPr lang="en-US" sz="2400" dirty="0" smtClean="0"/>
              <a:t>Wealthy saw positions in bureaucracy as means of influencing local officials and judges and enhancing family fortunes</a:t>
            </a:r>
          </a:p>
          <a:p>
            <a:pPr lvl="2"/>
            <a:r>
              <a:rPr lang="en-US" sz="2400" dirty="0" smtClean="0"/>
              <a:t>Less and less concern was expressed for the effects of bureaucratic decisions on peasantry and urban laborers</a:t>
            </a:r>
            <a:endParaRPr lang="en-US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"/>
            <a:ext cx="86106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Qing in decline…</a:t>
            </a:r>
          </a:p>
          <a:p>
            <a:pPr lvl="1"/>
            <a:r>
              <a:rPr lang="en-US" dirty="0" smtClean="0"/>
              <a:t>Revenues for state projects are now used to enrich individual families </a:t>
            </a:r>
          </a:p>
          <a:p>
            <a:pPr lvl="2"/>
            <a:r>
              <a:rPr lang="en-US" dirty="0" smtClean="0"/>
              <a:t>Example:  funds needed to maintain armies and public works declined sharply and filled the pockets of individuals</a:t>
            </a:r>
          </a:p>
          <a:p>
            <a:pPr lvl="1"/>
            <a:r>
              <a:rPr lang="en-US" dirty="0" smtClean="0"/>
              <a:t>Food shortages and landlord demands caused mass migrations</a:t>
            </a:r>
          </a:p>
          <a:p>
            <a:pPr lvl="1"/>
            <a:r>
              <a:rPr lang="en-US" dirty="0" smtClean="0"/>
              <a:t>Vagabond bands clogged roads, and beggars crowded the city streets.  </a:t>
            </a:r>
          </a:p>
          <a:p>
            <a:pPr lvl="1"/>
            <a:r>
              <a:rPr lang="en-US" dirty="0" smtClean="0"/>
              <a:t>Banditry became major problem </a:t>
            </a:r>
          </a:p>
          <a:p>
            <a:pPr lvl="1"/>
            <a:r>
              <a:rPr lang="en-US" dirty="0" smtClean="0"/>
              <a:t>Food crops from the Americas (corn and potatoes) had created massive increase in population</a:t>
            </a:r>
          </a:p>
          <a:p>
            <a:pPr lvl="2"/>
            <a:r>
              <a:rPr lang="en-US" dirty="0" smtClean="0"/>
              <a:t>Chinese social and economic systems could not sustain such a large population</a:t>
            </a:r>
          </a:p>
          <a:p>
            <a:endParaRPr lang="en-US" dirty="0"/>
          </a:p>
        </p:txBody>
      </p:sp>
      <p:pic>
        <p:nvPicPr>
          <p:cNvPr id="12290" name="Picture 2" descr="http://bhoffert.faculty.noctrl.edu/HST165/DynasticCy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1576"/>
            <a:ext cx="7391400" cy="33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13" y="228600"/>
            <a:ext cx="8915400" cy="5794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Barbarians at the South Gates: The Opium War and After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38193"/>
            <a:ext cx="3048000" cy="581980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Scientific and industrial revolutions allowed Britain to compensate for their smaller numbers with better organization and superior technology</a:t>
            </a:r>
          </a:p>
          <a:p>
            <a:r>
              <a:rPr lang="en-US" dirty="0" smtClean="0"/>
              <a:t>For centuries, British merchants had eagerly exported silks, fine porcelains, tea, and other products from the Chinese Empire</a:t>
            </a:r>
          </a:p>
          <a:p>
            <a:r>
              <a:rPr lang="en-US" dirty="0" smtClean="0"/>
              <a:t>British forced to trade growing amounts of silver (China didn’t want European stuff)</a:t>
            </a:r>
          </a:p>
          <a:p>
            <a:r>
              <a:rPr lang="en-US" dirty="0" smtClean="0"/>
              <a:t>Britain unhappy with unfavorable terms of trade</a:t>
            </a:r>
          </a:p>
          <a:p>
            <a:pPr lvl="1"/>
            <a:r>
              <a:rPr lang="en-US" dirty="0" smtClean="0"/>
              <a:t>Turn to opium (high demand in China)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787822"/>
            <a:ext cx="284758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916" y="4419600"/>
            <a:ext cx="4480948" cy="1902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6351264"/>
            <a:ext cx="477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Above: British steamship built for Opium trade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533400"/>
            <a:ext cx="4114800" cy="6096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Chinese soon realized that opium traffic was a major threat to their economy and social order</a:t>
            </a:r>
          </a:p>
          <a:p>
            <a:pPr lvl="1"/>
            <a:r>
              <a:rPr lang="en-US" dirty="0" smtClean="0"/>
              <a:t>Within years, China loses their favorable balance of trade</a:t>
            </a:r>
          </a:p>
          <a:p>
            <a:pPr lvl="1"/>
            <a:r>
              <a:rPr lang="en-US" dirty="0" smtClean="0"/>
              <a:t>Silver begins to flow in large quantities OUT of country</a:t>
            </a:r>
          </a:p>
          <a:p>
            <a:pPr lvl="2"/>
            <a:r>
              <a:rPr lang="en-US" dirty="0" smtClean="0"/>
              <a:t>As sources of capital for public works and trade expansion decreased, agricultural productivity stagnated or declined, and unemployment spread</a:t>
            </a:r>
          </a:p>
          <a:p>
            <a:r>
              <a:rPr lang="en-US" dirty="0" smtClean="0"/>
              <a:t>Wealthy Chinese squandered increasing amounts of China’s wealth to support opium habits</a:t>
            </a:r>
          </a:p>
          <a:p>
            <a:r>
              <a:rPr lang="en-US" dirty="0" smtClean="0"/>
              <a:t>Strung-out officials neglected their administrative responsibilities, the sons of prominent scholar-gentry families lost their ambition, and laborers and peasants abandoned their work for pleasures of opium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8" y="3806707"/>
            <a:ext cx="4096867" cy="2822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64" y="228600"/>
            <a:ext cx="4228401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Early 18</a:t>
            </a:r>
            <a:r>
              <a:rPr lang="en-US" baseline="30000" dirty="0" smtClean="0"/>
              <a:t>th</a:t>
            </a:r>
            <a:r>
              <a:rPr lang="en-US" dirty="0" smtClean="0"/>
              <a:t> century – Qing emperors had issued edicts forbidding opium traffic, but little was done to enforce</a:t>
            </a:r>
          </a:p>
          <a:p>
            <a:r>
              <a:rPr lang="en-US" dirty="0" smtClean="0"/>
              <a:t>British ordered the Chinese to stop their anti-opium campaign or risk military intervention</a:t>
            </a:r>
          </a:p>
          <a:p>
            <a:r>
              <a:rPr lang="en-US" dirty="0" smtClean="0"/>
              <a:t>1839 – Opium War</a:t>
            </a:r>
          </a:p>
          <a:p>
            <a:pPr lvl="1"/>
            <a:r>
              <a:rPr lang="en-US" dirty="0" smtClean="0"/>
              <a:t>War junks no match for British </a:t>
            </a:r>
            <a:r>
              <a:rPr lang="en-US" dirty="0" smtClean="0"/>
              <a:t>gunboats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390900"/>
            <a:ext cx="5791200" cy="310318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04800"/>
            <a:ext cx="3352800" cy="6400800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D34817"/>
              </a:buClr>
            </a:pPr>
            <a:r>
              <a:rPr lang="en-US" sz="2400" dirty="0">
                <a:solidFill>
                  <a:prstClr val="black"/>
                </a:solidFill>
              </a:rPr>
              <a:t>British victory in Opium War allowed the European powers to force China to open trade and diplomatic exchanges</a:t>
            </a:r>
          </a:p>
          <a:p>
            <a:pPr lvl="1">
              <a:buClr>
                <a:srgbClr val="9B2D1F"/>
              </a:buClr>
            </a:pPr>
            <a:r>
              <a:rPr lang="en-US" sz="2200" dirty="0">
                <a:solidFill>
                  <a:prstClr val="black"/>
                </a:solidFill>
              </a:rPr>
              <a:t>Hong Kong established as additional center of British commerce</a:t>
            </a:r>
          </a:p>
          <a:p>
            <a:pPr lvl="1">
              <a:buClr>
                <a:srgbClr val="9B2D1F"/>
              </a:buClr>
            </a:pPr>
            <a:r>
              <a:rPr lang="en-US" sz="2200" dirty="0">
                <a:solidFill>
                  <a:prstClr val="black"/>
                </a:solidFill>
              </a:rPr>
              <a:t>1890 – more than 90 ports available to European and American traders </a:t>
            </a:r>
          </a:p>
          <a:p>
            <a:pPr lvl="1">
              <a:buClr>
                <a:srgbClr val="9B2D1F"/>
              </a:buClr>
            </a:pPr>
            <a:r>
              <a:rPr lang="en-US" sz="2200" dirty="0">
                <a:solidFill>
                  <a:prstClr val="black"/>
                </a:solidFill>
              </a:rPr>
              <a:t>Britain, France, Germany, and Russia actually leased certain ports and their hinterlands. </a:t>
            </a:r>
          </a:p>
          <a:p>
            <a:pPr lvl="1">
              <a:buClr>
                <a:srgbClr val="9B2D1F"/>
              </a:buClr>
            </a:pPr>
            <a:r>
              <a:rPr lang="en-US" sz="2200" dirty="0">
                <a:solidFill>
                  <a:prstClr val="black"/>
                </a:solidFill>
              </a:rPr>
              <a:t>Mid 19</a:t>
            </a:r>
            <a:r>
              <a:rPr lang="en-US" sz="2200" baseline="30000" dirty="0">
                <a:solidFill>
                  <a:prstClr val="black"/>
                </a:solidFill>
              </a:rPr>
              <a:t>th</a:t>
            </a:r>
            <a:r>
              <a:rPr lang="en-US" sz="2200" dirty="0">
                <a:solidFill>
                  <a:prstClr val="black"/>
                </a:solidFill>
              </a:rPr>
              <a:t> century – China’s foreign trade and customs overseen by British officials</a:t>
            </a:r>
          </a:p>
          <a:p>
            <a:pPr lvl="2">
              <a:buClr>
                <a:srgbClr val="D34817">
                  <a:tint val="60000"/>
                </a:srgbClr>
              </a:buClr>
            </a:pPr>
            <a:r>
              <a:rPr lang="en-US" sz="1900" dirty="0">
                <a:solidFill>
                  <a:prstClr val="black"/>
                </a:solidFill>
              </a:rPr>
              <a:t>Ensured that European nationals had favored access to China’s markets and no protective tariffs were established by Chinese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762000"/>
            <a:ext cx="5527632" cy="51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6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458200" cy="601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1876 – Ottoman Empire Constitution</a:t>
            </a:r>
          </a:p>
          <a:p>
            <a:r>
              <a:rPr lang="en-US" dirty="0" smtClean="0"/>
              <a:t>1876 – 1908: Reign of Ottoman Sultan Abdul </a:t>
            </a:r>
            <a:r>
              <a:rPr lang="en-US" dirty="0" err="1" smtClean="0"/>
              <a:t>Hamid</a:t>
            </a:r>
            <a:endParaRPr lang="en-US" dirty="0" smtClean="0"/>
          </a:p>
          <a:p>
            <a:r>
              <a:rPr lang="en-US" dirty="0" smtClean="0"/>
              <a:t>1877 – Treaty of San Stefano; Ottomans driven from most of the Balkans</a:t>
            </a:r>
          </a:p>
          <a:p>
            <a:r>
              <a:rPr lang="en-US" dirty="0" smtClean="0"/>
              <a:t>1882 – British invasion and occupation of Egypt; failed revolt led by </a:t>
            </a:r>
            <a:r>
              <a:rPr lang="en-US" dirty="0" err="1" smtClean="0"/>
              <a:t>Orabi</a:t>
            </a:r>
            <a:r>
              <a:rPr lang="en-US" dirty="0" smtClean="0"/>
              <a:t> in Egypt</a:t>
            </a:r>
          </a:p>
          <a:p>
            <a:r>
              <a:rPr lang="en-US" dirty="0" smtClean="0"/>
              <a:t>1883 – </a:t>
            </a:r>
            <a:r>
              <a:rPr lang="en-US" dirty="0" err="1" smtClean="0"/>
              <a:t>Mahdist</a:t>
            </a:r>
            <a:r>
              <a:rPr lang="en-US" dirty="0" smtClean="0"/>
              <a:t> victory over British-led Egyptian expeditionary force at </a:t>
            </a:r>
            <a:r>
              <a:rPr lang="en-US" dirty="0" err="1" smtClean="0"/>
              <a:t>Shakyan</a:t>
            </a:r>
            <a:endParaRPr lang="en-US" dirty="0" smtClean="0"/>
          </a:p>
          <a:p>
            <a:r>
              <a:rPr lang="en-US" dirty="0" smtClean="0"/>
              <a:t>1889 – Young Turks established in Paris</a:t>
            </a:r>
          </a:p>
          <a:p>
            <a:r>
              <a:rPr lang="en-US" dirty="0" smtClean="0"/>
              <a:t>1898 – British-Egyptian army defeats the </a:t>
            </a:r>
            <a:r>
              <a:rPr lang="en-US" dirty="0" err="1" smtClean="0"/>
              <a:t>Mahdist</a:t>
            </a:r>
            <a:r>
              <a:rPr lang="en-US" dirty="0" smtClean="0"/>
              <a:t> army of Omdurman</a:t>
            </a:r>
          </a:p>
          <a:p>
            <a:r>
              <a:rPr lang="en-US" dirty="0" smtClean="0"/>
              <a:t>1898-1901: Boxer Rebellion in China; 100 days of Reform in China</a:t>
            </a:r>
          </a:p>
          <a:p>
            <a:r>
              <a:rPr lang="en-US" dirty="0" smtClean="0"/>
              <a:t>1908 – Young Turks seize power in Istanbul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hoffert.faculty.noctrl.edu/HST265/TreatyOfTianj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41831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egentsprep.org/regents/global/themes/imperialism/images/sphere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52" y="1066800"/>
            <a:ext cx="4997094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6" y="-529104"/>
            <a:ext cx="8991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Civilization at Risk: Rebellion and Failed Reforms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07676"/>
            <a:ext cx="8686800" cy="23155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China’s defeat in the Opium war contributed to a building crisis that threatened not just the Qing dynasty but Chinese civilization as a whole</a:t>
            </a:r>
          </a:p>
          <a:p>
            <a:r>
              <a:rPr lang="en-US" dirty="0" err="1" smtClean="0"/>
              <a:t>Taiping</a:t>
            </a:r>
            <a:r>
              <a:rPr lang="en-US" dirty="0" smtClean="0"/>
              <a:t> rebellion (Hong </a:t>
            </a:r>
            <a:r>
              <a:rPr lang="en-US" dirty="0" err="1" smtClean="0"/>
              <a:t>Xiuquan</a:t>
            </a:r>
            <a:r>
              <a:rPr lang="en-US" dirty="0" smtClean="0"/>
              <a:t>) – increased the problems in Chinese society, drained resources of ruling dynasty</a:t>
            </a:r>
          </a:p>
          <a:p>
            <a:pPr lvl="1"/>
            <a:r>
              <a:rPr lang="en-US" dirty="0" smtClean="0"/>
              <a:t>Posed</a:t>
            </a:r>
            <a:r>
              <a:rPr lang="en-US" dirty="0" smtClean="0"/>
              <a:t> </a:t>
            </a:r>
            <a:r>
              <a:rPr lang="en-US" dirty="0" smtClean="0"/>
              <a:t>a serious alternative not only to the Qing </a:t>
            </a:r>
            <a:r>
              <a:rPr lang="en-US" dirty="0" smtClean="0"/>
              <a:t>dynasty </a:t>
            </a:r>
            <a:r>
              <a:rPr lang="en-US" dirty="0" smtClean="0"/>
              <a:t>but to Confucian civilization</a:t>
            </a:r>
          </a:p>
          <a:p>
            <a:pPr lvl="1"/>
            <a:r>
              <a:rPr lang="en-US" dirty="0" smtClean="0"/>
              <a:t>Offered sweeping programs for social reform, land redistribution, and liberation of women</a:t>
            </a:r>
          </a:p>
          <a:p>
            <a:pPr lvl="1"/>
            <a:r>
              <a:rPr lang="en-US" dirty="0" smtClean="0"/>
              <a:t>Attacked traditional Confucian elite</a:t>
            </a:r>
          </a:p>
          <a:p>
            <a:pPr lvl="2"/>
            <a:r>
              <a:rPr lang="en-US" dirty="0" smtClean="0"/>
              <a:t>Attack on the scholar-gentry was one of the main causes of </a:t>
            </a:r>
            <a:r>
              <a:rPr lang="en-US" dirty="0" err="1" smtClean="0"/>
              <a:t>Taiping’s</a:t>
            </a:r>
            <a:r>
              <a:rPr lang="en-US" dirty="0" smtClean="0"/>
              <a:t> ultimate defeat</a:t>
            </a:r>
            <a:endParaRPr lang="en-US" dirty="0"/>
          </a:p>
        </p:txBody>
      </p:sp>
      <p:pic>
        <p:nvPicPr>
          <p:cNvPr id="6146" name="Picture 2" descr="File:Regaining the Provincial Capital of Ruizh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7" y="3733800"/>
            <a:ext cx="4827736" cy="211816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889011"/>
            <a:ext cx="3581400" cy="382941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04800"/>
            <a:ext cx="3352800" cy="6553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Late 19</a:t>
            </a:r>
            <a:r>
              <a:rPr lang="en-US" baseline="30000" dirty="0" smtClean="0"/>
              <a:t>th</a:t>
            </a:r>
            <a:r>
              <a:rPr lang="en-US" dirty="0" smtClean="0"/>
              <a:t> century – provincial leaders most responsible for China’s self-strengthening movement</a:t>
            </a:r>
          </a:p>
          <a:p>
            <a:pPr lvl="1"/>
            <a:r>
              <a:rPr lang="en-US" dirty="0" smtClean="0"/>
              <a:t>Challenged the West</a:t>
            </a:r>
          </a:p>
          <a:p>
            <a:pPr lvl="1"/>
            <a:r>
              <a:rPr lang="en-US" dirty="0" smtClean="0"/>
              <a:t>Encouraged Western investment in railways and factories in areas they governed</a:t>
            </a:r>
          </a:p>
          <a:p>
            <a:pPr lvl="1"/>
            <a:r>
              <a:rPr lang="en-US" dirty="0" smtClean="0"/>
              <a:t>Modernized their armies</a:t>
            </a:r>
          </a:p>
          <a:p>
            <a:pPr lvl="1"/>
            <a:r>
              <a:rPr lang="en-US" dirty="0" smtClean="0"/>
              <a:t>Manchus </a:t>
            </a:r>
            <a:r>
              <a:rPr lang="en-US" dirty="0" smtClean="0"/>
              <a:t>had trouble controlling them</a:t>
            </a:r>
          </a:p>
          <a:p>
            <a:r>
              <a:rPr lang="en-US" dirty="0" smtClean="0"/>
              <a:t>Manchu rulers would stubbornly resisted the far reaching reforms that were the only hope of saving the regime, and Chinese civilization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447800"/>
            <a:ext cx="5258434" cy="390048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84582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Boxer Rebellion (1898) – Group of Chinese try to remove European influence in China</a:t>
            </a:r>
          </a:p>
          <a:p>
            <a:pPr lvl="1"/>
            <a:r>
              <a:rPr lang="en-US" dirty="0" smtClean="0"/>
              <a:t>1901- Imperialist powers intervene</a:t>
            </a:r>
          </a:p>
          <a:p>
            <a:pPr lvl="1"/>
            <a:r>
              <a:rPr lang="en-US" dirty="0" smtClean="0"/>
              <a:t>Failure of rebellion led to even greater control over China’s internal affairs by the Europeans</a:t>
            </a:r>
            <a:endParaRPr lang="en-US" dirty="0"/>
          </a:p>
        </p:txBody>
      </p:sp>
      <p:sp>
        <p:nvSpPr>
          <p:cNvPr id="4098" name="AutoShape 2" descr="http://upload.wikimedia.org/wikipedia/commons/thumb/8/80/BoxerSoldiers.jpg/220px-BoxerSoldi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http://upload.wikimedia.org/wikipedia/commons/thumb/8/80/BoxerSoldiers.jpg/220px-BoxerSoldi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http://upload.wikimedia.org/wikipedia/commons/thumb/8/80/BoxerSoldiers.jpg/220px-BoxerSoldi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http://upload.wikimedia.org/wikipedia/commons/thumb/8/80/BoxerSoldiers.jpg/220px-BoxerSoldi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File:BoxerSoldi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19400"/>
            <a:ext cx="3200400" cy="3802455"/>
          </a:xfrm>
          <a:prstGeom prst="rect">
            <a:avLst/>
          </a:prstGeom>
          <a:noFill/>
        </p:spPr>
      </p:pic>
      <p:pic>
        <p:nvPicPr>
          <p:cNvPr id="4108" name="Picture 12" descr="Troops of the Eight nations alliance 1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4483" y="1905000"/>
            <a:ext cx="4969565" cy="304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62400" y="52578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Above:  troops of the Eight nations alliance in 1900.</a:t>
            </a:r>
            <a:br>
              <a:rPr lang="en-US" dirty="0" smtClean="0"/>
            </a:br>
            <a:r>
              <a:rPr lang="en-US" dirty="0" smtClean="0"/>
              <a:t>Left to right: Britain, United States, Australian, British India,</a:t>
            </a:r>
            <a:br>
              <a:rPr lang="en-US" dirty="0" smtClean="0"/>
            </a:br>
            <a:r>
              <a:rPr lang="en-US" dirty="0" smtClean="0"/>
              <a:t>Germany, France, Austria-Hungary, Italy, Japan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Fall of the Qing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685800"/>
            <a:ext cx="7772400" cy="457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End of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– sons of some of scholar-gentry and especially of the merchants in the port cities were becoming more and more involved in secret society operations aimed at overthrowing the regime</a:t>
            </a:r>
          </a:p>
          <a:p>
            <a:r>
              <a:rPr lang="en-US" sz="2000" dirty="0" smtClean="0"/>
              <a:t>Wanted to get rid of </a:t>
            </a:r>
            <a:r>
              <a:rPr lang="en-US" sz="2000" dirty="0" err="1" smtClean="0"/>
              <a:t>Manchus</a:t>
            </a:r>
            <a:r>
              <a:rPr lang="en-US" sz="2000" dirty="0" smtClean="0"/>
              <a:t>, and also…</a:t>
            </a:r>
          </a:p>
          <a:p>
            <a:pPr lvl="1"/>
            <a:r>
              <a:rPr lang="en-US" sz="2000" dirty="0" smtClean="0"/>
              <a:t>Pass power to Western-educated, reformist leaders who would build a new, strong nation-state in China</a:t>
            </a:r>
          </a:p>
          <a:p>
            <a:pPr lvl="2"/>
            <a:r>
              <a:rPr lang="en-US" dirty="0" smtClean="0"/>
              <a:t>Patterned after the West</a:t>
            </a:r>
          </a:p>
          <a:p>
            <a:pPr lvl="1"/>
            <a:r>
              <a:rPr lang="en-US" sz="2000" dirty="0" smtClean="0"/>
              <a:t>Desperately needed social programs to relieve the misery of peasants and urban workers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19100" y="3810000"/>
            <a:ext cx="7848600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Revolutionaries – drew heavily on the West for ideas and organization models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Still… rising middle classes didn’t want imperialist powers in Chinese affairs</a:t>
            </a:r>
          </a:p>
          <a:p>
            <a:pPr marL="822960" lvl="2" indent="-228600">
              <a:spcBef>
                <a:spcPts val="370"/>
              </a:spcBef>
              <a:buClr>
                <a:srgbClr val="D34817">
                  <a:tint val="60000"/>
                </a:srgbClr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Condemned Manchus for failing to control foreigners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February 1912 – last emperor of China (</a:t>
            </a:r>
            <a:r>
              <a:rPr lang="en-US" sz="2000" dirty="0" err="1">
                <a:solidFill>
                  <a:prstClr val="black"/>
                </a:solidFill>
              </a:rPr>
              <a:t>Puyi</a:t>
            </a:r>
            <a:r>
              <a:rPr lang="en-US" sz="2000" dirty="0">
                <a:solidFill>
                  <a:prstClr val="black"/>
                </a:solidFill>
              </a:rPr>
              <a:t>) was overthrown, and one of the more powerful provincial lords was asked to establish a republican government in China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922" y="3048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End of a Civilization?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84238"/>
            <a:ext cx="8876522" cy="4191000"/>
          </a:xfrm>
        </p:spPr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/>
              <a:t>Even prior to their abdication, the Qing had abandoned the Confucian examination system as inappropriate to the problems of the </a:t>
            </a:r>
            <a:r>
              <a:rPr lang="en-US" dirty="0" smtClean="0"/>
              <a:t>government</a:t>
            </a:r>
            <a:endParaRPr lang="en-US" dirty="0" smtClean="0"/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dirty="0"/>
              <a:t>S</a:t>
            </a:r>
            <a:r>
              <a:rPr lang="en-US" dirty="0" smtClean="0"/>
              <a:t>ignaled </a:t>
            </a:r>
            <a:r>
              <a:rPr lang="en-US" dirty="0"/>
              <a:t>the end of patterns of civilization in </a:t>
            </a:r>
            <a:r>
              <a:rPr lang="en-US" dirty="0" smtClean="0"/>
              <a:t>China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5999"/>
            <a:ext cx="5413248" cy="42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609600"/>
            <a:ext cx="4800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Early 18</a:t>
            </a:r>
            <a:r>
              <a:rPr lang="en-US" baseline="30000" dirty="0" smtClean="0"/>
              <a:t>th</a:t>
            </a:r>
            <a:r>
              <a:rPr lang="en-US" dirty="0" smtClean="0"/>
              <a:t> century – China under Manchu control</a:t>
            </a:r>
          </a:p>
          <a:p>
            <a:pPr lvl="1"/>
            <a:r>
              <a:rPr lang="en-US" dirty="0" smtClean="0"/>
              <a:t>China enjoying another early dynastic period of growth and prosperity</a:t>
            </a:r>
          </a:p>
          <a:p>
            <a:pPr lvl="1"/>
            <a:r>
              <a:rPr lang="en-US" dirty="0" smtClean="0"/>
              <a:t>China’s population growing steadily, and trade and agricultural production were high</a:t>
            </a:r>
          </a:p>
          <a:p>
            <a:pPr lvl="1"/>
            <a:r>
              <a:rPr lang="en-US" dirty="0" smtClean="0"/>
              <a:t>European traders (“barbarians”) were confined to the ports of Macao and Canton on China’s south coast</a:t>
            </a:r>
          </a:p>
          <a:p>
            <a:pPr lvl="1"/>
            <a:r>
              <a:rPr lang="en-US" dirty="0" smtClean="0"/>
              <a:t>Qing emperor had severely reduced missionary activities in China</a:t>
            </a:r>
            <a:endParaRPr lang="en-US" dirty="0"/>
          </a:p>
        </p:txBody>
      </p:sp>
      <p:pic>
        <p:nvPicPr>
          <p:cNvPr id="38914" name="Picture 2" descr="http://afe.easia.columbia.edu/special/imgs/poptren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066800"/>
            <a:ext cx="4238625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81000"/>
            <a:ext cx="7772400" cy="3581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Early 18</a:t>
            </a:r>
            <a:r>
              <a:rPr lang="en-US" baseline="30000" dirty="0" smtClean="0"/>
              <a:t>th</a:t>
            </a:r>
            <a:r>
              <a:rPr lang="en-US" dirty="0" smtClean="0"/>
              <a:t> century - Ming Dynasty going well, Ottoman Empire in decline</a:t>
            </a:r>
          </a:p>
          <a:p>
            <a:pPr lvl="1"/>
            <a:r>
              <a:rPr lang="en-US" dirty="0" smtClean="0"/>
              <a:t>Many breaking away from Ottoman Empire…</a:t>
            </a:r>
          </a:p>
          <a:p>
            <a:pPr lvl="2"/>
            <a:r>
              <a:rPr lang="en-US" dirty="0" smtClean="0"/>
              <a:t>West – Austrian </a:t>
            </a:r>
            <a:r>
              <a:rPr lang="en-US" dirty="0" err="1" smtClean="0"/>
              <a:t>Hasburgs</a:t>
            </a:r>
            <a:endParaRPr lang="en-US" dirty="0" smtClean="0"/>
          </a:p>
          <a:p>
            <a:pPr lvl="2"/>
            <a:r>
              <a:rPr lang="en-US" dirty="0" smtClean="0"/>
              <a:t>North – Russia</a:t>
            </a:r>
          </a:p>
          <a:p>
            <a:pPr lvl="2"/>
            <a:r>
              <a:rPr lang="en-US" dirty="0" smtClean="0"/>
              <a:t>North Africa – Muslim kingdoms</a:t>
            </a:r>
          </a:p>
          <a:p>
            <a:pPr lvl="2"/>
            <a:r>
              <a:rPr lang="en-US" dirty="0" smtClean="0"/>
              <a:t>Middle East – imperial governors and local notables grew more and more independent of the ruling Sultan in Istanbul (formerly Constantinople)</a:t>
            </a:r>
          </a:p>
          <a:p>
            <a:r>
              <a:rPr lang="en-US" dirty="0" smtClean="0"/>
              <a:t>Led to… political, economic, and social problems</a:t>
            </a:r>
          </a:p>
          <a:p>
            <a:pPr lvl="1"/>
            <a:r>
              <a:rPr lang="en-US" dirty="0" smtClean="0"/>
              <a:t>Inflation rampant</a:t>
            </a:r>
          </a:p>
          <a:p>
            <a:pPr lvl="1"/>
            <a:r>
              <a:rPr lang="en-US" dirty="0" smtClean="0"/>
              <a:t>European imports destroying Ottoman handicraft industries</a:t>
            </a:r>
          </a:p>
          <a:p>
            <a:pPr lvl="1"/>
            <a:r>
              <a:rPr lang="en-US" dirty="0" smtClean="0"/>
              <a:t>Social tensions, crime, and rebellion occurred in some areas</a:t>
            </a:r>
            <a:endParaRPr lang="en-US" dirty="0"/>
          </a:p>
        </p:txBody>
      </p:sp>
      <p:pic>
        <p:nvPicPr>
          <p:cNvPr id="37890" name="Picture 2" descr="File:January Suchodolski - Ochakiv sie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93" y="3810000"/>
            <a:ext cx="4157607" cy="277520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4267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Ottoman troops desperately attempt to halt advancing Russians during the </a:t>
            </a:r>
            <a:r>
              <a:rPr lang="en-US" dirty="0" smtClean="0">
                <a:hlinkClick r:id="rId3" tooltip="Siege of Ochakov (1788)"/>
              </a:rPr>
              <a:t>Siege of </a:t>
            </a:r>
            <a:r>
              <a:rPr lang="en-US" dirty="0" err="1" smtClean="0">
                <a:hlinkClick r:id="rId3" tooltip="Siege of Ochakov (1788)"/>
              </a:rPr>
              <a:t>Ochakov</a:t>
            </a:r>
            <a:r>
              <a:rPr lang="en-US" dirty="0" smtClean="0"/>
              <a:t> in 1788.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8610600" cy="6248400"/>
          </a:xfrm>
        </p:spPr>
        <p:txBody>
          <a:bodyPr>
            <a:normAutofit/>
          </a:bodyPr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– European powers threw China into a prolonged crisis</a:t>
            </a:r>
          </a:p>
          <a:p>
            <a:r>
              <a:rPr lang="en-US" dirty="0" smtClean="0"/>
              <a:t>Chinese civilization more vulnerable than the Islamic world</a:t>
            </a:r>
          </a:p>
          <a:p>
            <a:r>
              <a:rPr lang="en-US" dirty="0" smtClean="0"/>
              <a:t>Ottomans began to find new sources of leadership and to introduce reforms on the basis of Western precedents</a:t>
            </a:r>
          </a:p>
          <a:p>
            <a:pPr lvl="1"/>
            <a:r>
              <a:rPr lang="en-US" dirty="0" smtClean="0"/>
              <a:t>Late 19</a:t>
            </a:r>
            <a:r>
              <a:rPr lang="en-US" baseline="30000" dirty="0" smtClean="0"/>
              <a:t>th</a:t>
            </a:r>
            <a:r>
              <a:rPr lang="en-US" dirty="0" smtClean="0"/>
              <a:t> century – new leaders emerged in Ottoman Empire who were able to overthrow sultanate and begin process of nation-making</a:t>
            </a:r>
          </a:p>
          <a:p>
            <a:r>
              <a:rPr lang="en-US" dirty="0" smtClean="0"/>
              <a:t>China – overpopulation, administrative problems, and massive rebellions hurt China from within, while European gunboats and armies broke down outer defenses </a:t>
            </a:r>
          </a:p>
          <a:p>
            <a:pPr lvl="1"/>
            <a:r>
              <a:rPr lang="en-US" dirty="0" smtClean="0"/>
              <a:t>As old China died, its leaders struggled to find a new and viable system to put in its place</a:t>
            </a:r>
          </a:p>
          <a:p>
            <a:pPr lvl="1"/>
            <a:r>
              <a:rPr lang="en-US" dirty="0" smtClean="0"/>
              <a:t>1898-1949:  – foreign invasion, revolution, and social and economic breakdown produced massive suffering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mideastweb.org/Middle-East-Encyclopedia/ottoma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"/>
            <a:ext cx="7315200" cy="647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77200" cy="42703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From Empire to Nation: Ottoman Treat and the Birth of Turkey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6943" y="762000"/>
            <a:ext cx="8229600" cy="1524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Century – weakened by internal strife, the Ottomans were unable to prevent their European rivals from taking their territory</a:t>
            </a:r>
          </a:p>
          <a:p>
            <a:r>
              <a:rPr lang="en-US" dirty="0" smtClean="0"/>
              <a:t>Late 18</a:t>
            </a:r>
            <a:r>
              <a:rPr lang="en-US" baseline="30000" dirty="0" smtClean="0"/>
              <a:t>th</a:t>
            </a:r>
            <a:r>
              <a:rPr lang="en-US" dirty="0" smtClean="0"/>
              <a:t> century – Ottoman rulers and committed reformers make changes</a:t>
            </a:r>
          </a:p>
          <a:p>
            <a:pPr lvl="1"/>
            <a:r>
              <a:rPr lang="en-US" dirty="0" smtClean="0"/>
              <a:t>Slows the decline of empire and advance of European powers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392362"/>
            <a:ext cx="5962253" cy="414896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1939</TotalTime>
  <Words>3219</Words>
  <Application>Microsoft Office PowerPoint</Application>
  <PresentationFormat>On-screen Show (4:3)</PresentationFormat>
  <Paragraphs>313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Franklin Gothic Book</vt:lpstr>
      <vt:lpstr>Perpetua</vt:lpstr>
      <vt:lpstr>Wingdings 2</vt:lpstr>
      <vt:lpstr>Equity</vt:lpstr>
      <vt:lpstr>Chapter 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Empire to Nation: Ottoman Treat and the Birth of Turkey</vt:lpstr>
      <vt:lpstr>PowerPoint Presentation</vt:lpstr>
      <vt:lpstr>PowerPoint Presentation</vt:lpstr>
      <vt:lpstr>Reform and Survival</vt:lpstr>
      <vt:lpstr>PowerPoint Presentation</vt:lpstr>
      <vt:lpstr>PowerPoint Presentation</vt:lpstr>
      <vt:lpstr>Repression and Revolt</vt:lpstr>
      <vt:lpstr>PowerPoint Presentation</vt:lpstr>
      <vt:lpstr>PowerPoint Presentation</vt:lpstr>
      <vt:lpstr>Western Intrusions and the Crisis in the Arab Islamic Heartlands</vt:lpstr>
      <vt:lpstr>PowerPoint Presentation</vt:lpstr>
      <vt:lpstr>Muhammad Ali and the Failure of Westernization in Egypt</vt:lpstr>
      <vt:lpstr>PowerPoint Presentation</vt:lpstr>
      <vt:lpstr>PowerPoint Presentation</vt:lpstr>
      <vt:lpstr>Bankruptcy, European Intervention, and Strategies of Resistance</vt:lpstr>
      <vt:lpstr>PowerPoint Presentation</vt:lpstr>
      <vt:lpstr>PowerPoint Presentation</vt:lpstr>
      <vt:lpstr>Jihad: The Mahdist Revolt in the Sudan </vt:lpstr>
      <vt:lpstr>PowerPoint Presentation</vt:lpstr>
      <vt:lpstr>Retreat and Anxiety: Islam Imperiled</vt:lpstr>
      <vt:lpstr>The Last Dynasty: Rise and Fall of Qing Empire</vt:lpstr>
      <vt:lpstr>PowerPoint Presentation</vt:lpstr>
      <vt:lpstr>PowerPoint Presentation</vt:lpstr>
      <vt:lpstr>Economy and Society in Early Centuries of Qing Rule</vt:lpstr>
      <vt:lpstr>PowerPoint Presentation</vt:lpstr>
      <vt:lpstr>Rot from Within Bureaucratic Breakdown and Social Disintegration</vt:lpstr>
      <vt:lpstr>PowerPoint Presentation</vt:lpstr>
      <vt:lpstr>Barbarians at the South Gates: The Opium War and After</vt:lpstr>
      <vt:lpstr>PowerPoint Presentation</vt:lpstr>
      <vt:lpstr>PowerPoint Presentation</vt:lpstr>
      <vt:lpstr>PowerPoint Presentation</vt:lpstr>
      <vt:lpstr>PowerPoint Presentation</vt:lpstr>
      <vt:lpstr>A Civilization at Risk: Rebellion and Failed Reforms</vt:lpstr>
      <vt:lpstr>PowerPoint Presentation</vt:lpstr>
      <vt:lpstr>PowerPoint Presentation</vt:lpstr>
      <vt:lpstr>The Fall of the Qing</vt:lpstr>
      <vt:lpstr>The End of a Civilization?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26</dc:title>
  <dc:creator>Jordan</dc:creator>
  <cp:lastModifiedBy>Jordan Meiners</cp:lastModifiedBy>
  <cp:revision>69</cp:revision>
  <cp:lastPrinted>2014-03-03T18:26:30Z</cp:lastPrinted>
  <dcterms:created xsi:type="dcterms:W3CDTF">2013-04-09T16:44:55Z</dcterms:created>
  <dcterms:modified xsi:type="dcterms:W3CDTF">2014-03-03T21:52:05Z</dcterms:modified>
</cp:coreProperties>
</file>