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458" r:id="rId3"/>
    <p:sldId id="399" r:id="rId4"/>
    <p:sldId id="459" r:id="rId5"/>
    <p:sldId id="400" r:id="rId6"/>
    <p:sldId id="401" r:id="rId7"/>
    <p:sldId id="402" r:id="rId8"/>
    <p:sldId id="403" r:id="rId9"/>
    <p:sldId id="406" r:id="rId10"/>
    <p:sldId id="408" r:id="rId11"/>
    <p:sldId id="409" r:id="rId12"/>
    <p:sldId id="413" r:id="rId13"/>
    <p:sldId id="410" r:id="rId14"/>
    <p:sldId id="411" r:id="rId15"/>
    <p:sldId id="414" r:id="rId16"/>
    <p:sldId id="418" r:id="rId17"/>
    <p:sldId id="419" r:id="rId18"/>
    <p:sldId id="421" r:id="rId19"/>
    <p:sldId id="422" r:id="rId20"/>
    <p:sldId id="420" r:id="rId21"/>
    <p:sldId id="423" r:id="rId22"/>
    <p:sldId id="475" r:id="rId23"/>
    <p:sldId id="425" r:id="rId24"/>
    <p:sldId id="476" r:id="rId25"/>
    <p:sldId id="477" r:id="rId26"/>
    <p:sldId id="478" r:id="rId27"/>
    <p:sldId id="479" r:id="rId28"/>
    <p:sldId id="469" r:id="rId29"/>
    <p:sldId id="461" r:id="rId30"/>
    <p:sldId id="480" r:id="rId31"/>
    <p:sldId id="481" r:id="rId32"/>
    <p:sldId id="482" r:id="rId33"/>
    <p:sldId id="483" r:id="rId34"/>
    <p:sldId id="449" r:id="rId35"/>
    <p:sldId id="484" r:id="rId36"/>
    <p:sldId id="485" r:id="rId37"/>
    <p:sldId id="505" r:id="rId38"/>
    <p:sldId id="507" r:id="rId39"/>
    <p:sldId id="506" r:id="rId40"/>
    <p:sldId id="508" r:id="rId41"/>
    <p:sldId id="509" r:id="rId42"/>
    <p:sldId id="498" r:id="rId43"/>
    <p:sldId id="488" r:id="rId44"/>
    <p:sldId id="489" r:id="rId45"/>
    <p:sldId id="490" r:id="rId46"/>
    <p:sldId id="491" r:id="rId47"/>
    <p:sldId id="523" r:id="rId48"/>
    <p:sldId id="524" r:id="rId49"/>
    <p:sldId id="525" r:id="rId50"/>
    <p:sldId id="510" r:id="rId51"/>
    <p:sldId id="511" r:id="rId52"/>
    <p:sldId id="512" r:id="rId53"/>
    <p:sldId id="513" r:id="rId54"/>
    <p:sldId id="514" r:id="rId55"/>
    <p:sldId id="515" r:id="rId56"/>
    <p:sldId id="492" r:id="rId57"/>
    <p:sldId id="516" r:id="rId58"/>
    <p:sldId id="493" r:id="rId59"/>
    <p:sldId id="495" r:id="rId60"/>
    <p:sldId id="517" r:id="rId61"/>
    <p:sldId id="518" r:id="rId62"/>
    <p:sldId id="519" r:id="rId63"/>
    <p:sldId id="520" r:id="rId64"/>
    <p:sldId id="521" r:id="rId65"/>
    <p:sldId id="522" r:id="rId66"/>
    <p:sldId id="526" r:id="rId67"/>
    <p:sldId id="527" r:id="rId68"/>
    <p:sldId id="528" r:id="rId69"/>
    <p:sldId id="529" r:id="rId70"/>
    <p:sldId id="467" r:id="rId71"/>
    <p:sldId id="455" r:id="rId72"/>
    <p:sldId id="504" r:id="rId73"/>
    <p:sldId id="457" r:id="rId74"/>
  </p:sldIdLst>
  <p:sldSz cx="9144000" cy="6858000" type="screen4x3"/>
  <p:notesSz cx="6858000" cy="9144000"/>
  <p:embeddedFontLst>
    <p:embeddedFont>
      <p:font typeface="Comic Sans MS" panose="030F0702030302020204" pitchFamily="66" charset="0"/>
      <p:regular r:id="rId75"/>
      <p:bold r:id="rId76"/>
    </p:embeddedFont>
    <p:embeddedFont>
      <p:font typeface="Lombardic Narrow" panose="020B0604020202020204"/>
      <p:regular r:id="rId77"/>
    </p:embeddedFont>
  </p:embeddedFontLst>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F01E4"/>
    <a:srgbClr val="003399"/>
    <a:srgbClr val="F8F8F8"/>
    <a:srgbClr val="000000"/>
    <a:srgbClr val="744D26"/>
    <a:srgbClr val="9966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p:cViewPr varScale="1">
        <p:scale>
          <a:sx n="92" d="100"/>
          <a:sy n="92" d="100"/>
        </p:scale>
        <p:origin x="1134" y="9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3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CB"/>
        </a:solidFill>
        <a:effectLst/>
      </p:bgPr>
    </p:bg>
    <p:spTree>
      <p:nvGrpSpPr>
        <p:cNvPr id="1" name=""/>
        <p:cNvGrpSpPr/>
        <p:nvPr/>
      </p:nvGrpSpPr>
      <p:grpSpPr>
        <a:xfrm>
          <a:off x="0" y="0"/>
          <a:ext cx="0" cy="0"/>
          <a:chOff x="0" y="0"/>
          <a:chExt cx="0" cy="0"/>
        </a:xfrm>
      </p:grpSpPr>
      <p:sp>
        <p:nvSpPr>
          <p:cNvPr id="1044"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a:effectLst>
                <a:outerShdw blurRad="38100" dist="38100" dir="2700000" algn="tl">
                  <a:srgbClr val="FFFFFF"/>
                </a:outerShdw>
              </a:effectLst>
              <a:latin typeface="Arial" charset="0"/>
            </a:endParaRPr>
          </a:p>
        </p:txBody>
      </p:sp>
      <p:pic>
        <p:nvPicPr>
          <p:cNvPr id="1027" name="Picture 1127" descr="factoryscene"/>
          <p:cNvPicPr>
            <a:picLocks noChangeAspect="1" noChangeArrowheads="1"/>
          </p:cNvPicPr>
          <p:nvPr userDrawn="1"/>
        </p:nvPicPr>
        <p:blipFill>
          <a:blip r:embed="rId14" cstate="print"/>
          <a:srcRect/>
          <a:stretch>
            <a:fillRect/>
          </a:stretch>
        </p:blipFill>
        <p:spPr bwMode="auto">
          <a:xfrm>
            <a:off x="0" y="4495800"/>
            <a:ext cx="1295400" cy="2362200"/>
          </a:xfrm>
          <a:prstGeom prst="rect">
            <a:avLst/>
          </a:prstGeom>
          <a:noFill/>
          <a:ln w="9525">
            <a:solidFill>
              <a:schemeClr val="tx1"/>
            </a:solidFill>
            <a:miter lim="800000"/>
            <a:headEnd/>
            <a:tailEnd/>
          </a:ln>
        </p:spPr>
      </p:pic>
      <p:pic>
        <p:nvPicPr>
          <p:cNvPr id="1028" name="Picture 1132" descr="indust"/>
          <p:cNvPicPr>
            <a:picLocks noChangeAspect="1" noChangeArrowheads="1"/>
          </p:cNvPicPr>
          <p:nvPr userDrawn="1"/>
        </p:nvPicPr>
        <p:blipFill>
          <a:blip r:embed="rId15" cstate="print"/>
          <a:srcRect/>
          <a:stretch>
            <a:fillRect/>
          </a:stretch>
        </p:blipFill>
        <p:spPr bwMode="auto">
          <a:xfrm>
            <a:off x="0" y="0"/>
            <a:ext cx="1295400" cy="2209800"/>
          </a:xfrm>
          <a:prstGeom prst="rect">
            <a:avLst/>
          </a:prstGeom>
          <a:noFill/>
          <a:ln w="9525">
            <a:solidFill>
              <a:schemeClr val="tx1"/>
            </a:solidFill>
            <a:miter lim="800000"/>
            <a:headEnd/>
            <a:tailEnd/>
          </a:ln>
        </p:spPr>
      </p:pic>
      <p:pic>
        <p:nvPicPr>
          <p:cNvPr id="1029" name="Picture 1134" descr="Britain"/>
          <p:cNvPicPr>
            <a:picLocks noChangeAspect="1" noChangeArrowheads="1"/>
          </p:cNvPicPr>
          <p:nvPr userDrawn="1"/>
        </p:nvPicPr>
        <p:blipFill>
          <a:blip r:embed="rId16" cstate="print"/>
          <a:srcRect/>
          <a:stretch>
            <a:fillRect/>
          </a:stretch>
        </p:blipFill>
        <p:spPr bwMode="auto">
          <a:xfrm>
            <a:off x="0" y="2209800"/>
            <a:ext cx="1295400" cy="2286000"/>
          </a:xfrm>
          <a:prstGeom prst="rect">
            <a:avLst/>
          </a:prstGeom>
          <a:noFill/>
          <a:ln w="9525">
            <a:solidFill>
              <a:schemeClr val="tx1"/>
            </a:solid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WordArt 4"/>
          <p:cNvSpPr>
            <a:spLocks noChangeArrowheads="1" noChangeShapeType="1" noTextEdit="1"/>
          </p:cNvSpPr>
          <p:nvPr/>
        </p:nvSpPr>
        <p:spPr bwMode="auto">
          <a:xfrm>
            <a:off x="3048000" y="762000"/>
            <a:ext cx="4191000" cy="3652838"/>
          </a:xfrm>
          <a:prstGeom prst="rect">
            <a:avLst/>
          </a:prstGeom>
        </p:spPr>
        <p:txBody>
          <a:bodyPr wrap="none" fromWordArt="1">
            <a:prstTxWarp prst="textPlain">
              <a:avLst>
                <a:gd name="adj" fmla="val 50000"/>
              </a:avLst>
            </a:prstTxWarp>
          </a:bodyPr>
          <a:lstStyle/>
          <a:p>
            <a:pPr algn="ctr"/>
            <a:endParaRPr lang="en-US" sz="3600" kern="10">
              <a:ln w="9525">
                <a:noFill/>
                <a:round/>
                <a:headEnd/>
                <a:tailEnd/>
              </a:ln>
              <a:latin typeface="Arial"/>
              <a:cs typeface="Arial"/>
            </a:endParaRPr>
          </a:p>
        </p:txBody>
      </p:sp>
      <p:sp>
        <p:nvSpPr>
          <p:cNvPr id="2" name="Title 1"/>
          <p:cNvSpPr>
            <a:spLocks noGrp="1"/>
          </p:cNvSpPr>
          <p:nvPr>
            <p:ph type="ctrTitle"/>
          </p:nvPr>
        </p:nvSpPr>
        <p:spPr>
          <a:xfrm>
            <a:off x="807893" y="5796683"/>
            <a:ext cx="7772400" cy="1470025"/>
          </a:xfrm>
        </p:spPr>
        <p:txBody>
          <a:bodyPr/>
          <a:lstStyle/>
          <a:p>
            <a:pPr>
              <a:defRPr/>
            </a:pPr>
            <a:r>
              <a:rPr lang="en-US" dirty="0" smtClean="0"/>
              <a:t>Chapter 23</a:t>
            </a:r>
            <a:endParaRPr lang="en-US" dirty="0"/>
          </a:p>
        </p:txBody>
      </p:sp>
      <p:sp>
        <p:nvSpPr>
          <p:cNvPr id="3" name="Subtitle 2"/>
          <p:cNvSpPr>
            <a:spLocks noGrp="1"/>
          </p:cNvSpPr>
          <p:nvPr>
            <p:ph type="subTitle" idx="1"/>
          </p:nvPr>
        </p:nvSpPr>
        <p:spPr>
          <a:xfrm>
            <a:off x="1600200" y="4596967"/>
            <a:ext cx="6400800" cy="1752600"/>
          </a:xfrm>
        </p:spPr>
        <p:txBody>
          <a:bodyPr/>
          <a:lstStyle/>
          <a:p>
            <a:pPr>
              <a:defRPr/>
            </a:pPr>
            <a:r>
              <a:rPr lang="en-US" b="1" dirty="0">
                <a:effectLst/>
              </a:rPr>
              <a:t>The Industrialization of the West, 1760-1914</a:t>
            </a:r>
            <a:r>
              <a:rPr lang="en-US" dirty="0">
                <a:effectLst/>
              </a:rPr>
              <a:t/>
            </a:r>
            <a:br>
              <a:rPr lang="en-US" dirty="0">
                <a:effectLst/>
              </a:rPr>
            </a:br>
            <a:endParaRPr lang="en-US" dirty="0"/>
          </a:p>
        </p:txBody>
      </p:sp>
      <p:pic>
        <p:nvPicPr>
          <p:cNvPr id="4" name="Picture 3"/>
          <p:cNvPicPr>
            <a:picLocks noChangeAspect="1"/>
          </p:cNvPicPr>
          <p:nvPr/>
        </p:nvPicPr>
        <p:blipFill>
          <a:blip r:embed="rId2"/>
          <a:stretch>
            <a:fillRect/>
          </a:stretch>
        </p:blipFill>
        <p:spPr>
          <a:xfrm>
            <a:off x="2438400" y="147892"/>
            <a:ext cx="5095875" cy="4266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nodePh="1">
                                  <p:stCondLst>
                                    <p:cond delay="0"/>
                                  </p:stCondLst>
                                  <p:endCondLst>
                                    <p:cond evt="begin" delay="0">
                                      <p:tn val="5"/>
                                    </p:cond>
                                  </p:endCondLst>
                                  <p:childTnLst>
                                    <p:set>
                                      <p:cBhvr>
                                        <p:cTn id="6" dur="1" fill="hold">
                                          <p:stCondLst>
                                            <p:cond delay="0"/>
                                          </p:stCondLst>
                                        </p:cTn>
                                        <p:tgtEl>
                                          <p:spTgt spid="27652"/>
                                        </p:tgtEl>
                                        <p:attrNameLst>
                                          <p:attrName>style.visibility</p:attrName>
                                        </p:attrNameLst>
                                      </p:cBhvr>
                                      <p:to>
                                        <p:strVal val="visible"/>
                                      </p:to>
                                    </p:set>
                                    <p:animEffect transition="in" filter="slide(fromLeft)">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914400" y="228600"/>
            <a:ext cx="8229600" cy="1754188"/>
          </a:xfrm>
          <a:prstGeom prst="rect">
            <a:avLst/>
          </a:prstGeom>
          <a:noFill/>
          <a:ln w="9525">
            <a:noFill/>
            <a:miter lim="800000"/>
            <a:headEnd/>
            <a:tailEnd/>
          </a:ln>
          <a:effectLst/>
        </p:spPr>
        <p:txBody>
          <a:bodyPr>
            <a:spAutoFit/>
          </a:bodyPr>
          <a:lstStyle/>
          <a:p>
            <a:pPr algn="ctr">
              <a:spcBef>
                <a:spcPct val="50000"/>
              </a:spcBef>
              <a:defRPr/>
            </a:pPr>
            <a:r>
              <a:rPr lang="en-US" sz="5400" b="1" dirty="0">
                <a:solidFill>
                  <a:srgbClr val="00006C"/>
                </a:solidFill>
                <a:effectLst>
                  <a:outerShdw blurRad="38100" dist="38100" dir="2700000" algn="tl">
                    <a:srgbClr val="C0C0C0"/>
                  </a:outerShdw>
                </a:effectLst>
                <a:latin typeface="Carinthia Demo" pitchFamily="2" charset="0"/>
              </a:rPr>
              <a:t>First Continental Congress </a:t>
            </a:r>
            <a:r>
              <a:rPr lang="en-US" sz="4000" b="1" dirty="0">
                <a:solidFill>
                  <a:srgbClr val="00006C"/>
                </a:solidFill>
                <a:effectLst>
                  <a:outerShdw blurRad="38100" dist="38100" dir="2700000" algn="tl">
                    <a:srgbClr val="C0C0C0"/>
                  </a:outerShdw>
                </a:effectLst>
                <a:latin typeface="BlackChancery" pitchFamily="2" charset="0"/>
              </a:rPr>
              <a:t>(1774)</a:t>
            </a:r>
            <a:endParaRPr lang="en-US" sz="5400" b="1" dirty="0">
              <a:solidFill>
                <a:srgbClr val="00006C"/>
              </a:solidFill>
              <a:effectLst>
                <a:outerShdw blurRad="38100" dist="38100" dir="2700000" algn="tl">
                  <a:srgbClr val="C0C0C0"/>
                </a:outerShdw>
              </a:effectLst>
              <a:latin typeface="Carinthia Demo" pitchFamily="2" charset="0"/>
            </a:endParaRPr>
          </a:p>
        </p:txBody>
      </p:sp>
      <p:sp>
        <p:nvSpPr>
          <p:cNvPr id="7" name="Text Box 3"/>
          <p:cNvSpPr txBox="1">
            <a:spLocks noChangeArrowheads="1"/>
          </p:cNvSpPr>
          <p:nvPr/>
        </p:nvSpPr>
        <p:spPr bwMode="auto">
          <a:xfrm>
            <a:off x="1676400" y="1187450"/>
            <a:ext cx="4724400" cy="1077913"/>
          </a:xfrm>
          <a:prstGeom prst="rect">
            <a:avLst/>
          </a:prstGeom>
          <a:noFill/>
          <a:ln w="12700">
            <a:noFill/>
            <a:miter lim="800000"/>
            <a:headEnd type="none" w="sm" len="sm"/>
            <a:tailEnd type="none" w="sm" len="sm"/>
          </a:ln>
          <a:effectLst/>
        </p:spPr>
        <p:txBody>
          <a:bodyPr lIns="92075" tIns="46038" rIns="92075" bIns="46038">
            <a:spAutoFit/>
          </a:bodyPr>
          <a:lstStyle/>
          <a:p>
            <a:pPr marL="457200" indent="-457200" eaLnBrk="0" hangingPunct="0">
              <a:spcBef>
                <a:spcPct val="50000"/>
              </a:spcBef>
              <a:defRPr/>
            </a:pPr>
            <a:r>
              <a:rPr lang="en-US" sz="3200" b="1" dirty="0">
                <a:effectLst>
                  <a:outerShdw blurRad="38100" dist="38100" dir="2700000" algn="tl">
                    <a:srgbClr val="C0C0C0"/>
                  </a:outerShdw>
                </a:effectLst>
                <a:latin typeface="Comic Sans MS" pitchFamily="66" charset="0"/>
              </a:rPr>
              <a:t>55 delegates from 12 colonies</a:t>
            </a:r>
            <a:endParaRPr lang="en-US" sz="2800" b="1" dirty="0">
              <a:effectLst>
                <a:outerShdw blurRad="38100" dist="38100" dir="2700000" algn="tl">
                  <a:srgbClr val="C0C0C0"/>
                </a:outerShdw>
              </a:effectLst>
              <a:latin typeface="Comic Sans MS" pitchFamily="66" charset="0"/>
            </a:endParaRPr>
          </a:p>
        </p:txBody>
      </p:sp>
      <p:sp>
        <p:nvSpPr>
          <p:cNvPr id="8" name="Text Box 4"/>
          <p:cNvSpPr txBox="1">
            <a:spLocks noChangeArrowheads="1"/>
          </p:cNvSpPr>
          <p:nvPr/>
        </p:nvSpPr>
        <p:spPr bwMode="auto">
          <a:xfrm>
            <a:off x="1447800" y="2806700"/>
            <a:ext cx="2835275" cy="3540125"/>
          </a:xfrm>
          <a:prstGeom prst="rect">
            <a:avLst/>
          </a:prstGeom>
          <a:noFill/>
          <a:ln w="12700">
            <a:noFill/>
            <a:miter lim="800000"/>
            <a:headEnd type="none" w="sm" len="sm"/>
            <a:tailEnd type="none" w="sm" len="sm"/>
          </a:ln>
          <a:effectLst/>
        </p:spPr>
        <p:txBody>
          <a:bodyPr lIns="92075" tIns="46038" rIns="92075" bIns="46038">
            <a:spAutoFit/>
          </a:bodyPr>
          <a:lstStyle/>
          <a:p>
            <a:pPr marL="457200" indent="-457200" eaLnBrk="0" hangingPunct="0">
              <a:spcBef>
                <a:spcPct val="50000"/>
              </a:spcBef>
              <a:defRPr/>
            </a:pPr>
            <a:r>
              <a:rPr lang="en-US" sz="3200" b="1" dirty="0">
                <a:solidFill>
                  <a:srgbClr val="CC0000"/>
                </a:solidFill>
                <a:effectLst>
                  <a:outerShdw blurRad="38100" dist="38100" dir="2700000" algn="tl">
                    <a:srgbClr val="C0C0C0"/>
                  </a:outerShdw>
                </a:effectLst>
                <a:latin typeface="Comic Sans MS" pitchFamily="66" charset="0"/>
              </a:rPr>
              <a:t>Agenda</a:t>
            </a:r>
            <a:r>
              <a:rPr lang="en-US" sz="3200" b="1" dirty="0">
                <a:effectLst>
                  <a:outerShdw blurRad="38100" dist="38100" dir="2700000" algn="tl">
                    <a:srgbClr val="C0C0C0"/>
                  </a:outerShdw>
                </a:effectLst>
                <a:latin typeface="Comic Sans MS" pitchFamily="66" charset="0"/>
              </a:rPr>
              <a:t>:</a:t>
            </a:r>
            <a:r>
              <a:rPr lang="en-US" sz="3200" b="1" dirty="0">
                <a:effectLst>
                  <a:outerShdw blurRad="38100" dist="38100" dir="2700000" algn="tl">
                    <a:srgbClr val="C0C0C0"/>
                  </a:outerShdw>
                </a:effectLst>
                <a:latin typeface="Comic Sans MS" pitchFamily="66" charset="0"/>
                <a:sym typeface="Wingdings" pitchFamily="2" charset="2"/>
              </a:rPr>
              <a:t> How to respond to the Coercive Acts &amp; the Quebec Act?</a:t>
            </a:r>
            <a:endParaRPr lang="en-US" sz="2800" b="1" dirty="0">
              <a:effectLst>
                <a:outerShdw blurRad="38100" dist="38100" dir="2700000" algn="tl">
                  <a:srgbClr val="C0C0C0"/>
                </a:outerShdw>
              </a:effectLst>
              <a:latin typeface="Comic Sans MS" pitchFamily="66" charset="0"/>
            </a:endParaRPr>
          </a:p>
        </p:txBody>
      </p:sp>
      <p:sp>
        <p:nvSpPr>
          <p:cNvPr id="9" name="Text Box 5"/>
          <p:cNvSpPr txBox="1">
            <a:spLocks noChangeArrowheads="1"/>
          </p:cNvSpPr>
          <p:nvPr/>
        </p:nvSpPr>
        <p:spPr bwMode="auto">
          <a:xfrm>
            <a:off x="4573588" y="4776788"/>
            <a:ext cx="3044825" cy="1570037"/>
          </a:xfrm>
          <a:prstGeom prst="rect">
            <a:avLst/>
          </a:prstGeom>
          <a:noFill/>
          <a:ln w="12700">
            <a:noFill/>
            <a:miter lim="800000"/>
            <a:headEnd type="none" w="sm" len="sm"/>
            <a:tailEnd type="none" w="sm" len="sm"/>
          </a:ln>
          <a:effectLst/>
        </p:spPr>
        <p:txBody>
          <a:bodyPr lIns="92075" tIns="46038" rIns="92075" bIns="46038">
            <a:spAutoFit/>
          </a:bodyPr>
          <a:lstStyle/>
          <a:p>
            <a:pPr marL="457200" indent="-457200" eaLnBrk="0" hangingPunct="0">
              <a:spcBef>
                <a:spcPct val="50000"/>
              </a:spcBef>
              <a:defRPr/>
            </a:pPr>
            <a:r>
              <a:rPr lang="en-US" sz="3200" b="1" dirty="0">
                <a:effectLst>
                  <a:outerShdw blurRad="38100" dist="38100" dir="2700000" algn="tl">
                    <a:srgbClr val="C0C0C0"/>
                  </a:outerShdw>
                </a:effectLst>
                <a:latin typeface="Comic Sans MS" pitchFamily="66" charset="0"/>
              </a:rPr>
              <a:t>1 vote per colony represented</a:t>
            </a:r>
            <a:endParaRPr lang="en-US" sz="2800" b="1" dirty="0">
              <a:effectLst>
                <a:outerShdw blurRad="38100" dist="38100" dir="2700000" algn="tl">
                  <a:srgbClr val="C0C0C0"/>
                </a:outerShdw>
              </a:effectLst>
              <a:latin typeface="Comic Sans MS" pitchFamily="66" charset="0"/>
            </a:endParaRPr>
          </a:p>
        </p:txBody>
      </p:sp>
      <p:pic>
        <p:nvPicPr>
          <p:cNvPr id="12294" name="Picture 2" descr="http://t2.gstatic.com/images?q=tbn:ANd9GcSK_GzYvp553l-zo0EtVqXFTK9I6_kHm_pZsohJG7VDpngWxGTrXw:us-flag.net/pictures/img/image1.jpg"/>
          <p:cNvPicPr>
            <a:picLocks noChangeAspect="1" noChangeArrowheads="1"/>
          </p:cNvPicPr>
          <p:nvPr/>
        </p:nvPicPr>
        <p:blipFill>
          <a:blip r:embed="rId2" cstate="print"/>
          <a:srcRect/>
          <a:stretch>
            <a:fillRect/>
          </a:stretch>
        </p:blipFill>
        <p:spPr bwMode="auto">
          <a:xfrm>
            <a:off x="5915025" y="2547938"/>
            <a:ext cx="2800350" cy="2109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371600" y="381000"/>
            <a:ext cx="7239000"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006C"/>
                </a:solidFill>
                <a:effectLst>
                  <a:outerShdw blurRad="38100" dist="38100" dir="2700000" algn="tl">
                    <a:srgbClr val="C0C0C0"/>
                  </a:outerShdw>
                </a:effectLst>
                <a:latin typeface="Carinthia Demo" pitchFamily="2" charset="0"/>
              </a:rPr>
              <a:t>The British Are Coming </a:t>
            </a:r>
            <a:r>
              <a:rPr lang="en-US" sz="4000" b="1" dirty="0">
                <a:solidFill>
                  <a:srgbClr val="00006C"/>
                </a:solidFill>
                <a:effectLst>
                  <a:outerShdw blurRad="38100" dist="38100" dir="2700000" algn="tl">
                    <a:srgbClr val="C0C0C0"/>
                  </a:outerShdw>
                </a:effectLst>
                <a:latin typeface="BlackChancery" pitchFamily="2" charset="0"/>
              </a:rPr>
              <a:t>. . .</a:t>
            </a:r>
            <a:endParaRPr lang="en-US" sz="4000" b="1" dirty="0">
              <a:solidFill>
                <a:srgbClr val="00006C"/>
              </a:solidFill>
              <a:effectLst>
                <a:outerShdw blurRad="38100" dist="38100" dir="2700000" algn="tl">
                  <a:srgbClr val="C0C0C0"/>
                </a:outerShdw>
              </a:effectLst>
              <a:latin typeface="Carinthia Demo" pitchFamily="2" charset="0"/>
            </a:endParaRPr>
          </a:p>
        </p:txBody>
      </p:sp>
      <p:sp>
        <p:nvSpPr>
          <p:cNvPr id="30723" name="Text Box 3"/>
          <p:cNvSpPr txBox="1">
            <a:spLocks noChangeArrowheads="1"/>
          </p:cNvSpPr>
          <p:nvPr/>
        </p:nvSpPr>
        <p:spPr bwMode="auto">
          <a:xfrm>
            <a:off x="1371600" y="4953000"/>
            <a:ext cx="7162800" cy="1816100"/>
          </a:xfrm>
          <a:prstGeom prst="rect">
            <a:avLst/>
          </a:prstGeom>
          <a:noFill/>
          <a:ln w="12700">
            <a:noFill/>
            <a:miter lim="800000"/>
            <a:headEnd type="none" w="sm" len="sm"/>
            <a:tailEnd type="none" w="sm" len="sm"/>
          </a:ln>
          <a:effectLst/>
        </p:spPr>
        <p:txBody>
          <a:bodyPr lIns="92075" tIns="46038" rIns="92075" bIns="46038">
            <a:spAutoFit/>
          </a:bodyPr>
          <a:lstStyle/>
          <a:p>
            <a:pPr algn="ctr" eaLnBrk="0" hangingPunct="0">
              <a:spcBef>
                <a:spcPct val="50000"/>
              </a:spcBef>
              <a:defRPr/>
            </a:pPr>
            <a:r>
              <a:rPr lang="en-US" sz="2800" b="1">
                <a:solidFill>
                  <a:srgbClr val="CC2700"/>
                </a:solidFill>
                <a:effectLst>
                  <a:outerShdw blurRad="38100" dist="38100" dir="2700000" algn="tl">
                    <a:srgbClr val="C0C0C0"/>
                  </a:outerShdw>
                </a:effectLst>
                <a:latin typeface="Comic Sans MS" pitchFamily="66" charset="0"/>
              </a:rPr>
              <a:t>Paul Revere</a:t>
            </a:r>
            <a:r>
              <a:rPr lang="en-US" sz="2800" b="1">
                <a:effectLst>
                  <a:outerShdw blurRad="38100" dist="38100" dir="2700000" algn="tl">
                    <a:srgbClr val="C0C0C0"/>
                  </a:outerShdw>
                </a:effectLst>
                <a:latin typeface="Comic Sans MS" pitchFamily="66" charset="0"/>
              </a:rPr>
              <a:t> &amp; </a:t>
            </a:r>
            <a:r>
              <a:rPr lang="en-US" sz="2800" b="1">
                <a:solidFill>
                  <a:srgbClr val="CC2700"/>
                </a:solidFill>
                <a:effectLst>
                  <a:outerShdw blurRad="38100" dist="38100" dir="2700000" algn="tl">
                    <a:srgbClr val="C0C0C0"/>
                  </a:outerShdw>
                </a:effectLst>
                <a:latin typeface="Comic Sans MS" pitchFamily="66" charset="0"/>
              </a:rPr>
              <a:t>William Dawes</a:t>
            </a:r>
            <a:r>
              <a:rPr lang="en-US" sz="2800" b="1">
                <a:effectLst>
                  <a:outerShdw blurRad="38100" dist="38100" dir="2700000" algn="tl">
                    <a:srgbClr val="C0C0C0"/>
                  </a:outerShdw>
                </a:effectLst>
                <a:latin typeface="Comic Sans MS" pitchFamily="66" charset="0"/>
              </a:rPr>
              <a:t> make their midnight ride to warn the </a:t>
            </a:r>
            <a:r>
              <a:rPr lang="en-US" sz="2800" b="1" i="1">
                <a:solidFill>
                  <a:srgbClr val="FF0000"/>
                </a:solidFill>
                <a:effectLst>
                  <a:outerShdw blurRad="38100" dist="38100" dir="2700000" algn="tl">
                    <a:srgbClr val="C0C0C0"/>
                  </a:outerShdw>
                </a:effectLst>
                <a:latin typeface="Comic Sans MS" pitchFamily="66" charset="0"/>
              </a:rPr>
              <a:t>Minutemen</a:t>
            </a:r>
            <a:r>
              <a:rPr lang="en-US" sz="2800" b="1">
                <a:effectLst>
                  <a:outerShdw blurRad="38100" dist="38100" dir="2700000" algn="tl">
                    <a:srgbClr val="C0C0C0"/>
                  </a:outerShdw>
                </a:effectLst>
                <a:latin typeface="Comic Sans MS" pitchFamily="66" charset="0"/>
              </a:rPr>
              <a:t> of approaching British soldiers.</a:t>
            </a:r>
          </a:p>
        </p:txBody>
      </p:sp>
      <p:pic>
        <p:nvPicPr>
          <p:cNvPr id="13316" name="Picture 4" descr="Paul Revere's Ride"/>
          <p:cNvPicPr>
            <a:picLocks noChangeAspect="1" noChangeArrowheads="1"/>
          </p:cNvPicPr>
          <p:nvPr/>
        </p:nvPicPr>
        <p:blipFill>
          <a:blip r:embed="rId2" cstate="print">
            <a:lum contrast="12000"/>
          </a:blip>
          <a:srcRect/>
          <a:stretch>
            <a:fillRect/>
          </a:stretch>
        </p:blipFill>
        <p:spPr bwMode="auto">
          <a:xfrm>
            <a:off x="2209800" y="1219200"/>
            <a:ext cx="5181600" cy="3681413"/>
          </a:xfrm>
          <a:prstGeom prst="rect">
            <a:avLst/>
          </a:prstGeom>
          <a:noFill/>
          <a:ln w="9525">
            <a:solidFill>
              <a:srgbClr val="CC27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429000" y="304800"/>
            <a:ext cx="5165725" cy="1754188"/>
          </a:xfrm>
          <a:prstGeom prst="rect">
            <a:avLst/>
          </a:prstGeom>
          <a:noFill/>
          <a:ln w="9525">
            <a:noFill/>
            <a:miter lim="800000"/>
            <a:headEnd/>
            <a:tailEnd/>
          </a:ln>
          <a:effectLst/>
        </p:spPr>
        <p:txBody>
          <a:bodyPr wrap="square">
            <a:spAutoFit/>
          </a:bodyPr>
          <a:lstStyle/>
          <a:p>
            <a:pPr algn="ctr">
              <a:spcBef>
                <a:spcPct val="50000"/>
              </a:spcBef>
              <a:defRPr/>
            </a:pPr>
            <a:r>
              <a:rPr lang="en-US" sz="5400" b="1" dirty="0">
                <a:solidFill>
                  <a:srgbClr val="00006C"/>
                </a:solidFill>
                <a:effectLst>
                  <a:outerShdw blurRad="38100" dist="38100" dir="2700000" algn="tl">
                    <a:srgbClr val="C0C0C0"/>
                  </a:outerShdw>
                </a:effectLst>
                <a:latin typeface="Carinthia Demo" pitchFamily="2" charset="0"/>
              </a:rPr>
              <a:t>Thomas Paine</a:t>
            </a:r>
            <a:r>
              <a:rPr lang="en-US" sz="5400" b="1" dirty="0">
                <a:solidFill>
                  <a:srgbClr val="00006C"/>
                </a:solidFill>
                <a:effectLst>
                  <a:outerShdw blurRad="38100" dist="38100" dir="2700000" algn="tl">
                    <a:srgbClr val="C0C0C0"/>
                  </a:outerShdw>
                </a:effectLst>
                <a:latin typeface="BlackChancery" pitchFamily="2" charset="0"/>
              </a:rPr>
              <a:t>: </a:t>
            </a:r>
            <a:r>
              <a:rPr lang="en-US" sz="5400" b="1" dirty="0">
                <a:solidFill>
                  <a:srgbClr val="00006C"/>
                </a:solidFill>
                <a:effectLst>
                  <a:outerShdw blurRad="38100" dist="38100" dir="2700000" algn="tl">
                    <a:srgbClr val="C0C0C0"/>
                  </a:outerShdw>
                </a:effectLst>
                <a:latin typeface="Carinthia Demo" pitchFamily="2" charset="0"/>
              </a:rPr>
              <a:t> </a:t>
            </a:r>
            <a:r>
              <a:rPr lang="en-US" sz="5400" b="1" i="1" dirty="0">
                <a:solidFill>
                  <a:srgbClr val="00006C"/>
                </a:solidFill>
                <a:effectLst>
                  <a:outerShdw blurRad="38100" dist="38100" dir="2700000" algn="tl">
                    <a:srgbClr val="C0C0C0"/>
                  </a:outerShdw>
                </a:effectLst>
                <a:latin typeface="Carinthia Demo" pitchFamily="2" charset="0"/>
              </a:rPr>
              <a:t>Common Sense</a:t>
            </a:r>
          </a:p>
        </p:txBody>
      </p:sp>
      <p:pic>
        <p:nvPicPr>
          <p:cNvPr id="17411" name="Picture 3" descr="Common_Sense_cover_new"/>
          <p:cNvPicPr>
            <a:picLocks noChangeAspect="1" noChangeArrowheads="1"/>
          </p:cNvPicPr>
          <p:nvPr/>
        </p:nvPicPr>
        <p:blipFill>
          <a:blip r:embed="rId2" cstate="print">
            <a:lum bright="-6000" contrast="6000"/>
          </a:blip>
          <a:srcRect/>
          <a:stretch>
            <a:fillRect/>
          </a:stretch>
        </p:blipFill>
        <p:spPr bwMode="auto">
          <a:xfrm>
            <a:off x="0" y="14288"/>
            <a:ext cx="2909888" cy="6843712"/>
          </a:xfrm>
          <a:prstGeom prst="rect">
            <a:avLst/>
          </a:prstGeom>
          <a:noFill/>
          <a:ln w="9525">
            <a:solidFill>
              <a:srgbClr val="CC2700"/>
            </a:solidFill>
            <a:miter lim="800000"/>
            <a:headEnd/>
            <a:tailEnd/>
          </a:ln>
        </p:spPr>
      </p:pic>
      <p:pic>
        <p:nvPicPr>
          <p:cNvPr id="17412" name="Picture 4" descr="paine2"/>
          <p:cNvPicPr>
            <a:picLocks noChangeAspect="1" noChangeArrowheads="1"/>
          </p:cNvPicPr>
          <p:nvPr/>
        </p:nvPicPr>
        <p:blipFill>
          <a:blip r:embed="rId3" cstate="print">
            <a:lum contrast="6000"/>
          </a:blip>
          <a:srcRect/>
          <a:stretch>
            <a:fillRect/>
          </a:stretch>
        </p:blipFill>
        <p:spPr bwMode="auto">
          <a:xfrm>
            <a:off x="5105400" y="2016125"/>
            <a:ext cx="1701800" cy="2197100"/>
          </a:xfrm>
          <a:prstGeom prst="rect">
            <a:avLst/>
          </a:prstGeom>
          <a:noFill/>
          <a:ln w="9525">
            <a:solidFill>
              <a:srgbClr val="CC2700"/>
            </a:solidFill>
            <a:miter lim="800000"/>
            <a:headEnd/>
            <a:tailEnd/>
          </a:ln>
        </p:spPr>
      </p:pic>
      <p:sp>
        <p:nvSpPr>
          <p:cNvPr id="17413" name="TextBox 4"/>
          <p:cNvSpPr txBox="1">
            <a:spLocks noChangeArrowheads="1"/>
          </p:cNvSpPr>
          <p:nvPr/>
        </p:nvSpPr>
        <p:spPr bwMode="auto">
          <a:xfrm>
            <a:off x="3962400" y="4452938"/>
            <a:ext cx="4953000" cy="2124075"/>
          </a:xfrm>
          <a:prstGeom prst="rect">
            <a:avLst/>
          </a:prstGeom>
          <a:noFill/>
          <a:ln w="9525">
            <a:noFill/>
            <a:miter lim="800000"/>
            <a:headEnd/>
            <a:tailEnd/>
          </a:ln>
        </p:spPr>
        <p:txBody>
          <a:bodyPr>
            <a:spAutoFit/>
          </a:bodyPr>
          <a:lstStyle/>
          <a:p>
            <a:pPr>
              <a:lnSpc>
                <a:spcPct val="90000"/>
              </a:lnSpc>
              <a:buFont typeface="Arial" pitchFamily="34" charset="0"/>
              <a:buChar char="•"/>
            </a:pPr>
            <a:r>
              <a:rPr lang="en-US"/>
              <a:t>January 1776, Common Sense was published</a:t>
            </a:r>
          </a:p>
          <a:p>
            <a:pPr>
              <a:lnSpc>
                <a:spcPct val="90000"/>
              </a:lnSpc>
              <a:buFont typeface="Arial" pitchFamily="34" charset="0"/>
              <a:buChar char="•"/>
            </a:pPr>
            <a:r>
              <a:rPr lang="en-US"/>
              <a:t>New perspective of blaming the monarchy instead of parliament for seizing power from the people</a:t>
            </a:r>
          </a:p>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220788" y="395288"/>
            <a:ext cx="7848600" cy="823912"/>
          </a:xfrm>
          <a:prstGeom prst="rect">
            <a:avLst/>
          </a:prstGeom>
          <a:noFill/>
          <a:ln w="9525">
            <a:noFill/>
            <a:miter lim="800000"/>
            <a:headEnd/>
            <a:tailEnd/>
          </a:ln>
          <a:effectLst/>
        </p:spPr>
        <p:txBody>
          <a:bodyPr>
            <a:spAutoFit/>
          </a:bodyPr>
          <a:lstStyle/>
          <a:p>
            <a:pPr algn="ctr">
              <a:spcBef>
                <a:spcPct val="50000"/>
              </a:spcBef>
              <a:defRPr/>
            </a:pPr>
            <a:r>
              <a:rPr lang="en-US" sz="4800" b="1" i="1" dirty="0">
                <a:solidFill>
                  <a:srgbClr val="00006C"/>
                </a:solidFill>
                <a:effectLst>
                  <a:outerShdw blurRad="38100" dist="38100" dir="2700000" algn="tl">
                    <a:srgbClr val="C0C0C0"/>
                  </a:outerShdw>
                </a:effectLst>
                <a:latin typeface="Carinthia Demo" pitchFamily="2" charset="0"/>
              </a:rPr>
              <a:t>The Shot Heard </a:t>
            </a:r>
            <a:r>
              <a:rPr lang="en-US" sz="4800" b="1" i="1" dirty="0">
                <a:solidFill>
                  <a:srgbClr val="00006C"/>
                </a:solidFill>
                <a:effectLst>
                  <a:outerShdw blurRad="38100" dist="38100" dir="2700000" algn="tl">
                    <a:srgbClr val="C0C0C0"/>
                  </a:outerShdw>
                </a:effectLst>
                <a:latin typeface="BlackChancery" pitchFamily="2" charset="0"/>
              </a:rPr>
              <a:t>’</a:t>
            </a:r>
            <a:r>
              <a:rPr lang="en-US" sz="4800" b="1" i="1" dirty="0">
                <a:solidFill>
                  <a:srgbClr val="00006C"/>
                </a:solidFill>
                <a:effectLst>
                  <a:outerShdw blurRad="38100" dist="38100" dir="2700000" algn="tl">
                    <a:srgbClr val="C0C0C0"/>
                  </a:outerShdw>
                </a:effectLst>
                <a:latin typeface="Carinthia Demo" pitchFamily="2" charset="0"/>
              </a:rPr>
              <a:t>Round the World</a:t>
            </a:r>
            <a:r>
              <a:rPr lang="en-US" sz="4800" b="1" i="1" dirty="0">
                <a:solidFill>
                  <a:srgbClr val="00006C"/>
                </a:solidFill>
                <a:effectLst>
                  <a:outerShdw blurRad="38100" dist="38100" dir="2700000" algn="tl">
                    <a:srgbClr val="C0C0C0"/>
                  </a:outerShdw>
                </a:effectLst>
                <a:latin typeface="BlackChancery" pitchFamily="2" charset="0"/>
              </a:rPr>
              <a:t>!</a:t>
            </a:r>
            <a:endParaRPr lang="en-US" sz="4800" b="1" i="1" dirty="0">
              <a:solidFill>
                <a:srgbClr val="00006C"/>
              </a:solidFill>
              <a:effectLst>
                <a:outerShdw blurRad="38100" dist="38100" dir="2700000" algn="tl">
                  <a:srgbClr val="C0C0C0"/>
                </a:outerShdw>
              </a:effectLst>
              <a:latin typeface="Carinthia Demo" pitchFamily="2" charset="0"/>
            </a:endParaRPr>
          </a:p>
        </p:txBody>
      </p:sp>
      <p:pic>
        <p:nvPicPr>
          <p:cNvPr id="14339" name="Picture 3" descr="Shot Hear Round the World"/>
          <p:cNvPicPr>
            <a:picLocks noChangeAspect="1" noChangeArrowheads="1"/>
          </p:cNvPicPr>
          <p:nvPr/>
        </p:nvPicPr>
        <p:blipFill>
          <a:blip r:embed="rId2" cstate="print">
            <a:lum bright="-6000" contrast="6000"/>
          </a:blip>
          <a:srcRect/>
          <a:stretch>
            <a:fillRect/>
          </a:stretch>
        </p:blipFill>
        <p:spPr bwMode="auto">
          <a:xfrm>
            <a:off x="2249488" y="1143000"/>
            <a:ext cx="5791200" cy="4092575"/>
          </a:xfrm>
          <a:prstGeom prst="rect">
            <a:avLst/>
          </a:prstGeom>
          <a:noFill/>
          <a:ln w="9525">
            <a:solidFill>
              <a:srgbClr val="333399"/>
            </a:solidFill>
            <a:miter lim="800000"/>
            <a:headEnd/>
            <a:tailEnd/>
          </a:ln>
        </p:spPr>
      </p:pic>
      <p:sp>
        <p:nvSpPr>
          <p:cNvPr id="31748" name="Text Box 4"/>
          <p:cNvSpPr txBox="1">
            <a:spLocks noChangeArrowheads="1"/>
          </p:cNvSpPr>
          <p:nvPr/>
        </p:nvSpPr>
        <p:spPr bwMode="auto">
          <a:xfrm>
            <a:off x="1371600" y="5486400"/>
            <a:ext cx="7315200" cy="1077913"/>
          </a:xfrm>
          <a:prstGeom prst="rect">
            <a:avLst/>
          </a:prstGeom>
          <a:noFill/>
          <a:ln w="12700">
            <a:noFill/>
            <a:miter lim="800000"/>
            <a:headEnd type="none" w="sm" len="sm"/>
            <a:tailEnd type="none" w="sm" len="sm"/>
          </a:ln>
          <a:effectLst/>
        </p:spPr>
        <p:txBody>
          <a:bodyPr lIns="92075" tIns="46038" rIns="92075" bIns="46038">
            <a:spAutoFit/>
          </a:bodyPr>
          <a:lstStyle/>
          <a:p>
            <a:pPr marL="457200" indent="-457200" algn="ctr" eaLnBrk="0" hangingPunct="0">
              <a:spcBef>
                <a:spcPct val="50000"/>
              </a:spcBef>
              <a:defRPr/>
            </a:pPr>
            <a:r>
              <a:rPr lang="en-US" sz="3200" b="1" dirty="0">
                <a:solidFill>
                  <a:srgbClr val="CC2700"/>
                </a:solidFill>
                <a:effectLst>
                  <a:outerShdw blurRad="38100" dist="38100" dir="2700000" algn="tl">
                    <a:srgbClr val="C0C0C0"/>
                  </a:outerShdw>
                </a:effectLst>
                <a:latin typeface="Comic Sans MS" pitchFamily="66" charset="0"/>
              </a:rPr>
              <a:t>FIRST BATTLE - Lexington</a:t>
            </a:r>
            <a:r>
              <a:rPr lang="en-US" sz="3200" b="1" dirty="0">
                <a:effectLst>
                  <a:outerShdw blurRad="38100" dist="38100" dir="2700000" algn="tl">
                    <a:srgbClr val="C0C0C0"/>
                  </a:outerShdw>
                </a:effectLst>
                <a:latin typeface="Comic Sans MS" pitchFamily="66" charset="0"/>
              </a:rPr>
              <a:t> &amp; </a:t>
            </a:r>
            <a:r>
              <a:rPr lang="en-US" sz="3200" b="1" dirty="0">
                <a:solidFill>
                  <a:srgbClr val="CC2700"/>
                </a:solidFill>
                <a:effectLst>
                  <a:outerShdw blurRad="38100" dist="38100" dir="2700000" algn="tl">
                    <a:srgbClr val="C0C0C0"/>
                  </a:outerShdw>
                </a:effectLst>
                <a:latin typeface="Comic Sans MS" pitchFamily="66" charset="0"/>
              </a:rPr>
              <a:t>Concord</a:t>
            </a:r>
            <a:r>
              <a:rPr lang="en-US" sz="3200" b="1" dirty="0">
                <a:effectLst>
                  <a:outerShdw blurRad="38100" dist="38100" dir="2700000" algn="tl">
                    <a:srgbClr val="C0C0C0"/>
                  </a:outerShdw>
                </a:effectLst>
                <a:latin typeface="Comic Sans MS" pitchFamily="66" charset="0"/>
              </a:rPr>
              <a:t> April 18,1775</a:t>
            </a:r>
            <a:endParaRPr lang="en-US" sz="2800" b="1" dirty="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900" decel="100000" fill="hold"/>
                                        <p:tgtEl>
                                          <p:spTgt spid="3174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7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33400" y="50704"/>
            <a:ext cx="8915400" cy="769441"/>
          </a:xfrm>
          <a:prstGeom prst="rect">
            <a:avLst/>
          </a:prstGeom>
          <a:noFill/>
          <a:ln w="9525">
            <a:noFill/>
            <a:miter lim="800000"/>
            <a:headEnd/>
            <a:tailEnd/>
          </a:ln>
          <a:effectLst/>
        </p:spPr>
        <p:txBody>
          <a:bodyPr wrap="square">
            <a:spAutoFit/>
          </a:bodyPr>
          <a:lstStyle/>
          <a:p>
            <a:pPr algn="r">
              <a:spcBef>
                <a:spcPct val="50000"/>
              </a:spcBef>
              <a:defRPr/>
            </a:pPr>
            <a:r>
              <a:rPr lang="en-US" sz="4400" b="1" dirty="0">
                <a:solidFill>
                  <a:srgbClr val="00006C"/>
                </a:solidFill>
                <a:effectLst>
                  <a:outerShdw blurRad="38100" dist="38100" dir="2700000" algn="tl">
                    <a:srgbClr val="C0C0C0"/>
                  </a:outerShdw>
                </a:effectLst>
                <a:latin typeface="Carinthia Demo" pitchFamily="2" charset="0"/>
              </a:rPr>
              <a:t>The Second Continental </a:t>
            </a:r>
            <a:r>
              <a:rPr lang="en-US" sz="4400" b="1" dirty="0" smtClean="0">
                <a:solidFill>
                  <a:srgbClr val="00006C"/>
                </a:solidFill>
                <a:effectLst>
                  <a:outerShdw blurRad="38100" dist="38100" dir="2700000" algn="tl">
                    <a:srgbClr val="C0C0C0"/>
                  </a:outerShdw>
                </a:effectLst>
                <a:latin typeface="Carinthia Demo" pitchFamily="2" charset="0"/>
              </a:rPr>
              <a:t>Congress </a:t>
            </a:r>
            <a:r>
              <a:rPr lang="en-US" sz="4400" b="1" dirty="0" smtClean="0">
                <a:solidFill>
                  <a:srgbClr val="00006C"/>
                </a:solidFill>
                <a:effectLst>
                  <a:outerShdw blurRad="38100" dist="38100" dir="2700000" algn="tl">
                    <a:srgbClr val="C0C0C0"/>
                  </a:outerShdw>
                </a:effectLst>
                <a:latin typeface="BlackChancery" pitchFamily="2" charset="0"/>
              </a:rPr>
              <a:t>(1775</a:t>
            </a:r>
            <a:r>
              <a:rPr lang="en-US" sz="4400" b="1" dirty="0">
                <a:solidFill>
                  <a:srgbClr val="00006C"/>
                </a:solidFill>
                <a:effectLst>
                  <a:outerShdw blurRad="38100" dist="38100" dir="2700000" algn="tl">
                    <a:srgbClr val="C0C0C0"/>
                  </a:outerShdw>
                </a:effectLst>
                <a:latin typeface="BlackChancery" pitchFamily="2" charset="0"/>
              </a:rPr>
              <a:t>)</a:t>
            </a:r>
            <a:endParaRPr lang="en-US" sz="4400" b="1" dirty="0">
              <a:solidFill>
                <a:srgbClr val="00006C"/>
              </a:solidFill>
              <a:effectLst>
                <a:outerShdw blurRad="38100" dist="38100" dir="2700000" algn="tl">
                  <a:srgbClr val="C0C0C0"/>
                </a:outerShdw>
              </a:effectLst>
              <a:latin typeface="Carinthia Demo" pitchFamily="2" charset="0"/>
            </a:endParaRPr>
          </a:p>
        </p:txBody>
      </p:sp>
      <p:pic>
        <p:nvPicPr>
          <p:cNvPr id="15364" name="Picture 4" descr="Olive Branch Petition"/>
          <p:cNvPicPr>
            <a:picLocks noChangeAspect="1" noChangeArrowheads="1"/>
          </p:cNvPicPr>
          <p:nvPr/>
        </p:nvPicPr>
        <p:blipFill>
          <a:blip r:embed="rId2" cstate="print">
            <a:lum bright="-6000" contrast="12000"/>
          </a:blip>
          <a:srcRect l="6021" t="1958" r="3455" b="4047"/>
          <a:stretch>
            <a:fillRect/>
          </a:stretch>
        </p:blipFill>
        <p:spPr bwMode="auto">
          <a:xfrm>
            <a:off x="6081663" y="3657600"/>
            <a:ext cx="2107951" cy="3048000"/>
          </a:xfrm>
          <a:prstGeom prst="rect">
            <a:avLst/>
          </a:prstGeom>
          <a:noFill/>
          <a:ln w="9525">
            <a:solidFill>
              <a:srgbClr val="CC2700"/>
            </a:solidFill>
            <a:miter lim="800000"/>
            <a:headEnd/>
            <a:tailEnd/>
          </a:ln>
        </p:spPr>
      </p:pic>
      <p:sp>
        <p:nvSpPr>
          <p:cNvPr id="15365" name="TextBox 4"/>
          <p:cNvSpPr txBox="1">
            <a:spLocks noChangeArrowheads="1"/>
          </p:cNvSpPr>
          <p:nvPr/>
        </p:nvSpPr>
        <p:spPr bwMode="auto">
          <a:xfrm>
            <a:off x="1521737" y="1676400"/>
            <a:ext cx="3048000" cy="4154984"/>
          </a:xfrm>
          <a:prstGeom prst="rect">
            <a:avLst/>
          </a:prstGeom>
          <a:noFill/>
          <a:ln w="9525">
            <a:noFill/>
            <a:miter lim="800000"/>
            <a:headEnd/>
            <a:tailEnd/>
          </a:ln>
        </p:spPr>
        <p:txBody>
          <a:bodyPr wrap="square">
            <a:spAutoFit/>
          </a:bodyPr>
          <a:lstStyle/>
          <a:p>
            <a:pPr>
              <a:buFont typeface="Arial" pitchFamily="34" charset="0"/>
              <a:buChar char="•"/>
            </a:pPr>
            <a:r>
              <a:rPr lang="en-US" dirty="0"/>
              <a:t>Formed an army called the Continental Army</a:t>
            </a:r>
          </a:p>
          <a:p>
            <a:endParaRPr lang="en-US" dirty="0"/>
          </a:p>
          <a:p>
            <a:pPr>
              <a:buFont typeface="Arial" pitchFamily="34" charset="0"/>
              <a:buChar char="•"/>
            </a:pPr>
            <a:r>
              <a:rPr lang="en-US" dirty="0"/>
              <a:t>George Washington was elected Commander in Chief</a:t>
            </a:r>
          </a:p>
          <a:p>
            <a:endParaRPr lang="en-US" dirty="0"/>
          </a:p>
          <a:p>
            <a:pPr>
              <a:buFont typeface="Arial" pitchFamily="34" charset="0"/>
              <a:buChar char="•"/>
            </a:pPr>
            <a:r>
              <a:rPr lang="en-US" dirty="0"/>
              <a:t> Approved the </a:t>
            </a:r>
            <a:r>
              <a:rPr lang="en-US" dirty="0" smtClean="0"/>
              <a:t>Declaration of Independence</a:t>
            </a:r>
            <a:endParaRPr lang="en-US" dirty="0"/>
          </a:p>
        </p:txBody>
      </p:sp>
      <p:pic>
        <p:nvPicPr>
          <p:cNvPr id="2" name="Picture 1"/>
          <p:cNvPicPr>
            <a:picLocks noChangeAspect="1"/>
          </p:cNvPicPr>
          <p:nvPr/>
        </p:nvPicPr>
        <p:blipFill>
          <a:blip r:embed="rId3"/>
          <a:stretch>
            <a:fillRect/>
          </a:stretch>
        </p:blipFill>
        <p:spPr>
          <a:xfrm>
            <a:off x="4876800" y="762000"/>
            <a:ext cx="4033837" cy="27712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731186" y="838200"/>
            <a:ext cx="6934200" cy="1446213"/>
          </a:xfrm>
          <a:prstGeom prst="rect">
            <a:avLst/>
          </a:prstGeom>
          <a:noFill/>
          <a:ln w="9525">
            <a:noFill/>
            <a:miter lim="800000"/>
            <a:headEnd/>
            <a:tailEnd/>
          </a:ln>
          <a:effectLst/>
        </p:spPr>
        <p:txBody>
          <a:bodyPr>
            <a:spAutoFit/>
          </a:bodyPr>
          <a:lstStyle/>
          <a:p>
            <a:pPr algn="ctr">
              <a:spcBef>
                <a:spcPct val="50000"/>
              </a:spcBef>
              <a:defRPr/>
            </a:pPr>
            <a:r>
              <a:rPr lang="en-US" sz="4400" b="1" dirty="0">
                <a:solidFill>
                  <a:srgbClr val="00006C"/>
                </a:solidFill>
                <a:effectLst>
                  <a:outerShdw blurRad="38100" dist="38100" dir="2700000" algn="tl">
                    <a:srgbClr val="C0C0C0"/>
                  </a:outerShdw>
                </a:effectLst>
                <a:latin typeface="Carinthia Demo" pitchFamily="2" charset="0"/>
              </a:rPr>
              <a:t>Declaration of Independence  </a:t>
            </a:r>
            <a:r>
              <a:rPr lang="en-US" sz="3200" b="1" dirty="0">
                <a:solidFill>
                  <a:srgbClr val="00006C"/>
                </a:solidFill>
                <a:effectLst>
                  <a:outerShdw blurRad="38100" dist="38100" dir="2700000" algn="tl">
                    <a:srgbClr val="C0C0C0"/>
                  </a:outerShdw>
                </a:effectLst>
                <a:latin typeface="BlackChancery" pitchFamily="2" charset="0"/>
              </a:rPr>
              <a:t>(1776)</a:t>
            </a:r>
            <a:endParaRPr lang="en-US" sz="4400" b="1" dirty="0">
              <a:solidFill>
                <a:srgbClr val="00006C"/>
              </a:solidFill>
              <a:effectLst>
                <a:outerShdw blurRad="38100" dist="38100" dir="2700000" algn="tl">
                  <a:srgbClr val="C0C0C0"/>
                </a:outerShdw>
              </a:effectLst>
              <a:latin typeface="Carinthia Demo" pitchFamily="2" charset="0"/>
            </a:endParaRPr>
          </a:p>
        </p:txBody>
      </p:sp>
      <p:pic>
        <p:nvPicPr>
          <p:cNvPr id="18435" name="Picture 4" descr="declaration"/>
          <p:cNvPicPr>
            <a:picLocks noChangeAspect="1" noChangeArrowheads="1"/>
          </p:cNvPicPr>
          <p:nvPr/>
        </p:nvPicPr>
        <p:blipFill>
          <a:blip r:embed="rId2" cstate="print">
            <a:lum bright="-6000" contrast="6000"/>
          </a:blip>
          <a:srcRect l="5154" t="2248" r="2061" b="1123"/>
          <a:stretch>
            <a:fillRect/>
          </a:stretch>
        </p:blipFill>
        <p:spPr bwMode="auto">
          <a:xfrm>
            <a:off x="0" y="402929"/>
            <a:ext cx="3276600" cy="3551751"/>
          </a:xfrm>
          <a:prstGeom prst="rect">
            <a:avLst/>
          </a:prstGeom>
          <a:noFill/>
          <a:ln w="9525">
            <a:solidFill>
              <a:srgbClr val="CC2700"/>
            </a:solidFill>
            <a:miter lim="800000"/>
            <a:headEnd/>
            <a:tailEnd/>
          </a:ln>
        </p:spPr>
      </p:pic>
      <p:sp>
        <p:nvSpPr>
          <p:cNvPr id="18436" name="TextBox 4"/>
          <p:cNvSpPr txBox="1">
            <a:spLocks noChangeArrowheads="1"/>
          </p:cNvSpPr>
          <p:nvPr/>
        </p:nvSpPr>
        <p:spPr bwMode="auto">
          <a:xfrm>
            <a:off x="4953000" y="1981200"/>
            <a:ext cx="4038600" cy="4524375"/>
          </a:xfrm>
          <a:prstGeom prst="rect">
            <a:avLst/>
          </a:prstGeom>
          <a:noFill/>
          <a:ln w="9525">
            <a:noFill/>
            <a:miter lim="800000"/>
            <a:headEnd/>
            <a:tailEnd/>
          </a:ln>
        </p:spPr>
        <p:txBody>
          <a:bodyPr>
            <a:spAutoFit/>
          </a:bodyPr>
          <a:lstStyle/>
          <a:p>
            <a:pPr>
              <a:buFont typeface="Arial" pitchFamily="34" charset="0"/>
              <a:buChar char="•"/>
            </a:pPr>
            <a:r>
              <a:rPr lang="en-US"/>
              <a:t>On July 4, 1776 the Second Continental Congress approved the Declaration of Independence</a:t>
            </a:r>
          </a:p>
          <a:p>
            <a:endParaRPr lang="en-US"/>
          </a:p>
          <a:p>
            <a:pPr>
              <a:buFont typeface="Arial" pitchFamily="34" charset="0"/>
              <a:buChar char="•"/>
            </a:pPr>
            <a:r>
              <a:rPr lang="en-US"/>
              <a:t>A political document that declared the colonies to be “free and independent states absolved from all allegiance to the British Crown”</a:t>
            </a:r>
          </a:p>
        </p:txBody>
      </p:sp>
      <p:pic>
        <p:nvPicPr>
          <p:cNvPr id="2" name="Picture 1"/>
          <p:cNvPicPr>
            <a:picLocks noChangeAspect="1"/>
          </p:cNvPicPr>
          <p:nvPr/>
        </p:nvPicPr>
        <p:blipFill>
          <a:blip r:embed="rId3"/>
          <a:stretch>
            <a:fillRect/>
          </a:stretch>
        </p:blipFill>
        <p:spPr>
          <a:xfrm>
            <a:off x="-13855" y="3961607"/>
            <a:ext cx="4548750" cy="292160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American Revolution</a:t>
            </a:r>
            <a:endParaRPr lang="en-US" dirty="0"/>
          </a:p>
        </p:txBody>
      </p:sp>
      <p:sp>
        <p:nvSpPr>
          <p:cNvPr id="3" name="Content Placeholder 2"/>
          <p:cNvSpPr>
            <a:spLocks noGrp="1"/>
          </p:cNvSpPr>
          <p:nvPr>
            <p:ph idx="1"/>
          </p:nvPr>
        </p:nvSpPr>
        <p:spPr>
          <a:xfrm>
            <a:off x="1905000" y="1600200"/>
            <a:ext cx="6781800" cy="4525963"/>
          </a:xfrm>
        </p:spPr>
        <p:txBody>
          <a:bodyPr/>
          <a:lstStyle/>
          <a:p>
            <a:pPr marL="342900" lvl="1" indent="-342900">
              <a:buFontTx/>
              <a:buChar char="•"/>
              <a:defRPr/>
            </a:pPr>
            <a:r>
              <a:rPr lang="en-US" sz="2400" dirty="0" smtClean="0">
                <a:effectLst/>
              </a:rPr>
              <a:t>Following the Declaration of Independence of 1776, colonists set up a provisional government and proceeded to fight a war against British forces</a:t>
            </a:r>
          </a:p>
          <a:p>
            <a:pPr marL="342900" lvl="1" indent="-342900">
              <a:buFontTx/>
              <a:buChar char="•"/>
              <a:defRPr/>
            </a:pPr>
            <a:r>
              <a:rPr lang="en-US" sz="2400" dirty="0" smtClean="0">
                <a:effectLst/>
              </a:rPr>
              <a:t>After forcing the British to come to terms, the colonists established a new constitutional structure in 1789 based on Enlightenment principles</a:t>
            </a:r>
          </a:p>
          <a:p>
            <a:pPr marL="742950" lvl="2" indent="-342900">
              <a:defRPr/>
            </a:pPr>
            <a:r>
              <a:rPr lang="en-US" sz="2000" dirty="0" smtClean="0">
                <a:effectLst/>
              </a:rPr>
              <a:t>Checks and balances</a:t>
            </a:r>
          </a:p>
          <a:p>
            <a:pPr marL="742950" lvl="2" indent="-342900">
              <a:defRPr/>
            </a:pPr>
            <a:r>
              <a:rPr lang="en-US" sz="2000" dirty="0" smtClean="0">
                <a:effectLst/>
              </a:rPr>
              <a:t>Formal guarantees of individual liberties</a:t>
            </a:r>
          </a:p>
          <a:p>
            <a:pPr marL="742950" lvl="2" indent="-342900">
              <a:defRPr/>
            </a:pPr>
            <a:r>
              <a:rPr lang="en-US" sz="2000" dirty="0" smtClean="0">
                <a:effectLst/>
              </a:rPr>
              <a:t>Voting rights (limited)</a:t>
            </a:r>
          </a:p>
          <a:p>
            <a:pPr marL="742950" lvl="2" indent="-342900">
              <a:defRPr/>
            </a:pPr>
            <a:r>
              <a:rPr lang="en-US" sz="2000" dirty="0" smtClean="0">
                <a:effectLst/>
              </a:rPr>
              <a:t>Slavery remained</a:t>
            </a:r>
          </a:p>
          <a:p>
            <a:pPr>
              <a:defRPr/>
            </a:pPr>
            <a:endParaRPr lang="en-US"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970713" cy="752475"/>
          </a:xfrm>
        </p:spPr>
        <p:txBody>
          <a:bodyPr/>
          <a:lstStyle/>
          <a:p>
            <a:pPr>
              <a:defRPr/>
            </a:pPr>
            <a:r>
              <a:rPr lang="en-US" dirty="0" smtClean="0"/>
              <a:t>The French Revolution</a:t>
            </a:r>
            <a:endParaRPr lang="en-US" dirty="0"/>
          </a:p>
        </p:txBody>
      </p:sp>
      <p:pic>
        <p:nvPicPr>
          <p:cNvPr id="3074" name="Picture 2" descr="http://img.docstoccdn.com/thumb/orig/1000764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7416800"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8001000" cy="1143000"/>
          </a:xfrm>
        </p:spPr>
        <p:txBody>
          <a:bodyPr/>
          <a:lstStyle/>
          <a:p>
            <a:pPr>
              <a:defRPr/>
            </a:pPr>
            <a:r>
              <a:rPr lang="en-US" sz="2800" dirty="0" smtClean="0">
                <a:effectLst>
                  <a:outerShdw blurRad="38100" dist="38100" dir="2700000" algn="tl">
                    <a:srgbClr val="000000">
                      <a:alpha val="43137"/>
                    </a:srgbClr>
                  </a:outerShdw>
                </a:effectLst>
              </a:rPr>
              <a:t>Causes of the French Revolution (1789)</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07471" y="762000"/>
            <a:ext cx="3359590" cy="4525963"/>
          </a:xfrm>
        </p:spPr>
        <p:txBody>
          <a:bodyPr/>
          <a:lstStyle/>
          <a:p>
            <a:pPr>
              <a:defRPr/>
            </a:pPr>
            <a:r>
              <a:rPr lang="en-US" sz="1800" dirty="0">
                <a:effectLst/>
              </a:rPr>
              <a:t>French Social Division – 3 Classes</a:t>
            </a:r>
          </a:p>
          <a:p>
            <a:pPr lvl="1">
              <a:defRPr/>
            </a:pPr>
            <a:r>
              <a:rPr lang="en-US" sz="1800" dirty="0">
                <a:effectLst/>
              </a:rPr>
              <a:t>First Estate: the clergy (priests &amp; Church officials)</a:t>
            </a:r>
          </a:p>
          <a:p>
            <a:pPr lvl="1">
              <a:defRPr/>
            </a:pPr>
            <a:r>
              <a:rPr lang="en-US" sz="1800" dirty="0">
                <a:effectLst/>
              </a:rPr>
              <a:t>Second Estate:  nobility who had special privileges like tax exemption &amp; collecting feudal dues.  Nobles served as officers in military and held high positions at court</a:t>
            </a:r>
          </a:p>
          <a:p>
            <a:pPr lvl="1">
              <a:defRPr/>
            </a:pPr>
            <a:r>
              <a:rPr lang="en-US" sz="1800" dirty="0">
                <a:effectLst/>
              </a:rPr>
              <a:t>Third Estate: largest of the 3 estates; common people; included bourgeoisie – middle classes of merchants, professionals, store owners, urban workers, </a:t>
            </a:r>
            <a:r>
              <a:rPr lang="en-US" sz="1800" dirty="0" smtClean="0">
                <a:effectLst/>
              </a:rPr>
              <a:t>peasantry</a:t>
            </a:r>
            <a:endParaRPr lang="en-US" sz="1800" dirty="0">
              <a:solidFill>
                <a:srgbClr val="FF0000"/>
              </a:solidFill>
              <a:effectLst/>
            </a:endParaRPr>
          </a:p>
          <a:p>
            <a:pPr lvl="1">
              <a:defRPr/>
            </a:pPr>
            <a:endParaRPr lang="en-US" sz="1800" dirty="0">
              <a:solidFill>
                <a:srgbClr val="FF0000"/>
              </a:solidFill>
            </a:endParaRPr>
          </a:p>
          <a:p>
            <a:pPr lvl="1">
              <a:defRPr/>
            </a:pPr>
            <a:endParaRPr lang="en-US" sz="1800" dirty="0">
              <a:solidFill>
                <a:srgbClr val="FF0000"/>
              </a:solidFill>
            </a:endParaRPr>
          </a:p>
          <a:p>
            <a:pPr>
              <a:defRPr/>
            </a:pPr>
            <a:endParaRPr lang="en-US" sz="1800" dirty="0"/>
          </a:p>
        </p:txBody>
      </p:sp>
      <p:pic>
        <p:nvPicPr>
          <p:cNvPr id="11" name="Picture 10"/>
          <p:cNvPicPr>
            <a:picLocks noChangeAspect="1"/>
          </p:cNvPicPr>
          <p:nvPr/>
        </p:nvPicPr>
        <p:blipFill>
          <a:blip r:embed="rId2"/>
          <a:stretch>
            <a:fillRect/>
          </a:stretch>
        </p:blipFill>
        <p:spPr>
          <a:xfrm>
            <a:off x="4667061" y="2286000"/>
            <a:ext cx="4305209" cy="32255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bu.digication.com/files/M4f4ad73bb20b46dd42af3c6a53bb4a91.jpg"/>
          <p:cNvPicPr>
            <a:picLocks noChangeAspect="1" noChangeArrowheads="1"/>
          </p:cNvPicPr>
          <p:nvPr/>
        </p:nvPicPr>
        <p:blipFill>
          <a:blip r:embed="rId2" cstate="print"/>
          <a:srcRect/>
          <a:stretch>
            <a:fillRect/>
          </a:stretch>
        </p:blipFill>
        <p:spPr bwMode="auto">
          <a:xfrm>
            <a:off x="3505200" y="228600"/>
            <a:ext cx="3026521" cy="3352800"/>
          </a:xfrm>
          <a:prstGeom prst="rect">
            <a:avLst/>
          </a:prstGeom>
          <a:noFill/>
        </p:spPr>
      </p:pic>
      <p:pic>
        <p:nvPicPr>
          <p:cNvPr id="2" name="Picture 1"/>
          <p:cNvPicPr>
            <a:picLocks noChangeAspect="1"/>
          </p:cNvPicPr>
          <p:nvPr/>
        </p:nvPicPr>
        <p:blipFill>
          <a:blip r:embed="rId3"/>
          <a:stretch>
            <a:fillRect/>
          </a:stretch>
        </p:blipFill>
        <p:spPr>
          <a:xfrm>
            <a:off x="1676400" y="3733800"/>
            <a:ext cx="6901453" cy="2971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327818"/>
            <a:ext cx="7772400" cy="4525963"/>
          </a:xfrm>
        </p:spPr>
        <p:txBody>
          <a:bodyPr/>
          <a:lstStyle/>
          <a:p>
            <a:r>
              <a:rPr lang="en-US" sz="2000" dirty="0" smtClean="0"/>
              <a:t>1760 – almost entirely monarchies; largely agricultural</a:t>
            </a:r>
          </a:p>
          <a:p>
            <a:r>
              <a:rPr lang="en-US" sz="2000" dirty="0" smtClean="0"/>
              <a:t>1914 – many monarchies overthrown, replaced by powerful parliaments (voting systems); industrialized, urban populations</a:t>
            </a:r>
          </a:p>
          <a:p>
            <a:pPr lvl="1"/>
            <a:r>
              <a:rPr lang="en-US" sz="1600" dirty="0" smtClean="0"/>
              <a:t>Greatest change to West – industrialization</a:t>
            </a:r>
          </a:p>
          <a:p>
            <a:pPr lvl="2"/>
            <a:r>
              <a:rPr lang="en-US" sz="1600" dirty="0" smtClean="0"/>
              <a:t>Creation of new technological and economic structures</a:t>
            </a:r>
          </a:p>
          <a:p>
            <a:endParaRPr lang="en-US" sz="1600" dirty="0"/>
          </a:p>
        </p:txBody>
      </p:sp>
      <p:pic>
        <p:nvPicPr>
          <p:cNvPr id="2" name="Picture 1"/>
          <p:cNvPicPr>
            <a:picLocks noChangeAspect="1"/>
          </p:cNvPicPr>
          <p:nvPr/>
        </p:nvPicPr>
        <p:blipFill>
          <a:blip r:embed="rId2"/>
          <a:stretch>
            <a:fillRect/>
          </a:stretch>
        </p:blipFill>
        <p:spPr>
          <a:xfrm>
            <a:off x="2057400" y="2590800"/>
            <a:ext cx="6152100" cy="41151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82562"/>
            <a:ext cx="7315200" cy="808038"/>
          </a:xfrm>
        </p:spPr>
        <p:txBody>
          <a:bodyPr/>
          <a:lstStyle/>
          <a:p>
            <a:pPr>
              <a:defRPr/>
            </a:pPr>
            <a:r>
              <a:rPr lang="en-US" dirty="0">
                <a:effectLst/>
              </a:rPr>
              <a:t>Crisis in France in 1789 </a:t>
            </a:r>
            <a:endParaRPr lang="en-US" dirty="0"/>
          </a:p>
        </p:txBody>
      </p:sp>
      <p:sp>
        <p:nvSpPr>
          <p:cNvPr id="3" name="Content Placeholder 2"/>
          <p:cNvSpPr>
            <a:spLocks noGrp="1"/>
          </p:cNvSpPr>
          <p:nvPr>
            <p:ph idx="1"/>
          </p:nvPr>
        </p:nvSpPr>
        <p:spPr>
          <a:xfrm>
            <a:off x="5867400" y="990600"/>
            <a:ext cx="3276600" cy="4525963"/>
          </a:xfrm>
        </p:spPr>
        <p:txBody>
          <a:bodyPr/>
          <a:lstStyle/>
          <a:p>
            <a:pPr marL="342900" lvl="1" indent="-342900">
              <a:buFontTx/>
              <a:buChar char="•"/>
              <a:defRPr/>
            </a:pPr>
            <a:r>
              <a:rPr lang="en-US" sz="1800" dirty="0" smtClean="0">
                <a:effectLst/>
              </a:rPr>
              <a:t>Reformers </a:t>
            </a:r>
            <a:r>
              <a:rPr lang="en-US" sz="1800" dirty="0">
                <a:effectLst/>
              </a:rPr>
              <a:t>seeking change along Enlightenment lines attacked the inefficiency and autocracy of the French </a:t>
            </a:r>
            <a:r>
              <a:rPr lang="en-US" sz="1800" dirty="0" smtClean="0">
                <a:effectLst/>
              </a:rPr>
              <a:t>monarchy </a:t>
            </a:r>
          </a:p>
          <a:p>
            <a:pPr marL="742950" lvl="2" indent="-342900">
              <a:defRPr/>
            </a:pPr>
            <a:r>
              <a:rPr lang="en-US" sz="1800" dirty="0" smtClean="0">
                <a:effectLst/>
              </a:rPr>
              <a:t>Limit powers of Catholic church, aristocracy, and monarchy</a:t>
            </a:r>
          </a:p>
          <a:p>
            <a:pPr marL="342900" lvl="1" indent="-342900">
              <a:buFontTx/>
              <a:buChar char="•"/>
              <a:defRPr/>
            </a:pPr>
            <a:r>
              <a:rPr lang="en-US" sz="1800" dirty="0" smtClean="0">
                <a:effectLst/>
              </a:rPr>
              <a:t>Resistance </a:t>
            </a:r>
            <a:r>
              <a:rPr lang="en-US" sz="1800" dirty="0">
                <a:effectLst/>
              </a:rPr>
              <a:t>to the government arose in all levels of French </a:t>
            </a:r>
            <a:r>
              <a:rPr lang="en-US" sz="1800" dirty="0" smtClean="0">
                <a:effectLst/>
              </a:rPr>
              <a:t>society </a:t>
            </a:r>
          </a:p>
          <a:p>
            <a:pPr marL="742950" lvl="2" indent="-342900">
              <a:defRPr/>
            </a:pPr>
            <a:r>
              <a:rPr lang="en-US" sz="1800" dirty="0" smtClean="0">
                <a:effectLst/>
              </a:rPr>
              <a:t>Cries </a:t>
            </a:r>
            <a:r>
              <a:rPr lang="en-US" sz="1800" dirty="0">
                <a:effectLst/>
              </a:rPr>
              <a:t>for reform were met with adamant resistance on the part of the monarchy and the French </a:t>
            </a:r>
            <a:r>
              <a:rPr lang="en-US" sz="1800" dirty="0" smtClean="0">
                <a:effectLst/>
              </a:rPr>
              <a:t>nobility</a:t>
            </a:r>
          </a:p>
          <a:p>
            <a:pPr marL="742950" lvl="2" indent="-342900">
              <a:defRPr/>
            </a:pPr>
            <a:r>
              <a:rPr lang="en-US" sz="1800" dirty="0" smtClean="0">
                <a:effectLst/>
              </a:rPr>
              <a:t>Peasants wanted fuller freedom from landlords’ demands</a:t>
            </a:r>
            <a:endParaRPr lang="en-US" sz="1800" dirty="0"/>
          </a:p>
        </p:txBody>
      </p:sp>
      <p:pic>
        <p:nvPicPr>
          <p:cNvPr id="4" name="Picture 3"/>
          <p:cNvPicPr>
            <a:picLocks noChangeAspect="1"/>
          </p:cNvPicPr>
          <p:nvPr/>
        </p:nvPicPr>
        <p:blipFill>
          <a:blip r:embed="rId2"/>
          <a:stretch>
            <a:fillRect/>
          </a:stretch>
        </p:blipFill>
        <p:spPr>
          <a:xfrm>
            <a:off x="-20782" y="2274721"/>
            <a:ext cx="2591720" cy="3065816"/>
          </a:xfrm>
          <a:prstGeom prst="rect">
            <a:avLst/>
          </a:prstGeom>
        </p:spPr>
      </p:pic>
      <p:pic>
        <p:nvPicPr>
          <p:cNvPr id="5" name="Picture 4"/>
          <p:cNvPicPr>
            <a:picLocks noChangeAspect="1"/>
          </p:cNvPicPr>
          <p:nvPr/>
        </p:nvPicPr>
        <p:blipFill>
          <a:blip r:embed="rId3"/>
          <a:stretch>
            <a:fillRect/>
          </a:stretch>
        </p:blipFill>
        <p:spPr>
          <a:xfrm>
            <a:off x="2895600" y="2074451"/>
            <a:ext cx="2895752" cy="3963403"/>
          </a:xfrm>
          <a:prstGeom prst="rect">
            <a:avLst/>
          </a:prstGeom>
        </p:spPr>
      </p:pic>
      <p:sp>
        <p:nvSpPr>
          <p:cNvPr id="6" name="Rectangle 5"/>
          <p:cNvSpPr/>
          <p:nvPr/>
        </p:nvSpPr>
        <p:spPr>
          <a:xfrm>
            <a:off x="1447800" y="6173050"/>
            <a:ext cx="3447034" cy="400110"/>
          </a:xfrm>
          <a:prstGeom prst="rect">
            <a:avLst/>
          </a:prstGeom>
        </p:spPr>
        <p:txBody>
          <a:bodyPr wrap="none">
            <a:spAutoFit/>
          </a:bodyPr>
          <a:lstStyle/>
          <a:p>
            <a:pPr lvl="0">
              <a:spcBef>
                <a:spcPct val="50000"/>
              </a:spcBef>
              <a:defRPr/>
            </a:pPr>
            <a:r>
              <a:rPr lang="en-US" sz="2000" dirty="0">
                <a:solidFill>
                  <a:srgbClr val="FFC000"/>
                </a:solidFill>
                <a:effectLst>
                  <a:outerShdw blurRad="38100" dist="38100" dir="2700000" algn="tl">
                    <a:srgbClr val="C0C0C0"/>
                  </a:outerShdw>
                </a:effectLst>
                <a:latin typeface="Arial" charset="0"/>
              </a:rPr>
              <a:t>Marie Antoinette &amp; Louis XVI</a:t>
            </a:r>
          </a:p>
        </p:txBody>
      </p:sp>
      <p:sp>
        <p:nvSpPr>
          <p:cNvPr id="7" name="Rectangle 6"/>
          <p:cNvSpPr/>
          <p:nvPr/>
        </p:nvSpPr>
        <p:spPr>
          <a:xfrm>
            <a:off x="1676400" y="1011088"/>
            <a:ext cx="6008693" cy="1077218"/>
          </a:xfrm>
          <a:prstGeom prst="rect">
            <a:avLst/>
          </a:prstGeom>
        </p:spPr>
        <p:txBody>
          <a:bodyPr wrap="square">
            <a:spAutoFit/>
          </a:bodyPr>
          <a:lstStyle/>
          <a:p>
            <a:pPr lvl="0">
              <a:defRPr/>
            </a:pPr>
            <a:r>
              <a:rPr lang="en-US" sz="3200" b="1" dirty="0">
                <a:solidFill>
                  <a:srgbClr val="FFC000"/>
                </a:solidFill>
                <a:effectLst>
                  <a:outerShdw blurRad="38100" dist="38100" dir="2700000" algn="tl">
                    <a:srgbClr val="C0C0C0"/>
                  </a:outerShdw>
                </a:effectLst>
                <a:latin typeface="BlackChancery" pitchFamily="2" charset="0"/>
              </a:rPr>
              <a:t>The French Monarchy:</a:t>
            </a:r>
            <a:br>
              <a:rPr lang="en-US" sz="3200" b="1" dirty="0">
                <a:solidFill>
                  <a:srgbClr val="FFC000"/>
                </a:solidFill>
                <a:effectLst>
                  <a:outerShdw blurRad="38100" dist="38100" dir="2700000" algn="tl">
                    <a:srgbClr val="C0C0C0"/>
                  </a:outerShdw>
                </a:effectLst>
                <a:latin typeface="BlackChancery" pitchFamily="2" charset="0"/>
              </a:rPr>
            </a:br>
            <a:r>
              <a:rPr lang="en-US" sz="3200" b="1" dirty="0">
                <a:solidFill>
                  <a:srgbClr val="FFC000"/>
                </a:solidFill>
                <a:effectLst>
                  <a:outerShdw blurRad="38100" dist="38100" dir="2700000" algn="tl">
                    <a:srgbClr val="C0C0C0"/>
                  </a:outerShdw>
                </a:effectLst>
                <a:latin typeface="BlackChancery" pitchFamily="2" charset="0"/>
              </a:rPr>
              <a:t>1775 - 1793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838200"/>
            <a:ext cx="3200400" cy="4038600"/>
          </a:xfrm>
        </p:spPr>
        <p:txBody>
          <a:bodyPr/>
          <a:lstStyle/>
          <a:p>
            <a:pPr marL="342900" lvl="1" indent="-342900">
              <a:buFontTx/>
              <a:buChar char="•"/>
              <a:defRPr/>
            </a:pPr>
            <a:r>
              <a:rPr lang="en-US" sz="2000" dirty="0" smtClean="0">
                <a:effectLst/>
              </a:rPr>
              <a:t>In 1789, Louis XVI called a meeting of the French Estates General to consider tax reform, but reformers seized control of the meeting</a:t>
            </a:r>
          </a:p>
          <a:p>
            <a:pPr marL="342900" lvl="1" indent="-342900">
              <a:buFontTx/>
              <a:buChar char="•"/>
              <a:defRPr/>
            </a:pPr>
            <a:r>
              <a:rPr lang="en-US" sz="2000" dirty="0" smtClean="0">
                <a:effectLst/>
              </a:rPr>
              <a:t>August 17, 1789- Reformers issued the Declaration of the Rights of Man</a:t>
            </a:r>
          </a:p>
          <a:p>
            <a:pPr marL="742950" lvl="2" indent="-342900">
              <a:defRPr/>
            </a:pPr>
            <a:r>
              <a:rPr lang="en-US" sz="1600" dirty="0" smtClean="0">
                <a:effectLst/>
              </a:rPr>
              <a:t>Guaranteed freedom of expression</a:t>
            </a:r>
          </a:p>
          <a:p>
            <a:pPr marL="742950" lvl="2" indent="-342900">
              <a:defRPr/>
            </a:pPr>
            <a:r>
              <a:rPr lang="en-US" sz="1600" dirty="0" smtClean="0">
                <a:effectLst/>
              </a:rPr>
              <a:t>Like the Declaration of Independence, law enacted natural rights to “liberty, property, security, and resistance to oppression”</a:t>
            </a:r>
          </a:p>
        </p:txBody>
      </p:sp>
      <p:pic>
        <p:nvPicPr>
          <p:cNvPr id="2" name="Picture 1"/>
          <p:cNvPicPr>
            <a:picLocks noChangeAspect="1"/>
          </p:cNvPicPr>
          <p:nvPr/>
        </p:nvPicPr>
        <p:blipFill>
          <a:blip r:embed="rId2"/>
          <a:stretch>
            <a:fillRect/>
          </a:stretch>
        </p:blipFill>
        <p:spPr>
          <a:xfrm>
            <a:off x="4648200" y="381000"/>
            <a:ext cx="4344681" cy="2438400"/>
          </a:xfrm>
          <a:prstGeom prst="rect">
            <a:avLst/>
          </a:prstGeom>
        </p:spPr>
      </p:pic>
      <p:pic>
        <p:nvPicPr>
          <p:cNvPr id="4" name="Picture 3"/>
          <p:cNvPicPr>
            <a:picLocks noChangeAspect="1"/>
          </p:cNvPicPr>
          <p:nvPr/>
        </p:nvPicPr>
        <p:blipFill>
          <a:blip r:embed="rId3"/>
          <a:stretch>
            <a:fillRect/>
          </a:stretch>
        </p:blipFill>
        <p:spPr>
          <a:xfrm>
            <a:off x="5829940" y="3133220"/>
            <a:ext cx="1981200" cy="348715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81000"/>
            <a:ext cx="4343400" cy="4525963"/>
          </a:xfrm>
        </p:spPr>
        <p:txBody>
          <a:bodyPr/>
          <a:lstStyle/>
          <a:p>
            <a:pPr marL="342900" lvl="1" indent="-342900">
              <a:buFontTx/>
              <a:buChar char="•"/>
              <a:defRPr/>
            </a:pPr>
            <a:r>
              <a:rPr lang="en-US" sz="2000" dirty="0" smtClean="0">
                <a:solidFill>
                  <a:srgbClr val="000000"/>
                </a:solidFill>
                <a:effectLst/>
              </a:rPr>
              <a:t>July 14 1789 – Popular riot at a prison, the Bastille</a:t>
            </a:r>
            <a:endParaRPr lang="en-US" sz="2000" dirty="0">
              <a:solidFill>
                <a:srgbClr val="000000"/>
              </a:solidFill>
              <a:effectLst/>
            </a:endParaRPr>
          </a:p>
          <a:p>
            <a:pPr marL="742950" lvl="2" indent="-342900">
              <a:defRPr/>
            </a:pPr>
            <a:r>
              <a:rPr lang="en-US" sz="1200" dirty="0">
                <a:solidFill>
                  <a:srgbClr val="000000"/>
                </a:solidFill>
                <a:effectLst/>
              </a:rPr>
              <a:t>Symbol of revolution</a:t>
            </a:r>
          </a:p>
          <a:p>
            <a:pPr marL="342900" lvl="1" indent="-342900">
              <a:buFontTx/>
              <a:buChar char="•"/>
              <a:defRPr/>
            </a:pPr>
            <a:r>
              <a:rPr lang="en-US" sz="2000" dirty="0" smtClean="0">
                <a:solidFill>
                  <a:srgbClr val="000000"/>
                </a:solidFill>
                <a:effectLst/>
              </a:rPr>
              <a:t>Peasants seized manorial records and many landed estates</a:t>
            </a:r>
          </a:p>
          <a:p>
            <a:pPr marL="742950" lvl="2" indent="-342900">
              <a:defRPr/>
            </a:pPr>
            <a:r>
              <a:rPr lang="en-US" sz="1600" dirty="0" smtClean="0">
                <a:solidFill>
                  <a:srgbClr val="000000"/>
                </a:solidFill>
                <a:effectLst/>
              </a:rPr>
              <a:t>Proclamation issued abolishing </a:t>
            </a:r>
            <a:r>
              <a:rPr lang="en-US" sz="1600" dirty="0" err="1" smtClean="0">
                <a:solidFill>
                  <a:srgbClr val="000000"/>
                </a:solidFill>
                <a:effectLst/>
              </a:rPr>
              <a:t>manorialism</a:t>
            </a:r>
            <a:r>
              <a:rPr lang="en-US" sz="1600" dirty="0" smtClean="0">
                <a:solidFill>
                  <a:srgbClr val="000000"/>
                </a:solidFill>
                <a:effectLst/>
              </a:rPr>
              <a:t>, giving peasants clear title to much land and establishing equality under the law</a:t>
            </a:r>
          </a:p>
          <a:p>
            <a:pPr marL="342900" lvl="1" indent="-342900">
              <a:buFontTx/>
              <a:buChar char="•"/>
              <a:defRPr/>
            </a:pPr>
            <a:r>
              <a:rPr lang="en-US" sz="2000" dirty="0" smtClean="0">
                <a:solidFill>
                  <a:srgbClr val="000000"/>
                </a:solidFill>
                <a:effectLst/>
              </a:rPr>
              <a:t>A </a:t>
            </a:r>
            <a:r>
              <a:rPr lang="en-US" sz="2000" dirty="0">
                <a:solidFill>
                  <a:srgbClr val="000000"/>
                </a:solidFill>
                <a:effectLst/>
              </a:rPr>
              <a:t>new constitution </a:t>
            </a:r>
            <a:r>
              <a:rPr lang="en-US" sz="2000" dirty="0" smtClean="0">
                <a:solidFill>
                  <a:srgbClr val="000000"/>
                </a:solidFill>
                <a:effectLst/>
              </a:rPr>
              <a:t>created</a:t>
            </a:r>
          </a:p>
          <a:p>
            <a:pPr marL="742950" lvl="2" indent="-342900">
              <a:defRPr/>
            </a:pPr>
            <a:r>
              <a:rPr lang="en-US" sz="1600" dirty="0" smtClean="0">
                <a:solidFill>
                  <a:srgbClr val="000000"/>
                </a:solidFill>
                <a:effectLst/>
              </a:rPr>
              <a:t>established </a:t>
            </a:r>
            <a:r>
              <a:rPr lang="en-US" sz="1600" dirty="0">
                <a:solidFill>
                  <a:srgbClr val="000000"/>
                </a:solidFill>
                <a:effectLst/>
              </a:rPr>
              <a:t>individual </a:t>
            </a:r>
            <a:r>
              <a:rPr lang="en-US" sz="1600" dirty="0" smtClean="0">
                <a:solidFill>
                  <a:srgbClr val="000000"/>
                </a:solidFill>
                <a:effectLst/>
              </a:rPr>
              <a:t>rights</a:t>
            </a:r>
          </a:p>
          <a:p>
            <a:pPr marL="742950" lvl="2" indent="-342900">
              <a:defRPr/>
            </a:pPr>
            <a:r>
              <a:rPr lang="en-US" sz="1600" dirty="0" smtClean="0">
                <a:solidFill>
                  <a:srgbClr val="000000"/>
                </a:solidFill>
                <a:effectLst/>
              </a:rPr>
              <a:t>assaulted </a:t>
            </a:r>
            <a:r>
              <a:rPr lang="en-US" sz="1600" dirty="0">
                <a:solidFill>
                  <a:srgbClr val="000000"/>
                </a:solidFill>
                <a:effectLst/>
              </a:rPr>
              <a:t>the position of the </a:t>
            </a:r>
            <a:r>
              <a:rPr lang="en-US" sz="1600" dirty="0" smtClean="0">
                <a:solidFill>
                  <a:srgbClr val="000000"/>
                </a:solidFill>
                <a:effectLst/>
              </a:rPr>
              <a:t>Church</a:t>
            </a:r>
          </a:p>
          <a:p>
            <a:pPr marL="742950" lvl="2" indent="-342900">
              <a:defRPr/>
            </a:pPr>
            <a:r>
              <a:rPr lang="en-US" sz="1600" dirty="0" smtClean="0">
                <a:solidFill>
                  <a:srgbClr val="000000"/>
                </a:solidFill>
                <a:effectLst/>
              </a:rPr>
              <a:t>granted </a:t>
            </a:r>
            <a:r>
              <a:rPr lang="en-US" sz="1600" dirty="0">
                <a:solidFill>
                  <a:srgbClr val="000000"/>
                </a:solidFill>
                <a:effectLst/>
              </a:rPr>
              <a:t>limited voting rights to the adult male </a:t>
            </a:r>
            <a:r>
              <a:rPr lang="en-US" sz="1600" dirty="0" smtClean="0">
                <a:solidFill>
                  <a:srgbClr val="000000"/>
                </a:solidFill>
                <a:effectLst/>
              </a:rPr>
              <a:t>population</a:t>
            </a:r>
            <a:endParaRPr lang="en-US" sz="1600" dirty="0">
              <a:solidFill>
                <a:srgbClr val="000000"/>
              </a:solidFill>
              <a:effectLst/>
            </a:endParaRPr>
          </a:p>
          <a:p>
            <a:pPr marL="742950" lvl="2" indent="-342900">
              <a:defRPr/>
            </a:pPr>
            <a:r>
              <a:rPr lang="en-US" sz="1600" dirty="0">
                <a:solidFill>
                  <a:srgbClr val="000000"/>
                </a:solidFill>
                <a:effectLst/>
              </a:rPr>
              <a:t>Strong parliament was set up </a:t>
            </a:r>
          </a:p>
          <a:p>
            <a:pPr marL="1200150" lvl="3" indent="-342900">
              <a:defRPr/>
            </a:pPr>
            <a:r>
              <a:rPr lang="en-US" sz="1200" dirty="0" smtClean="0">
                <a:solidFill>
                  <a:srgbClr val="000000"/>
                </a:solidFill>
                <a:effectLst/>
              </a:rPr>
              <a:t>Limited power for King</a:t>
            </a:r>
            <a:endParaRPr lang="en-US" sz="1200" dirty="0">
              <a:solidFill>
                <a:srgbClr val="000000"/>
              </a:solidFill>
              <a:effectLst/>
            </a:endParaRPr>
          </a:p>
          <a:p>
            <a:pPr marL="742950" lvl="2" indent="-342900">
              <a:defRPr/>
            </a:pPr>
            <a:r>
              <a:rPr lang="en-US" sz="1600" dirty="0">
                <a:solidFill>
                  <a:srgbClr val="000000"/>
                </a:solidFill>
                <a:effectLst/>
              </a:rPr>
              <a:t>Males with property could vote </a:t>
            </a:r>
          </a:p>
          <a:p>
            <a:pPr marL="1200150" lvl="3" indent="-342900">
              <a:defRPr/>
            </a:pPr>
            <a:r>
              <a:rPr lang="en-US" sz="1200" dirty="0" smtClean="0">
                <a:solidFill>
                  <a:srgbClr val="000000"/>
                </a:solidFill>
                <a:effectLst/>
              </a:rPr>
              <a:t>About half of population</a:t>
            </a:r>
            <a:endParaRPr lang="en-US" sz="1200" dirty="0">
              <a:solidFill>
                <a:srgbClr val="000000"/>
              </a:solidFill>
              <a:effectLst/>
            </a:endParaRPr>
          </a:p>
          <a:p>
            <a:pPr lvl="0">
              <a:defRPr/>
            </a:pPr>
            <a:endParaRPr lang="en-US" sz="3600" dirty="0">
              <a:solidFill>
                <a:srgbClr val="000000"/>
              </a:solidFill>
            </a:endParaRPr>
          </a:p>
          <a:p>
            <a:endParaRPr lang="en-US" dirty="0"/>
          </a:p>
        </p:txBody>
      </p:sp>
      <p:pic>
        <p:nvPicPr>
          <p:cNvPr id="4" name="Picture 3"/>
          <p:cNvPicPr>
            <a:picLocks noChangeAspect="1"/>
          </p:cNvPicPr>
          <p:nvPr/>
        </p:nvPicPr>
        <p:blipFill>
          <a:blip r:embed="rId2"/>
          <a:stretch>
            <a:fillRect/>
          </a:stretch>
        </p:blipFill>
        <p:spPr>
          <a:xfrm>
            <a:off x="5257800" y="3733800"/>
            <a:ext cx="3729186" cy="2898800"/>
          </a:xfrm>
          <a:prstGeom prst="rect">
            <a:avLst/>
          </a:prstGeom>
        </p:spPr>
      </p:pic>
      <p:pic>
        <p:nvPicPr>
          <p:cNvPr id="5" name="Picture 4"/>
          <p:cNvPicPr>
            <a:picLocks noChangeAspect="1"/>
          </p:cNvPicPr>
          <p:nvPr/>
        </p:nvPicPr>
        <p:blipFill>
          <a:blip r:embed="rId3"/>
          <a:stretch>
            <a:fillRect/>
          </a:stretch>
        </p:blipFill>
        <p:spPr>
          <a:xfrm>
            <a:off x="5638800" y="381000"/>
            <a:ext cx="3242395" cy="2431796"/>
          </a:xfrm>
          <a:prstGeom prst="rect">
            <a:avLst/>
          </a:prstGeom>
        </p:spPr>
      </p:pic>
      <p:sp>
        <p:nvSpPr>
          <p:cNvPr id="6" name="Rectangle 5"/>
          <p:cNvSpPr/>
          <p:nvPr/>
        </p:nvSpPr>
        <p:spPr>
          <a:xfrm>
            <a:off x="1371600" y="5980930"/>
            <a:ext cx="4572000" cy="369332"/>
          </a:xfrm>
          <a:prstGeom prst="rect">
            <a:avLst/>
          </a:prstGeom>
        </p:spPr>
        <p:txBody>
          <a:bodyPr>
            <a:spAutoFit/>
          </a:bodyPr>
          <a:lstStyle/>
          <a:p>
            <a:r>
              <a:rPr lang="en-US" sz="1800" b="1" kern="0" dirty="0">
                <a:solidFill>
                  <a:srgbClr val="FF0000"/>
                </a:solidFill>
                <a:effectLst>
                  <a:outerShdw blurRad="38100" dist="38100" dir="2700000" algn="tl">
                    <a:srgbClr val="FFFFFF"/>
                  </a:outerShdw>
                </a:effectLst>
                <a:latin typeface="Arial"/>
              </a:rPr>
              <a:t>“Liberty, Equality, and Fraternity” </a:t>
            </a:r>
            <a:endParaRPr lang="en-US" sz="1800" dirty="0"/>
          </a:p>
        </p:txBody>
      </p:sp>
    </p:spTree>
    <p:extLst>
      <p:ext uri="{BB962C8B-B14F-4D97-AF65-F5344CB8AC3E}">
        <p14:creationId xmlns:p14="http://schemas.microsoft.com/office/powerpoint/2010/main" val="426527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921" y="-24897"/>
            <a:ext cx="7467600" cy="1143000"/>
          </a:xfrm>
        </p:spPr>
        <p:txBody>
          <a:bodyPr/>
          <a:lstStyle/>
          <a:p>
            <a:pPr>
              <a:defRPr/>
            </a:pPr>
            <a:r>
              <a:rPr lang="en-US" sz="2800" dirty="0">
                <a:effectLst/>
              </a:rPr>
              <a:t>The French Revolution: Radical and Authoritarian Phases</a:t>
            </a:r>
            <a:endParaRPr lang="en-US" sz="2800" dirty="0"/>
          </a:p>
        </p:txBody>
      </p:sp>
      <p:sp>
        <p:nvSpPr>
          <p:cNvPr id="3" name="Content Placeholder 2"/>
          <p:cNvSpPr>
            <a:spLocks noGrp="1"/>
          </p:cNvSpPr>
          <p:nvPr>
            <p:ph idx="1"/>
          </p:nvPr>
        </p:nvSpPr>
        <p:spPr>
          <a:xfrm>
            <a:off x="1295400" y="990600"/>
            <a:ext cx="4724400" cy="5257800"/>
          </a:xfrm>
        </p:spPr>
        <p:txBody>
          <a:bodyPr/>
          <a:lstStyle/>
          <a:p>
            <a:pPr marL="342900" lvl="1" indent="-342900">
              <a:buFontTx/>
              <a:buChar char="•"/>
              <a:defRPr/>
            </a:pPr>
            <a:r>
              <a:rPr lang="en-US" sz="1600" dirty="0" smtClean="0">
                <a:effectLst/>
              </a:rPr>
              <a:t>1792- The initial push for reform began to turn more radical</a:t>
            </a:r>
          </a:p>
          <a:p>
            <a:pPr marL="742950" lvl="2" indent="-342900">
              <a:defRPr/>
            </a:pPr>
            <a:r>
              <a:rPr lang="en-US" sz="1600" dirty="0" smtClean="0">
                <a:effectLst/>
              </a:rPr>
              <a:t>Early reforms provoked massive opposition in the name of church and aristocracy</a:t>
            </a:r>
          </a:p>
          <a:p>
            <a:pPr marL="742950" lvl="2" indent="-342900">
              <a:defRPr/>
            </a:pPr>
            <a:r>
              <a:rPr lang="en-US" sz="1600" dirty="0" smtClean="0">
                <a:effectLst/>
              </a:rPr>
              <a:t>Civil war broke out in several parts of France</a:t>
            </a:r>
          </a:p>
          <a:p>
            <a:pPr marL="342900" lvl="1" indent="-342900">
              <a:buFontTx/>
              <a:buChar char="•"/>
              <a:defRPr/>
            </a:pPr>
            <a:r>
              <a:rPr lang="en-US" sz="1600" dirty="0" smtClean="0">
                <a:effectLst/>
              </a:rPr>
              <a:t>Pressures led to a takeover by radical leaders</a:t>
            </a:r>
          </a:p>
          <a:p>
            <a:pPr marL="742950" lvl="2" indent="-342900">
              <a:defRPr/>
            </a:pPr>
            <a:r>
              <a:rPr lang="en-US" sz="1600" dirty="0" smtClean="0">
                <a:effectLst/>
              </a:rPr>
              <a:t>Abolished the monarchy</a:t>
            </a:r>
          </a:p>
          <a:p>
            <a:pPr marL="742950" lvl="2" indent="-342900">
              <a:defRPr/>
            </a:pPr>
            <a:r>
              <a:rPr lang="en-US" sz="1600" dirty="0" smtClean="0">
                <a:effectLst/>
              </a:rPr>
              <a:t>Decapitated the King using a guillotine</a:t>
            </a:r>
          </a:p>
          <a:p>
            <a:pPr marL="1200150" lvl="3" indent="-342900">
              <a:defRPr/>
            </a:pPr>
            <a:r>
              <a:rPr lang="en-US" sz="1600" dirty="0" smtClean="0">
                <a:effectLst/>
              </a:rPr>
              <a:t>Enlightenment – provide more humane execution</a:t>
            </a:r>
          </a:p>
          <a:p>
            <a:pPr marL="742950" lvl="2" indent="-342900">
              <a:defRPr/>
            </a:pPr>
            <a:r>
              <a:rPr lang="en-US" sz="1600" dirty="0" smtClean="0">
                <a:effectLst/>
              </a:rPr>
              <a:t>Reign of Terror – killed thousands of opponents</a:t>
            </a:r>
          </a:p>
          <a:p>
            <a:pPr marL="1200150" lvl="3" indent="-342900">
              <a:defRPr/>
            </a:pPr>
            <a:r>
              <a:rPr lang="en-US" sz="1600" dirty="0" smtClean="0">
                <a:effectLst/>
              </a:rPr>
              <a:t>Nobles, priests, and suspected traitors</a:t>
            </a:r>
          </a:p>
          <a:p>
            <a:pPr marL="1200150" lvl="3" indent="-342900">
              <a:defRPr/>
            </a:pPr>
            <a:r>
              <a:rPr lang="en-US" sz="1600" dirty="0" smtClean="0">
                <a:effectLst/>
              </a:rPr>
              <a:t>40,000 killed</a:t>
            </a:r>
          </a:p>
          <a:p>
            <a:pPr marL="1200150" lvl="3" indent="-342900">
              <a:defRPr/>
            </a:pPr>
            <a:r>
              <a:rPr lang="en-US" sz="1600" dirty="0" smtClean="0">
                <a:effectLst/>
              </a:rPr>
              <a:t>Started by Committee of Public Safety</a:t>
            </a:r>
          </a:p>
          <a:p>
            <a:pPr marL="1200150" lvl="3" indent="-342900">
              <a:defRPr/>
            </a:pPr>
            <a:r>
              <a:rPr lang="en-US" sz="1600" dirty="0" smtClean="0">
                <a:effectLst/>
              </a:rPr>
              <a:t>Followed Rousseau’s idea of using force to achieve goal</a:t>
            </a:r>
          </a:p>
          <a:p>
            <a:pPr marL="342900" lvl="1" indent="-342900">
              <a:buFontTx/>
              <a:buChar char="•"/>
              <a:defRPr/>
            </a:pPr>
            <a:endParaRPr lang="en-US" sz="1600" dirty="0" smtClean="0">
              <a:effectLst/>
            </a:endParaRPr>
          </a:p>
          <a:p>
            <a:pPr marL="342900" lvl="1" indent="-342900">
              <a:buFontTx/>
              <a:buChar char="•"/>
              <a:defRPr/>
            </a:pPr>
            <a:endParaRPr lang="en-US" sz="1600" dirty="0"/>
          </a:p>
        </p:txBody>
      </p:sp>
      <p:pic>
        <p:nvPicPr>
          <p:cNvPr id="4098" name="Picture 2" descr="http://www.rjgeib.com/thoughts/french/rob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356" y="1905000"/>
            <a:ext cx="2773005" cy="3810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838200"/>
            <a:ext cx="2819400" cy="4525963"/>
          </a:xfrm>
        </p:spPr>
        <p:txBody>
          <a:bodyPr/>
          <a:lstStyle/>
          <a:p>
            <a:r>
              <a:rPr lang="en-US" sz="2000" dirty="0" smtClean="0">
                <a:effectLst/>
              </a:rPr>
              <a:t>The leader of the radical phase was </a:t>
            </a:r>
            <a:r>
              <a:rPr lang="en-US" sz="2000" dirty="0" err="1" smtClean="0">
                <a:effectLst/>
              </a:rPr>
              <a:t>Maximilien</a:t>
            </a:r>
            <a:r>
              <a:rPr lang="en-US" sz="2000" dirty="0" smtClean="0">
                <a:effectLst/>
              </a:rPr>
              <a:t> </a:t>
            </a:r>
            <a:r>
              <a:rPr lang="en-US" sz="2000" dirty="0" err="1" smtClean="0">
                <a:effectLst/>
              </a:rPr>
              <a:t>Robespirre</a:t>
            </a:r>
            <a:endParaRPr lang="en-US" sz="2000" dirty="0" smtClean="0">
              <a:effectLst/>
            </a:endParaRPr>
          </a:p>
          <a:p>
            <a:pPr lvl="1"/>
            <a:r>
              <a:rPr lang="en-US" sz="2000" dirty="0" smtClean="0">
                <a:effectLst/>
              </a:rPr>
              <a:t>1792 - Headed the prosecution of the King</a:t>
            </a:r>
          </a:p>
          <a:p>
            <a:pPr lvl="1"/>
            <a:r>
              <a:rPr lang="en-US" sz="2000" dirty="0" smtClean="0">
                <a:effectLst/>
              </a:rPr>
              <a:t>Took over the leadership of government</a:t>
            </a:r>
          </a:p>
          <a:p>
            <a:pPr lvl="1"/>
            <a:r>
              <a:rPr lang="en-US" sz="2000" dirty="0" smtClean="0">
                <a:effectLst/>
              </a:rPr>
              <a:t>Sponsored the Reign of Terror</a:t>
            </a:r>
          </a:p>
          <a:p>
            <a:pPr lvl="1"/>
            <a:r>
              <a:rPr lang="en-US" sz="2000" dirty="0" smtClean="0">
                <a:effectLst/>
              </a:rPr>
              <a:t>Centralized government</a:t>
            </a:r>
          </a:p>
          <a:p>
            <a:pPr lvl="1"/>
            <a:r>
              <a:rPr lang="en-US" sz="2000" dirty="0" smtClean="0">
                <a:effectLst/>
              </a:rPr>
              <a:t>1794 – arrested and guillotined</a:t>
            </a:r>
            <a:endParaRPr lang="en-US" sz="2000" dirty="0">
              <a:effectLst/>
            </a:endParaRPr>
          </a:p>
        </p:txBody>
      </p:sp>
      <p:pic>
        <p:nvPicPr>
          <p:cNvPr id="4" name="Picture 3"/>
          <p:cNvPicPr>
            <a:picLocks noChangeAspect="1"/>
          </p:cNvPicPr>
          <p:nvPr/>
        </p:nvPicPr>
        <p:blipFill>
          <a:blip r:embed="rId2"/>
          <a:stretch>
            <a:fillRect/>
          </a:stretch>
        </p:blipFill>
        <p:spPr>
          <a:xfrm>
            <a:off x="4593879" y="1066800"/>
            <a:ext cx="4371211" cy="5023539"/>
          </a:xfrm>
          <a:prstGeom prst="rect">
            <a:avLst/>
          </a:prstGeom>
        </p:spPr>
      </p:pic>
    </p:spTree>
    <p:extLst>
      <p:ext uri="{BB962C8B-B14F-4D97-AF65-F5344CB8AC3E}">
        <p14:creationId xmlns:p14="http://schemas.microsoft.com/office/powerpoint/2010/main" val="303648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219200"/>
            <a:ext cx="3886200" cy="7079055"/>
          </a:xfrm>
        </p:spPr>
        <p:txBody>
          <a:bodyPr/>
          <a:lstStyle/>
          <a:p>
            <a:r>
              <a:rPr lang="en-US" sz="1600" dirty="0" smtClean="0">
                <a:effectLst/>
              </a:rPr>
              <a:t>Robespierre and his colleagues pushed the revolution further</a:t>
            </a:r>
          </a:p>
          <a:p>
            <a:pPr lvl="1"/>
            <a:r>
              <a:rPr lang="en-US" sz="1600" dirty="0" smtClean="0">
                <a:effectLst/>
              </a:rPr>
              <a:t>New constitution proclaimed universal adult male suffrage</a:t>
            </a:r>
          </a:p>
          <a:p>
            <a:pPr lvl="2"/>
            <a:r>
              <a:rPr lang="en-US" sz="1600" dirty="0" smtClean="0">
                <a:effectLst/>
              </a:rPr>
              <a:t>Never fully put into practice</a:t>
            </a:r>
          </a:p>
          <a:p>
            <a:pPr lvl="1"/>
            <a:r>
              <a:rPr lang="en-US" sz="1600" dirty="0" smtClean="0">
                <a:effectLst/>
              </a:rPr>
              <a:t>Proclaimed universal military conscription</a:t>
            </a:r>
          </a:p>
          <a:p>
            <a:pPr lvl="1"/>
            <a:r>
              <a:rPr lang="en-US" sz="1600" dirty="0" smtClean="0">
                <a:effectLst/>
              </a:rPr>
              <a:t>Revolutionary armies began to win major success</a:t>
            </a:r>
          </a:p>
          <a:p>
            <a:pPr lvl="2"/>
            <a:r>
              <a:rPr lang="en-US" sz="1600" dirty="0" smtClean="0">
                <a:effectLst/>
              </a:rPr>
              <a:t>Drove out France’s enemies</a:t>
            </a:r>
          </a:p>
          <a:p>
            <a:pPr lvl="2"/>
            <a:r>
              <a:rPr lang="en-US" sz="1600" dirty="0" smtClean="0">
                <a:effectLst/>
              </a:rPr>
              <a:t>Acquired new territory in the Low Countries, Italy, and Germany</a:t>
            </a:r>
          </a:p>
          <a:p>
            <a:pPr lvl="3"/>
            <a:r>
              <a:rPr lang="en-US" sz="1600" dirty="0" smtClean="0">
                <a:effectLst/>
              </a:rPr>
              <a:t>Spread revolutionary gains further</a:t>
            </a:r>
          </a:p>
          <a:p>
            <a:pPr lvl="1"/>
            <a:r>
              <a:rPr lang="en-US" sz="1600" dirty="0" smtClean="0">
                <a:effectLst/>
              </a:rPr>
              <a:t>New sprit of nationalism</a:t>
            </a:r>
          </a:p>
          <a:p>
            <a:pPr lvl="2"/>
            <a:r>
              <a:rPr lang="en-US" sz="1600" dirty="0" smtClean="0">
                <a:effectLst/>
              </a:rPr>
              <a:t>French people felt an active loyalty to the new regime</a:t>
            </a:r>
            <a:endParaRPr lang="en-US" sz="1600" dirty="0">
              <a:effectLst/>
            </a:endParaRPr>
          </a:p>
        </p:txBody>
      </p:sp>
      <p:pic>
        <p:nvPicPr>
          <p:cNvPr id="4" name="Picture 3"/>
          <p:cNvPicPr>
            <a:picLocks noChangeAspect="1"/>
          </p:cNvPicPr>
          <p:nvPr/>
        </p:nvPicPr>
        <p:blipFill>
          <a:blip r:embed="rId2"/>
          <a:stretch>
            <a:fillRect/>
          </a:stretch>
        </p:blipFill>
        <p:spPr>
          <a:xfrm>
            <a:off x="5334000" y="1447800"/>
            <a:ext cx="3624333" cy="4122724"/>
          </a:xfrm>
          <a:prstGeom prst="rect">
            <a:avLst/>
          </a:prstGeom>
        </p:spPr>
      </p:pic>
    </p:spTree>
    <p:extLst>
      <p:ext uri="{BB962C8B-B14F-4D97-AF65-F5344CB8AC3E}">
        <p14:creationId xmlns:p14="http://schemas.microsoft.com/office/powerpoint/2010/main" val="963932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9050"/>
            <a:ext cx="7848600" cy="2851947"/>
          </a:xfrm>
        </p:spPr>
        <p:txBody>
          <a:bodyPr/>
          <a:lstStyle/>
          <a:p>
            <a:r>
              <a:rPr lang="en-US" sz="1600" dirty="0" smtClean="0">
                <a:effectLst/>
              </a:rPr>
              <a:t>Napoleon Bonaparte</a:t>
            </a:r>
          </a:p>
          <a:p>
            <a:pPr lvl="1"/>
            <a:r>
              <a:rPr lang="en-US" sz="1600" dirty="0" smtClean="0">
                <a:effectLst/>
              </a:rPr>
              <a:t>1799 – led the final phase of the revolution</a:t>
            </a:r>
          </a:p>
          <a:p>
            <a:pPr lvl="1"/>
            <a:r>
              <a:rPr lang="en-US" sz="1600" dirty="0" smtClean="0">
                <a:effectLst/>
              </a:rPr>
              <a:t>Leading general</a:t>
            </a:r>
          </a:p>
          <a:p>
            <a:pPr lvl="1"/>
            <a:r>
              <a:rPr lang="en-US" sz="1600" dirty="0" smtClean="0">
                <a:effectLst/>
              </a:rPr>
              <a:t>Converted the revolutionary republic to an authoritarian empire</a:t>
            </a:r>
          </a:p>
          <a:p>
            <a:pPr lvl="1"/>
            <a:r>
              <a:rPr lang="en-US" sz="1600" dirty="0" smtClean="0">
                <a:effectLst/>
              </a:rPr>
              <a:t>Greatly reduced the power of parliament</a:t>
            </a:r>
          </a:p>
          <a:p>
            <a:pPr lvl="1"/>
            <a:r>
              <a:rPr lang="en-US" sz="1600" dirty="0" smtClean="0">
                <a:effectLst/>
              </a:rPr>
              <a:t>Established a police system which limited freedom of expression</a:t>
            </a:r>
          </a:p>
          <a:p>
            <a:pPr lvl="1"/>
            <a:r>
              <a:rPr lang="en-US" sz="1600" dirty="0" smtClean="0">
                <a:effectLst/>
              </a:rPr>
              <a:t>Enacted religious freedom</a:t>
            </a:r>
          </a:p>
          <a:p>
            <a:pPr lvl="1"/>
            <a:r>
              <a:rPr lang="en-US" sz="1600" dirty="0" smtClean="0">
                <a:effectLst/>
              </a:rPr>
              <a:t>Napoleonic Code</a:t>
            </a:r>
          </a:p>
          <a:p>
            <a:pPr lvl="2"/>
            <a:r>
              <a:rPr lang="en-US" sz="1600" dirty="0" smtClean="0">
                <a:effectLst/>
              </a:rPr>
              <a:t>Law code</a:t>
            </a:r>
          </a:p>
          <a:p>
            <a:pPr lvl="2"/>
            <a:r>
              <a:rPr lang="en-US" sz="1600" dirty="0" smtClean="0">
                <a:effectLst/>
              </a:rPr>
              <a:t>Equality for men, not women</a:t>
            </a:r>
          </a:p>
          <a:p>
            <a:pPr lvl="1"/>
            <a:r>
              <a:rPr lang="en-US" sz="1600" dirty="0" smtClean="0">
                <a:effectLst/>
              </a:rPr>
              <a:t>Developed a centralized system of secondary schools and universities to train bureaucrats</a:t>
            </a:r>
            <a:endParaRPr lang="en-US" sz="1600" dirty="0">
              <a:effectLst/>
            </a:endParaRPr>
          </a:p>
        </p:txBody>
      </p:sp>
      <p:pic>
        <p:nvPicPr>
          <p:cNvPr id="2" name="Picture 1"/>
          <p:cNvPicPr>
            <a:picLocks noChangeAspect="1"/>
          </p:cNvPicPr>
          <p:nvPr/>
        </p:nvPicPr>
        <p:blipFill>
          <a:blip r:embed="rId2"/>
          <a:stretch>
            <a:fillRect/>
          </a:stretch>
        </p:blipFill>
        <p:spPr>
          <a:xfrm>
            <a:off x="0" y="3896796"/>
            <a:ext cx="2504996" cy="2961204"/>
          </a:xfrm>
          <a:prstGeom prst="rect">
            <a:avLst/>
          </a:prstGeom>
        </p:spPr>
      </p:pic>
      <p:pic>
        <p:nvPicPr>
          <p:cNvPr id="5" name="Picture 4"/>
          <p:cNvPicPr>
            <a:picLocks noChangeAspect="1"/>
          </p:cNvPicPr>
          <p:nvPr/>
        </p:nvPicPr>
        <p:blipFill>
          <a:blip r:embed="rId3"/>
          <a:stretch>
            <a:fillRect/>
          </a:stretch>
        </p:blipFill>
        <p:spPr>
          <a:xfrm>
            <a:off x="2667000" y="3657600"/>
            <a:ext cx="6283078" cy="3075679"/>
          </a:xfrm>
          <a:prstGeom prst="rect">
            <a:avLst/>
          </a:prstGeom>
        </p:spPr>
      </p:pic>
    </p:spTree>
    <p:extLst>
      <p:ext uri="{BB962C8B-B14F-4D97-AF65-F5344CB8AC3E}">
        <p14:creationId xmlns:p14="http://schemas.microsoft.com/office/powerpoint/2010/main" val="253662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533400"/>
            <a:ext cx="3124200" cy="4525963"/>
          </a:xfrm>
        </p:spPr>
        <p:txBody>
          <a:bodyPr/>
          <a:lstStyle/>
          <a:p>
            <a:r>
              <a:rPr lang="en-US" sz="1400" dirty="0" smtClean="0">
                <a:effectLst/>
              </a:rPr>
              <a:t>Napoleon devoted most of his attention to expansion abroad</a:t>
            </a:r>
          </a:p>
          <a:p>
            <a:pPr lvl="1"/>
            <a:r>
              <a:rPr lang="en-US" sz="1400" dirty="0" smtClean="0">
                <a:effectLst/>
              </a:rPr>
              <a:t>A series of wars brought France against all of Europe’s major powers, including Russia</a:t>
            </a:r>
          </a:p>
          <a:p>
            <a:pPr lvl="1"/>
            <a:r>
              <a:rPr lang="en-US" sz="1400" dirty="0" smtClean="0">
                <a:effectLst/>
              </a:rPr>
              <a:t>1812 – French empire directly held or controlled as satellite kingdoms most of western Europe</a:t>
            </a:r>
          </a:p>
          <a:p>
            <a:pPr lvl="2"/>
            <a:r>
              <a:rPr lang="en-US" sz="1400" dirty="0" smtClean="0">
                <a:effectLst/>
              </a:rPr>
              <a:t>Spread key revolutionary legislation throughout western Europe</a:t>
            </a:r>
          </a:p>
          <a:p>
            <a:pPr lvl="3"/>
            <a:r>
              <a:rPr lang="en-US" sz="1400" dirty="0" smtClean="0">
                <a:effectLst/>
              </a:rPr>
              <a:t>Idea of equality under the law and the attack of privileged institutions such as aristocracy, church, and craft guilds</a:t>
            </a:r>
          </a:p>
          <a:p>
            <a:pPr lvl="1"/>
            <a:r>
              <a:rPr lang="en-US" sz="1400" dirty="0" smtClean="0">
                <a:effectLst/>
              </a:rPr>
              <a:t>1812 – Attempt to invade Russia failed</a:t>
            </a:r>
          </a:p>
          <a:p>
            <a:pPr lvl="2"/>
            <a:r>
              <a:rPr lang="en-US" sz="1400" dirty="0" smtClean="0">
                <a:effectLst/>
              </a:rPr>
              <a:t>French armies perished in the cold Russian winter</a:t>
            </a:r>
          </a:p>
          <a:p>
            <a:endParaRPr lang="en-US" sz="1600" dirty="0">
              <a:effectLst/>
            </a:endParaRPr>
          </a:p>
        </p:txBody>
      </p:sp>
      <p:pic>
        <p:nvPicPr>
          <p:cNvPr id="4" name="Picture 3"/>
          <p:cNvPicPr>
            <a:picLocks noChangeAspect="1"/>
          </p:cNvPicPr>
          <p:nvPr/>
        </p:nvPicPr>
        <p:blipFill>
          <a:blip r:embed="rId2"/>
          <a:stretch>
            <a:fillRect/>
          </a:stretch>
        </p:blipFill>
        <p:spPr>
          <a:xfrm>
            <a:off x="4495800" y="228600"/>
            <a:ext cx="4486275" cy="3148644"/>
          </a:xfrm>
          <a:prstGeom prst="rect">
            <a:avLst/>
          </a:prstGeom>
        </p:spPr>
      </p:pic>
      <p:pic>
        <p:nvPicPr>
          <p:cNvPr id="5" name="Picture 4"/>
          <p:cNvPicPr>
            <a:picLocks noChangeAspect="1"/>
          </p:cNvPicPr>
          <p:nvPr/>
        </p:nvPicPr>
        <p:blipFill>
          <a:blip r:embed="rId3"/>
          <a:stretch>
            <a:fillRect/>
          </a:stretch>
        </p:blipFill>
        <p:spPr>
          <a:xfrm>
            <a:off x="5323014" y="3810000"/>
            <a:ext cx="3610229" cy="2569544"/>
          </a:xfrm>
          <a:prstGeom prst="rect">
            <a:avLst/>
          </a:prstGeom>
        </p:spPr>
      </p:pic>
    </p:spTree>
    <p:extLst>
      <p:ext uri="{BB962C8B-B14F-4D97-AF65-F5344CB8AC3E}">
        <p14:creationId xmlns:p14="http://schemas.microsoft.com/office/powerpoint/2010/main" val="1262624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worldology.com/Europe/images/napoleonic.jpg"/>
          <p:cNvPicPr>
            <a:picLocks noChangeAspect="1" noChangeArrowheads="1"/>
          </p:cNvPicPr>
          <p:nvPr/>
        </p:nvPicPr>
        <p:blipFill>
          <a:blip r:embed="rId2" cstate="print"/>
          <a:srcRect/>
          <a:stretch>
            <a:fillRect/>
          </a:stretch>
        </p:blipFill>
        <p:spPr bwMode="auto">
          <a:xfrm>
            <a:off x="1828800" y="531114"/>
            <a:ext cx="6324600" cy="575538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325" y="0"/>
            <a:ext cx="7543800" cy="4525963"/>
          </a:xfrm>
        </p:spPr>
        <p:txBody>
          <a:bodyPr/>
          <a:lstStyle/>
          <a:p>
            <a:r>
              <a:rPr lang="en-US" sz="1600" dirty="0" smtClean="0">
                <a:effectLst/>
              </a:rPr>
              <a:t>The revolution and Napoleon encouraged popular nationalism outside of France as well as within</a:t>
            </a:r>
          </a:p>
          <a:p>
            <a:pPr lvl="1"/>
            <a:r>
              <a:rPr lang="en-US" sz="1600" dirty="0" smtClean="0">
                <a:effectLst/>
              </a:rPr>
              <a:t>French invasion made many people more conscious of loyalty to their own nations</a:t>
            </a:r>
          </a:p>
          <a:p>
            <a:pPr lvl="1"/>
            <a:r>
              <a:rPr lang="en-US" sz="1600" dirty="0" smtClean="0">
                <a:effectLst/>
              </a:rPr>
              <a:t>Popular resistance to Napoleon played a role in the final French defeat</a:t>
            </a:r>
          </a:p>
          <a:p>
            <a:pPr lvl="2"/>
            <a:r>
              <a:rPr lang="en-US" sz="1600" dirty="0" smtClean="0">
                <a:effectLst/>
              </a:rPr>
              <a:t>Spain, Germany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145" y="4191000"/>
            <a:ext cx="7515455" cy="26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1876425" y="1752600"/>
            <a:ext cx="6705600" cy="23654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76200"/>
            <a:ext cx="7315200" cy="579438"/>
          </a:xfrm>
        </p:spPr>
        <p:txBody>
          <a:bodyPr/>
          <a:lstStyle/>
          <a:p>
            <a:pPr>
              <a:defRPr/>
            </a:pPr>
            <a:r>
              <a:rPr lang="en-US" sz="3600" dirty="0">
                <a:effectLst/>
              </a:rPr>
              <a:t>Intellectual Challenge and Population Pressure</a:t>
            </a:r>
            <a:endParaRPr lang="en-US" sz="3600" dirty="0"/>
          </a:p>
        </p:txBody>
      </p:sp>
      <p:sp>
        <p:nvSpPr>
          <p:cNvPr id="5" name="Content Placeholder 4"/>
          <p:cNvSpPr>
            <a:spLocks noGrp="1"/>
          </p:cNvSpPr>
          <p:nvPr>
            <p:ph idx="1"/>
          </p:nvPr>
        </p:nvSpPr>
        <p:spPr>
          <a:xfrm>
            <a:off x="1447800" y="1143000"/>
            <a:ext cx="7315200" cy="4525963"/>
          </a:xfrm>
        </p:spPr>
        <p:txBody>
          <a:bodyPr/>
          <a:lstStyle/>
          <a:p>
            <a:pPr marL="342900" lvl="1" indent="-342900">
              <a:buFontTx/>
              <a:buChar char="•"/>
              <a:defRPr/>
            </a:pPr>
            <a:r>
              <a:rPr lang="en-US" sz="2000" dirty="0">
                <a:effectLst/>
              </a:rPr>
              <a:t>The Enlightenment </a:t>
            </a:r>
            <a:r>
              <a:rPr lang="en-US" sz="2000" dirty="0" smtClean="0">
                <a:effectLst/>
              </a:rPr>
              <a:t>thinkers </a:t>
            </a:r>
          </a:p>
          <a:p>
            <a:pPr marL="742950" lvl="2" indent="-342900">
              <a:defRPr/>
            </a:pPr>
            <a:r>
              <a:rPr lang="en-US" sz="1600" dirty="0">
                <a:effectLst/>
              </a:rPr>
              <a:t>C</a:t>
            </a:r>
            <a:r>
              <a:rPr lang="en-US" sz="1600" dirty="0" smtClean="0">
                <a:effectLst/>
              </a:rPr>
              <a:t>hallenged regimes </a:t>
            </a:r>
            <a:r>
              <a:rPr lang="en-US" sz="1600" dirty="0">
                <a:effectLst/>
              </a:rPr>
              <a:t>that failed to enact </a:t>
            </a:r>
            <a:r>
              <a:rPr lang="en-US" sz="1600" dirty="0" smtClean="0">
                <a:effectLst/>
              </a:rPr>
              <a:t>reforms </a:t>
            </a:r>
          </a:p>
          <a:p>
            <a:pPr marL="1200150" lvl="3" indent="-342900">
              <a:defRPr/>
            </a:pPr>
            <a:r>
              <a:rPr lang="en-US" sz="1600" dirty="0" smtClean="0">
                <a:effectLst/>
              </a:rPr>
              <a:t>Religious freedom</a:t>
            </a:r>
          </a:p>
          <a:p>
            <a:pPr marL="1200150" lvl="3" indent="-342900">
              <a:defRPr/>
            </a:pPr>
            <a:r>
              <a:rPr lang="en-US" sz="1600" dirty="0" smtClean="0">
                <a:effectLst/>
              </a:rPr>
              <a:t>End aristocratic privilege</a:t>
            </a:r>
          </a:p>
          <a:p>
            <a:pPr marL="742950" lvl="2" indent="-342900">
              <a:defRPr/>
            </a:pPr>
            <a:r>
              <a:rPr lang="en-US" sz="1600" dirty="0" smtClean="0">
                <a:effectLst/>
              </a:rPr>
              <a:t>Jean-Jacques Rousseau – government based on a general will, plea for democratic voting</a:t>
            </a:r>
          </a:p>
          <a:p>
            <a:pPr marL="742950" lvl="2" indent="-342900">
              <a:defRPr/>
            </a:pPr>
            <a:r>
              <a:rPr lang="en-US" sz="1600" dirty="0" smtClean="0">
                <a:effectLst/>
              </a:rPr>
              <a:t>Encouraged economic and technical change and policies that would promote industry</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581400"/>
            <a:ext cx="6858000" cy="322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1752600"/>
            <a:ext cx="7421325" cy="4124076"/>
          </a:xfrm>
          <a:prstGeom prst="rect">
            <a:avLst/>
          </a:prstGeom>
        </p:spPr>
      </p:pic>
    </p:spTree>
    <p:extLst>
      <p:ext uri="{BB962C8B-B14F-4D97-AF65-F5344CB8AC3E}">
        <p14:creationId xmlns:p14="http://schemas.microsoft.com/office/powerpoint/2010/main" val="2868358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229600" cy="1143000"/>
          </a:xfrm>
        </p:spPr>
        <p:txBody>
          <a:bodyPr/>
          <a:lstStyle/>
          <a:p>
            <a:r>
              <a:rPr lang="en-US" sz="3600" dirty="0" smtClean="0"/>
              <a:t>A Conservative Settlement and the Revolutionary Legacy</a:t>
            </a:r>
            <a:endParaRPr lang="en-US" sz="3600" dirty="0"/>
          </a:p>
        </p:txBody>
      </p:sp>
      <p:sp>
        <p:nvSpPr>
          <p:cNvPr id="3" name="Content Placeholder 2"/>
          <p:cNvSpPr>
            <a:spLocks noGrp="1"/>
          </p:cNvSpPr>
          <p:nvPr>
            <p:ph idx="1"/>
          </p:nvPr>
        </p:nvSpPr>
        <p:spPr>
          <a:xfrm>
            <a:off x="1295400" y="1227137"/>
            <a:ext cx="2895600" cy="4525963"/>
          </a:xfrm>
        </p:spPr>
        <p:txBody>
          <a:bodyPr/>
          <a:lstStyle/>
          <a:p>
            <a:r>
              <a:rPr lang="en-US" sz="1400" dirty="0" smtClean="0">
                <a:effectLst/>
              </a:rPr>
              <a:t>1815 – Congress of Vienna</a:t>
            </a:r>
          </a:p>
          <a:p>
            <a:pPr lvl="1"/>
            <a:r>
              <a:rPr lang="en-US" sz="1400" dirty="0" smtClean="0">
                <a:effectLst/>
              </a:rPr>
              <a:t>Meeting between the allies who defeated Napoleon</a:t>
            </a:r>
          </a:p>
          <a:p>
            <a:pPr lvl="1"/>
            <a:r>
              <a:rPr lang="en-US" sz="1400" dirty="0" smtClean="0">
                <a:effectLst/>
              </a:rPr>
              <a:t>Wanted a peace settlement that would make further revolution impossible</a:t>
            </a:r>
          </a:p>
          <a:p>
            <a:pPr lvl="1"/>
            <a:r>
              <a:rPr lang="en-US" sz="1400" dirty="0" smtClean="0">
                <a:effectLst/>
              </a:rPr>
              <a:t>Did not try to punish France too sternly</a:t>
            </a:r>
          </a:p>
          <a:p>
            <a:pPr lvl="2"/>
            <a:r>
              <a:rPr lang="en-US" sz="1400" dirty="0" smtClean="0">
                <a:effectLst/>
              </a:rPr>
              <a:t>Wanted to restore European balance of power</a:t>
            </a:r>
          </a:p>
          <a:p>
            <a:pPr lvl="1"/>
            <a:r>
              <a:rPr lang="en-US" sz="1400" dirty="0" smtClean="0">
                <a:effectLst/>
              </a:rPr>
              <a:t>Britain gained new colonial territories</a:t>
            </a:r>
          </a:p>
          <a:p>
            <a:pPr lvl="2"/>
            <a:r>
              <a:rPr lang="en-US" sz="1400" dirty="0" smtClean="0">
                <a:effectLst/>
              </a:rPr>
              <a:t>Confirmed its lead in the scramble for empire in the wider world</a:t>
            </a:r>
          </a:p>
          <a:p>
            <a:pPr lvl="1"/>
            <a:r>
              <a:rPr lang="en-US" sz="1400" dirty="0" smtClean="0">
                <a:effectLst/>
              </a:rPr>
              <a:t>Russia maintained its hold over most of Poland</a:t>
            </a:r>
          </a:p>
          <a:p>
            <a:pPr lvl="1"/>
            <a:r>
              <a:rPr lang="en-US" sz="1400" dirty="0" smtClean="0">
                <a:effectLst/>
              </a:rPr>
              <a:t>Territorial adjustments kept Europe fairly stable for the next half century</a:t>
            </a:r>
            <a:endParaRPr lang="en-US" sz="1400" dirty="0">
              <a:effectLst/>
            </a:endParaRPr>
          </a:p>
        </p:txBody>
      </p:sp>
      <p:pic>
        <p:nvPicPr>
          <p:cNvPr id="4" name="Picture 3"/>
          <p:cNvPicPr>
            <a:picLocks noChangeAspect="1"/>
          </p:cNvPicPr>
          <p:nvPr/>
        </p:nvPicPr>
        <p:blipFill>
          <a:blip r:embed="rId2"/>
          <a:stretch>
            <a:fillRect/>
          </a:stretch>
        </p:blipFill>
        <p:spPr>
          <a:xfrm>
            <a:off x="4419600" y="2209800"/>
            <a:ext cx="4576763" cy="3543300"/>
          </a:xfrm>
          <a:prstGeom prst="rect">
            <a:avLst/>
          </a:prstGeom>
        </p:spPr>
      </p:pic>
    </p:spTree>
    <p:extLst>
      <p:ext uri="{BB962C8B-B14F-4D97-AF65-F5344CB8AC3E}">
        <p14:creationId xmlns:p14="http://schemas.microsoft.com/office/powerpoint/2010/main" val="896708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762000"/>
            <a:ext cx="6553200" cy="4525963"/>
          </a:xfrm>
        </p:spPr>
        <p:txBody>
          <a:bodyPr/>
          <a:lstStyle/>
          <a:p>
            <a:r>
              <a:rPr lang="en-US" sz="1600" dirty="0" smtClean="0">
                <a:effectLst/>
              </a:rPr>
              <a:t>Political movements arose to challenge conservatism</a:t>
            </a:r>
          </a:p>
          <a:p>
            <a:pPr lvl="1"/>
            <a:r>
              <a:rPr lang="en-US" sz="1600" dirty="0" smtClean="0">
                <a:effectLst/>
              </a:rPr>
              <a:t>Liberals</a:t>
            </a:r>
          </a:p>
          <a:p>
            <a:pPr lvl="2"/>
            <a:r>
              <a:rPr lang="en-US" sz="1600" dirty="0" smtClean="0">
                <a:effectLst/>
              </a:rPr>
              <a:t>Focused on political structure</a:t>
            </a:r>
          </a:p>
          <a:p>
            <a:pPr lvl="2"/>
            <a:r>
              <a:rPr lang="en-US" sz="1600" dirty="0" smtClean="0">
                <a:effectLst/>
              </a:rPr>
              <a:t>Looked for way to limit government interference in individual life</a:t>
            </a:r>
          </a:p>
          <a:p>
            <a:pPr lvl="2"/>
            <a:r>
              <a:rPr lang="en-US" sz="1600" dirty="0" smtClean="0">
                <a:effectLst/>
              </a:rPr>
              <a:t>Urged representation of propertied people in government</a:t>
            </a:r>
          </a:p>
          <a:p>
            <a:pPr lvl="2"/>
            <a:r>
              <a:rPr lang="en-US" sz="1600" dirty="0" smtClean="0">
                <a:effectLst/>
              </a:rPr>
              <a:t>Pushed the importance of constitutional rule and protection for freedoms of religion, press, and assembly</a:t>
            </a:r>
          </a:p>
          <a:p>
            <a:pPr lvl="2"/>
            <a:r>
              <a:rPr lang="en-US" sz="1600" dirty="0" smtClean="0">
                <a:effectLst/>
              </a:rPr>
              <a:t>Represented the growing middle class</a:t>
            </a:r>
          </a:p>
          <a:p>
            <a:pPr lvl="2"/>
            <a:r>
              <a:rPr lang="en-US" sz="1600" dirty="0" smtClean="0">
                <a:effectLst/>
              </a:rPr>
              <a:t>Economic reforms</a:t>
            </a:r>
          </a:p>
          <a:p>
            <a:pPr lvl="2"/>
            <a:r>
              <a:rPr lang="en-US" sz="1600" dirty="0" smtClean="0">
                <a:effectLst/>
              </a:rPr>
              <a:t>Better education</a:t>
            </a:r>
          </a:p>
          <a:p>
            <a:pPr lvl="2"/>
            <a:r>
              <a:rPr lang="en-US" sz="1600" dirty="0" smtClean="0">
                <a:effectLst/>
              </a:rPr>
              <a:t>Promotion of industrial growth</a:t>
            </a:r>
          </a:p>
          <a:p>
            <a:pPr lvl="1"/>
            <a:r>
              <a:rPr lang="en-US" sz="1600" dirty="0" smtClean="0">
                <a:effectLst/>
              </a:rPr>
              <a:t>Radicals</a:t>
            </a:r>
          </a:p>
          <a:p>
            <a:pPr lvl="2"/>
            <a:r>
              <a:rPr lang="en-US" sz="1600" dirty="0" smtClean="0">
                <a:effectLst/>
              </a:rPr>
              <a:t>Accepted the importance of most liberal demands</a:t>
            </a:r>
          </a:p>
          <a:p>
            <a:pPr lvl="2"/>
            <a:r>
              <a:rPr lang="en-US" sz="1600" dirty="0" smtClean="0">
                <a:effectLst/>
              </a:rPr>
              <a:t>Wanted wider voting rights (democracy)</a:t>
            </a:r>
          </a:p>
          <a:p>
            <a:pPr lvl="2"/>
            <a:r>
              <a:rPr lang="en-US" sz="1600" dirty="0" smtClean="0">
                <a:effectLst/>
              </a:rPr>
              <a:t>Urged some social reforms in the interest of lower classes</a:t>
            </a:r>
          </a:p>
          <a:p>
            <a:pPr lvl="2"/>
            <a:r>
              <a:rPr lang="en-US" sz="1600" dirty="0" smtClean="0">
                <a:effectLst/>
              </a:rPr>
              <a:t>Attacked private property in the name of equality and an end to capitalist exploitation of workers</a:t>
            </a:r>
            <a:endParaRPr lang="en-US" sz="1600" dirty="0">
              <a:effectLst/>
            </a:endParaRPr>
          </a:p>
        </p:txBody>
      </p:sp>
    </p:spTree>
    <p:extLst>
      <p:ext uri="{BB962C8B-B14F-4D97-AF65-F5344CB8AC3E}">
        <p14:creationId xmlns:p14="http://schemas.microsoft.com/office/powerpoint/2010/main" val="1410907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85800"/>
            <a:ext cx="7543800" cy="4525963"/>
          </a:xfrm>
        </p:spPr>
        <p:txBody>
          <a:bodyPr/>
          <a:lstStyle/>
          <a:p>
            <a:r>
              <a:rPr lang="en-US" sz="1600" dirty="0" smtClean="0">
                <a:effectLst/>
              </a:rPr>
              <a:t>1820s-1830s: Revolutions and political changes occurred throughout Western Europe and the United States</a:t>
            </a:r>
          </a:p>
          <a:p>
            <a:pPr lvl="1"/>
            <a:r>
              <a:rPr lang="en-US" sz="1600" dirty="0" smtClean="0">
                <a:effectLst/>
              </a:rPr>
              <a:t>1820 – Greek Revolution</a:t>
            </a:r>
          </a:p>
          <a:p>
            <a:pPr lvl="2"/>
            <a:r>
              <a:rPr lang="en-US" sz="1600" dirty="0" smtClean="0">
                <a:effectLst/>
              </a:rPr>
              <a:t>Revolts involved a nationalist Greek revolution against Ottoman rule</a:t>
            </a:r>
          </a:p>
          <a:p>
            <a:pPr lvl="2"/>
            <a:r>
              <a:rPr lang="en-US" sz="1600" dirty="0" smtClean="0">
                <a:effectLst/>
              </a:rPr>
              <a:t>Key to gradually dismantling the Ottoman Empire in the Balkans</a:t>
            </a:r>
          </a:p>
          <a:p>
            <a:pPr lvl="1"/>
            <a:r>
              <a:rPr lang="en-US" sz="1600" dirty="0" smtClean="0">
                <a:effectLst/>
              </a:rPr>
              <a:t>1830 – Another French Revolution</a:t>
            </a:r>
          </a:p>
          <a:p>
            <a:pPr lvl="2"/>
            <a:r>
              <a:rPr lang="en-US" sz="1600" dirty="0" smtClean="0">
                <a:effectLst/>
              </a:rPr>
              <a:t>Installed a different king and a somewhat more liberal monarchy</a:t>
            </a:r>
          </a:p>
          <a:p>
            <a:pPr lvl="1"/>
            <a:r>
              <a:rPr lang="en-US" sz="1600" dirty="0" smtClean="0">
                <a:effectLst/>
              </a:rPr>
              <a:t>Uprisings occurred in Italy and Germany</a:t>
            </a:r>
          </a:p>
          <a:p>
            <a:pPr lvl="2"/>
            <a:r>
              <a:rPr lang="en-US" sz="1600" dirty="0" smtClean="0">
                <a:effectLst/>
              </a:rPr>
              <a:t>Minimal impact</a:t>
            </a:r>
          </a:p>
          <a:p>
            <a:pPr lvl="1"/>
            <a:r>
              <a:rPr lang="en-US" sz="1600" dirty="0" smtClean="0">
                <a:effectLst/>
              </a:rPr>
              <a:t>1830 – Belgian Revolution</a:t>
            </a:r>
          </a:p>
          <a:p>
            <a:pPr lvl="2"/>
            <a:r>
              <a:rPr lang="en-US" sz="1600" dirty="0" smtClean="0">
                <a:effectLst/>
              </a:rPr>
              <a:t>Produced a liberal regime and a newly independent nation</a:t>
            </a:r>
          </a:p>
          <a:p>
            <a:pPr lvl="1"/>
            <a:r>
              <a:rPr lang="en-US" sz="1600" dirty="0" smtClean="0">
                <a:effectLst/>
              </a:rPr>
              <a:t>1820s – United States</a:t>
            </a:r>
          </a:p>
          <a:p>
            <a:pPr lvl="2"/>
            <a:r>
              <a:rPr lang="en-US" sz="1600" dirty="0" smtClean="0">
                <a:effectLst/>
              </a:rPr>
              <a:t>Key state granted universal adult male suffrage (except for slaves)</a:t>
            </a:r>
          </a:p>
          <a:p>
            <a:pPr lvl="1"/>
            <a:r>
              <a:rPr lang="en-US" sz="1600" dirty="0" smtClean="0">
                <a:effectLst/>
              </a:rPr>
              <a:t>1832 – Britain signed the Reform Bill of 1832</a:t>
            </a:r>
          </a:p>
          <a:p>
            <a:pPr lvl="2"/>
            <a:r>
              <a:rPr lang="en-US" sz="1600" dirty="0" smtClean="0">
                <a:effectLst/>
              </a:rPr>
              <a:t>Gave the parliamentary vote to most middle-class men</a:t>
            </a:r>
          </a:p>
          <a:p>
            <a:pPr lvl="1"/>
            <a:r>
              <a:rPr lang="en-US" sz="1600" dirty="0" smtClean="0">
                <a:effectLst/>
              </a:rPr>
              <a:t>1830s – regimes in France, Britain, Belgium, the United States, and several other countries had parliamentary governments, some guarantees for individual rights, religious freedom not only for various Christian groups but also for Jews, and a voting system ranging from democratic (for men) to upper middle class</a:t>
            </a:r>
            <a:endParaRPr lang="en-US" sz="1600" dirty="0">
              <a:effectLst/>
            </a:endParaRPr>
          </a:p>
        </p:txBody>
      </p:sp>
    </p:spTree>
    <p:extLst>
      <p:ext uri="{BB962C8B-B14F-4D97-AF65-F5344CB8AC3E}">
        <p14:creationId xmlns:p14="http://schemas.microsoft.com/office/powerpoint/2010/main" val="2100932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4350" y="304800"/>
            <a:ext cx="7772400" cy="1470025"/>
          </a:xfrm>
        </p:spPr>
        <p:txBody>
          <a:bodyPr/>
          <a:lstStyle/>
          <a:p>
            <a:pPr>
              <a:defRPr/>
            </a:pPr>
            <a:r>
              <a:rPr lang="en-US" dirty="0" smtClean="0"/>
              <a:t>THE INDUSTRIAL REVOLUTION</a:t>
            </a:r>
            <a:endParaRPr lang="en-US" dirty="0"/>
          </a:p>
        </p:txBody>
      </p:sp>
      <p:pic>
        <p:nvPicPr>
          <p:cNvPr id="5" name="Picture 4"/>
          <p:cNvPicPr>
            <a:picLocks noChangeAspect="1"/>
          </p:cNvPicPr>
          <p:nvPr/>
        </p:nvPicPr>
        <p:blipFill>
          <a:blip r:embed="rId2"/>
          <a:stretch>
            <a:fillRect/>
          </a:stretch>
        </p:blipFill>
        <p:spPr>
          <a:xfrm>
            <a:off x="1447800" y="2514600"/>
            <a:ext cx="7497525" cy="35047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pPr eaLnBrk="1" hangingPunct="1">
              <a:defRPr/>
            </a:pPr>
            <a:r>
              <a:rPr lang="en-US" dirty="0" smtClean="0"/>
              <a:t>TURNING POINT in History</a:t>
            </a:r>
          </a:p>
        </p:txBody>
      </p:sp>
      <p:sp>
        <p:nvSpPr>
          <p:cNvPr id="3" name="Content Placeholder 2"/>
          <p:cNvSpPr>
            <a:spLocks noGrp="1"/>
          </p:cNvSpPr>
          <p:nvPr>
            <p:ph idx="1"/>
          </p:nvPr>
        </p:nvSpPr>
        <p:spPr>
          <a:xfrm>
            <a:off x="1324511" y="1143000"/>
            <a:ext cx="2859562" cy="4525963"/>
          </a:xfrm>
        </p:spPr>
        <p:txBody>
          <a:bodyPr/>
          <a:lstStyle/>
          <a:p>
            <a:pPr eaLnBrk="1" hangingPunct="1">
              <a:defRPr/>
            </a:pPr>
            <a:r>
              <a:rPr lang="en-US" sz="1800" dirty="0" smtClean="0"/>
              <a:t>During the Industrial Revolution, Europe saw a shift from an economy based on farming and handicrafts to an economy based on manufacturing by machines in factories</a:t>
            </a:r>
          </a:p>
          <a:p>
            <a:pPr eaLnBrk="1" hangingPunct="1">
              <a:defRPr/>
            </a:pPr>
            <a:r>
              <a:rPr lang="en-US" sz="1800" dirty="0" smtClean="0"/>
              <a:t>Coal-powered engines replaced people and animals as key sources of energy </a:t>
            </a:r>
          </a:p>
          <a:p>
            <a:pPr lvl="1" eaLnBrk="1" hangingPunct="1">
              <a:defRPr/>
            </a:pPr>
            <a:r>
              <a:rPr lang="en-US" sz="1800" dirty="0" smtClean="0"/>
              <a:t>Spindles (wrapped fiber automatically into thread), sugar refining, printing</a:t>
            </a:r>
          </a:p>
        </p:txBody>
      </p:sp>
      <p:pic>
        <p:nvPicPr>
          <p:cNvPr id="4" name="Picture 3"/>
          <p:cNvPicPr>
            <a:picLocks noChangeAspect="1"/>
          </p:cNvPicPr>
          <p:nvPr/>
        </p:nvPicPr>
        <p:blipFill>
          <a:blip r:embed="rId2"/>
          <a:stretch>
            <a:fillRect/>
          </a:stretch>
        </p:blipFill>
        <p:spPr>
          <a:xfrm>
            <a:off x="4479884" y="1752600"/>
            <a:ext cx="4278503" cy="3163797"/>
          </a:xfrm>
          <a:prstGeom prst="rect">
            <a:avLst/>
          </a:prstGeom>
        </p:spPr>
      </p:pic>
    </p:spTree>
    <p:extLst>
      <p:ext uri="{BB962C8B-B14F-4D97-AF65-F5344CB8AC3E}">
        <p14:creationId xmlns:p14="http://schemas.microsoft.com/office/powerpoint/2010/main" val="2767124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9225" y="0"/>
            <a:ext cx="8229600" cy="4525963"/>
          </a:xfrm>
        </p:spPr>
        <p:txBody>
          <a:bodyPr/>
          <a:lstStyle/>
          <a:p>
            <a:pPr eaLnBrk="1" hangingPunct="1">
              <a:defRPr/>
            </a:pPr>
            <a:r>
              <a:rPr lang="en-US" sz="2400" dirty="0"/>
              <a:t>British Industrial Revolution</a:t>
            </a:r>
          </a:p>
          <a:p>
            <a:pPr lvl="1" eaLnBrk="1" hangingPunct="1">
              <a:defRPr/>
            </a:pPr>
            <a:r>
              <a:rPr lang="en-US" sz="2000" dirty="0"/>
              <a:t>Favorable natural resources (</a:t>
            </a:r>
            <a:r>
              <a:rPr lang="en-US" sz="2000" dirty="0" smtClean="0"/>
              <a:t>coal, rivers)</a:t>
            </a:r>
            <a:endParaRPr lang="en-US" sz="2000" dirty="0"/>
          </a:p>
          <a:p>
            <a:pPr lvl="1" eaLnBrk="1" hangingPunct="1">
              <a:defRPr/>
            </a:pPr>
            <a:r>
              <a:rPr lang="en-US" sz="2000" dirty="0"/>
              <a:t>Population pressure forced innovations</a:t>
            </a:r>
          </a:p>
          <a:p>
            <a:pPr lvl="1" eaLnBrk="1" hangingPunct="1">
              <a:defRPr/>
            </a:pPr>
            <a:r>
              <a:rPr lang="en-US" sz="2000" dirty="0"/>
              <a:t>Government </a:t>
            </a:r>
            <a:r>
              <a:rPr lang="en-US" sz="2000" dirty="0" smtClean="0"/>
              <a:t>support of industrialization</a:t>
            </a:r>
          </a:p>
          <a:p>
            <a:pPr lvl="1" eaLnBrk="1" hangingPunct="1">
              <a:defRPr/>
            </a:pPr>
            <a:r>
              <a:rPr lang="en-US" sz="2000" dirty="0" smtClean="0"/>
              <a:t>Supply of markets throughout British Empire</a:t>
            </a:r>
            <a:endParaRPr lang="en-US" dirty="0"/>
          </a:p>
        </p:txBody>
      </p:sp>
      <p:pic>
        <p:nvPicPr>
          <p:cNvPr id="4" name="Picture 3"/>
          <p:cNvPicPr>
            <a:picLocks noChangeAspect="1"/>
          </p:cNvPicPr>
          <p:nvPr/>
        </p:nvPicPr>
        <p:blipFill>
          <a:blip r:embed="rId2"/>
          <a:stretch>
            <a:fillRect/>
          </a:stretch>
        </p:blipFill>
        <p:spPr>
          <a:xfrm>
            <a:off x="5753100" y="1981200"/>
            <a:ext cx="3276600" cy="2921937"/>
          </a:xfrm>
          <a:prstGeom prst="rect">
            <a:avLst/>
          </a:prstGeom>
        </p:spPr>
      </p:pic>
      <p:pic>
        <p:nvPicPr>
          <p:cNvPr id="5" name="Picture 4"/>
          <p:cNvPicPr>
            <a:picLocks noChangeAspect="1"/>
          </p:cNvPicPr>
          <p:nvPr/>
        </p:nvPicPr>
        <p:blipFill>
          <a:blip r:embed="rId3"/>
          <a:stretch>
            <a:fillRect/>
          </a:stretch>
        </p:blipFill>
        <p:spPr>
          <a:xfrm>
            <a:off x="5486400" y="4978358"/>
            <a:ext cx="3377635" cy="1865538"/>
          </a:xfrm>
          <a:prstGeom prst="rect">
            <a:avLst/>
          </a:prstGeom>
        </p:spPr>
      </p:pic>
      <p:pic>
        <p:nvPicPr>
          <p:cNvPr id="6" name="Picture 5"/>
          <p:cNvPicPr>
            <a:picLocks noChangeAspect="1"/>
          </p:cNvPicPr>
          <p:nvPr/>
        </p:nvPicPr>
        <p:blipFill>
          <a:blip r:embed="rId4"/>
          <a:stretch>
            <a:fillRect/>
          </a:stretch>
        </p:blipFill>
        <p:spPr>
          <a:xfrm>
            <a:off x="7391400" y="250353"/>
            <a:ext cx="1200843" cy="1124123"/>
          </a:xfrm>
          <a:prstGeom prst="rect">
            <a:avLst/>
          </a:prstGeom>
        </p:spPr>
      </p:pic>
      <p:pic>
        <p:nvPicPr>
          <p:cNvPr id="7" name="Picture 6"/>
          <p:cNvPicPr>
            <a:picLocks noChangeAspect="1"/>
          </p:cNvPicPr>
          <p:nvPr/>
        </p:nvPicPr>
        <p:blipFill>
          <a:blip r:embed="rId5"/>
          <a:stretch>
            <a:fillRect/>
          </a:stretch>
        </p:blipFill>
        <p:spPr>
          <a:xfrm>
            <a:off x="24143" y="2743200"/>
            <a:ext cx="5259832" cy="3916896"/>
          </a:xfrm>
          <a:prstGeom prst="rect">
            <a:avLst/>
          </a:prstGeom>
        </p:spPr>
      </p:pic>
    </p:spTree>
    <p:extLst>
      <p:ext uri="{BB962C8B-B14F-4D97-AF65-F5344CB8AC3E}">
        <p14:creationId xmlns:p14="http://schemas.microsoft.com/office/powerpoint/2010/main" val="3508880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636"/>
            <a:ext cx="8229600" cy="1143000"/>
          </a:xfrm>
        </p:spPr>
        <p:txBody>
          <a:bodyPr/>
          <a:lstStyle/>
          <a:p>
            <a:r>
              <a:rPr lang="en-US" sz="3200" dirty="0" smtClean="0"/>
              <a:t>Origins of Industrialization, 1770-1840</a:t>
            </a:r>
            <a:endParaRPr lang="en-US" sz="3200" dirty="0"/>
          </a:p>
        </p:txBody>
      </p:sp>
      <p:sp>
        <p:nvSpPr>
          <p:cNvPr id="3" name="Content Placeholder 2"/>
          <p:cNvSpPr>
            <a:spLocks noGrp="1"/>
          </p:cNvSpPr>
          <p:nvPr>
            <p:ph idx="1"/>
          </p:nvPr>
        </p:nvSpPr>
        <p:spPr>
          <a:xfrm>
            <a:off x="1527574" y="808401"/>
            <a:ext cx="8229600" cy="4525963"/>
          </a:xfrm>
        </p:spPr>
        <p:txBody>
          <a:bodyPr/>
          <a:lstStyle/>
          <a:p>
            <a:r>
              <a:rPr lang="en-US" sz="1600" dirty="0" smtClean="0">
                <a:effectLst/>
              </a:rPr>
              <a:t>18</a:t>
            </a:r>
            <a:r>
              <a:rPr lang="en-US" sz="1600" baseline="30000" dirty="0" smtClean="0">
                <a:effectLst/>
              </a:rPr>
              <a:t>th</a:t>
            </a:r>
            <a:r>
              <a:rPr lang="en-US" sz="1600" dirty="0" smtClean="0">
                <a:effectLst/>
              </a:rPr>
              <a:t> century – key inventions developed in Britain</a:t>
            </a:r>
          </a:p>
          <a:p>
            <a:pPr lvl="1"/>
            <a:r>
              <a:rPr lang="en-US" sz="1600" dirty="0" smtClean="0">
                <a:effectLst/>
              </a:rPr>
              <a:t>Automatic machinery in textiles</a:t>
            </a:r>
          </a:p>
        </p:txBody>
      </p:sp>
      <p:pic>
        <p:nvPicPr>
          <p:cNvPr id="4" name="Picture 3"/>
          <p:cNvPicPr>
            <a:picLocks noChangeAspect="1"/>
          </p:cNvPicPr>
          <p:nvPr/>
        </p:nvPicPr>
        <p:blipFill>
          <a:blip r:embed="rId2"/>
          <a:stretch>
            <a:fillRect/>
          </a:stretch>
        </p:blipFill>
        <p:spPr>
          <a:xfrm>
            <a:off x="1600200" y="1793959"/>
            <a:ext cx="3280869" cy="2915167"/>
          </a:xfrm>
          <a:prstGeom prst="rect">
            <a:avLst/>
          </a:prstGeom>
        </p:spPr>
      </p:pic>
      <p:pic>
        <p:nvPicPr>
          <p:cNvPr id="5" name="Picture 4"/>
          <p:cNvPicPr>
            <a:picLocks noChangeAspect="1"/>
          </p:cNvPicPr>
          <p:nvPr/>
        </p:nvPicPr>
        <p:blipFill>
          <a:blip r:embed="rId3"/>
          <a:stretch>
            <a:fillRect/>
          </a:stretch>
        </p:blipFill>
        <p:spPr>
          <a:xfrm>
            <a:off x="5410200" y="1903978"/>
            <a:ext cx="3324582" cy="2695128"/>
          </a:xfrm>
          <a:prstGeom prst="rect">
            <a:avLst/>
          </a:prstGeom>
        </p:spPr>
      </p:pic>
      <p:sp>
        <p:nvSpPr>
          <p:cNvPr id="7" name="TextBox 6"/>
          <p:cNvSpPr txBox="1"/>
          <p:nvPr/>
        </p:nvSpPr>
        <p:spPr>
          <a:xfrm>
            <a:off x="1531038" y="5103674"/>
            <a:ext cx="3665731" cy="1200329"/>
          </a:xfrm>
          <a:prstGeom prst="rect">
            <a:avLst/>
          </a:prstGeom>
          <a:noFill/>
        </p:spPr>
        <p:txBody>
          <a:bodyPr wrap="square" rtlCol="0">
            <a:spAutoFit/>
          </a:bodyPr>
          <a:lstStyle/>
          <a:p>
            <a:r>
              <a:rPr lang="en-US" sz="1800" dirty="0" smtClean="0"/>
              <a:t>John Kay’s “Flying Shuttle – made weaving faster and more efficient; increased demand of thread to make cloth</a:t>
            </a:r>
            <a:endParaRPr lang="en-US" sz="1800" dirty="0"/>
          </a:p>
        </p:txBody>
      </p:sp>
      <p:sp>
        <p:nvSpPr>
          <p:cNvPr id="8" name="TextBox 7"/>
          <p:cNvSpPr txBox="1"/>
          <p:nvPr/>
        </p:nvSpPr>
        <p:spPr>
          <a:xfrm>
            <a:off x="5642374" y="5103674"/>
            <a:ext cx="3276600" cy="1754326"/>
          </a:xfrm>
          <a:prstGeom prst="rect">
            <a:avLst/>
          </a:prstGeom>
          <a:noFill/>
        </p:spPr>
        <p:txBody>
          <a:bodyPr wrap="square" rtlCol="0">
            <a:spAutoFit/>
          </a:bodyPr>
          <a:lstStyle/>
          <a:p>
            <a:r>
              <a:rPr lang="en-US" sz="1800" dirty="0" smtClean="0"/>
              <a:t>Spinning Jenny – 1764; used a single wheel to control several spindles at a time; larger quantities of threads could be made quickly and inexpensively</a:t>
            </a:r>
            <a:endParaRPr lang="en-US" sz="1800" dirty="0"/>
          </a:p>
        </p:txBody>
      </p:sp>
    </p:spTree>
    <p:extLst>
      <p:ext uri="{BB962C8B-B14F-4D97-AF65-F5344CB8AC3E}">
        <p14:creationId xmlns:p14="http://schemas.microsoft.com/office/powerpoint/2010/main" val="3320583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066800" y="228600"/>
            <a:ext cx="7162800" cy="793750"/>
          </a:xfrm>
          <a:prstGeom prst="rect">
            <a:avLst/>
          </a:prstGeom>
          <a:noFill/>
          <a:ln w="9525">
            <a:noFill/>
            <a:miter lim="800000"/>
            <a:headEnd/>
            <a:tailEnd/>
          </a:ln>
          <a:effectLst>
            <a:outerShdw dist="28398" dir="3806097" algn="ctr" rotWithShape="0">
              <a:srgbClr val="003399"/>
            </a:outerShdw>
          </a:effectLst>
        </p:spPr>
        <p:txBody>
          <a:bodyPr>
            <a:spAutoFit/>
          </a:bodyPr>
          <a:lstStyle/>
          <a:p>
            <a:pPr algn="ctr">
              <a:spcBef>
                <a:spcPct val="50000"/>
              </a:spcBef>
            </a:pPr>
            <a:r>
              <a:rPr lang="en-US" sz="4600" b="1">
                <a:solidFill>
                  <a:srgbClr val="993300"/>
                </a:solidFill>
                <a:latin typeface="Lombardic Narrow" pitchFamily="2" charset="0"/>
              </a:rPr>
              <a:t>The Power Loom</a:t>
            </a:r>
            <a:endParaRPr lang="en-US" sz="3900" b="1">
              <a:solidFill>
                <a:srgbClr val="993300"/>
              </a:solidFill>
              <a:latin typeface="Lombardic Narrow" pitchFamily="2" charset="0"/>
            </a:endParaRPr>
          </a:p>
        </p:txBody>
      </p:sp>
      <p:pic>
        <p:nvPicPr>
          <p:cNvPr id="57347" name="Picture 5"/>
          <p:cNvPicPr>
            <a:picLocks noGrp="1" noChangeAspect="1" noChangeArrowheads="1"/>
          </p:cNvPicPr>
          <p:nvPr>
            <p:ph/>
          </p:nvPr>
        </p:nvPicPr>
        <p:blipFill>
          <a:blip r:embed="rId2" cstate="print">
            <a:lum bright="-12000" contrast="6000"/>
          </a:blip>
          <a:srcRect b="6349"/>
          <a:stretch>
            <a:fillRect/>
          </a:stretch>
        </p:blipFill>
        <p:spPr bwMode="auto">
          <a:xfrm>
            <a:off x="2057400" y="914400"/>
            <a:ext cx="5562600" cy="3690938"/>
          </a:xfrm>
          <a:noFill/>
          <a:ln>
            <a:solidFill>
              <a:srgbClr val="003399"/>
            </a:solidFill>
            <a:miter lim="800000"/>
            <a:headEnd/>
            <a:tailEnd/>
          </a:ln>
        </p:spPr>
      </p:pic>
      <p:sp>
        <p:nvSpPr>
          <p:cNvPr id="57348" name="TextBox 3"/>
          <p:cNvSpPr txBox="1">
            <a:spLocks noChangeArrowheads="1"/>
          </p:cNvSpPr>
          <p:nvPr/>
        </p:nvSpPr>
        <p:spPr bwMode="auto">
          <a:xfrm>
            <a:off x="1600200" y="4800600"/>
            <a:ext cx="6477000" cy="1570038"/>
          </a:xfrm>
          <a:prstGeom prst="rect">
            <a:avLst/>
          </a:prstGeom>
          <a:noFill/>
          <a:ln w="9525">
            <a:noFill/>
            <a:miter lim="800000"/>
            <a:headEnd/>
            <a:tailEnd/>
          </a:ln>
        </p:spPr>
        <p:txBody>
          <a:bodyPr>
            <a:spAutoFit/>
          </a:bodyPr>
          <a:lstStyle/>
          <a:p>
            <a:pPr>
              <a:buFont typeface="Arial" pitchFamily="34" charset="0"/>
              <a:buChar char="•"/>
            </a:pPr>
            <a:r>
              <a:rPr lang="en-US"/>
              <a:t>Made it possible for weavers of cloth to catch up to spinning of thread</a:t>
            </a:r>
          </a:p>
          <a:p>
            <a:pPr>
              <a:buFont typeface="Arial" pitchFamily="34" charset="0"/>
              <a:buChar char="•"/>
            </a:pPr>
            <a:r>
              <a:rPr lang="en-US"/>
              <a:t>Created jobs and brought workers to work in factories near streams and rivers</a:t>
            </a:r>
          </a:p>
        </p:txBody>
      </p:sp>
    </p:spTree>
    <p:extLst>
      <p:ext uri="{BB962C8B-B14F-4D97-AF65-F5344CB8AC3E}">
        <p14:creationId xmlns:p14="http://schemas.microsoft.com/office/powerpoint/2010/main" val="1190472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7607" y="77481"/>
            <a:ext cx="7696200" cy="4525963"/>
          </a:xfrm>
        </p:spPr>
        <p:txBody>
          <a:bodyPr/>
          <a:lstStyle/>
          <a:p>
            <a:pPr lvl="0"/>
            <a:r>
              <a:rPr lang="en-US" sz="1600" dirty="0">
                <a:solidFill>
                  <a:srgbClr val="000000"/>
                </a:solidFill>
                <a:effectLst/>
              </a:rPr>
              <a:t>1770s – Scottish artisan James Watt devised a steam engine that could be used for </a:t>
            </a:r>
            <a:r>
              <a:rPr lang="en-US" sz="1600" dirty="0" smtClean="0">
                <a:solidFill>
                  <a:srgbClr val="000000"/>
                </a:solidFill>
                <a:effectLst/>
              </a:rPr>
              <a:t>production</a:t>
            </a:r>
          </a:p>
          <a:p>
            <a:pPr lvl="1"/>
            <a:r>
              <a:rPr lang="en-US" sz="1600" dirty="0" smtClean="0">
                <a:solidFill>
                  <a:srgbClr val="000000"/>
                </a:solidFill>
                <a:effectLst/>
              </a:rPr>
              <a:t>Created separate chambers for the steam to get hot and to cool down</a:t>
            </a:r>
          </a:p>
          <a:p>
            <a:pPr lvl="1"/>
            <a:r>
              <a:rPr lang="en-US" sz="1600" dirty="0" smtClean="0">
                <a:solidFill>
                  <a:srgbClr val="000000"/>
                </a:solidFill>
                <a:effectLst/>
              </a:rPr>
              <a:t>Factories no longer dependent on water to power their machines</a:t>
            </a:r>
          </a:p>
          <a:p>
            <a:pPr lvl="1"/>
            <a:r>
              <a:rPr lang="en-US" sz="1600" dirty="0" smtClean="0">
                <a:solidFill>
                  <a:srgbClr val="000000"/>
                </a:solidFill>
                <a:effectLst/>
              </a:rPr>
              <a:t>Steam power could now be used to spin and weave cotton </a:t>
            </a:r>
            <a:endParaRPr lang="en-US" sz="1600" dirty="0">
              <a:solidFill>
                <a:srgbClr val="000000"/>
              </a:solidFill>
              <a:effectLst/>
            </a:endParaRPr>
          </a:p>
          <a:p>
            <a:endParaRPr lang="en-US" dirty="0"/>
          </a:p>
        </p:txBody>
      </p:sp>
      <p:pic>
        <p:nvPicPr>
          <p:cNvPr id="4" name="Picture 3"/>
          <p:cNvPicPr>
            <a:picLocks noChangeAspect="1"/>
          </p:cNvPicPr>
          <p:nvPr/>
        </p:nvPicPr>
        <p:blipFill>
          <a:blip r:embed="rId2"/>
          <a:stretch>
            <a:fillRect/>
          </a:stretch>
        </p:blipFill>
        <p:spPr>
          <a:xfrm>
            <a:off x="5650432" y="3869358"/>
            <a:ext cx="3205907" cy="2805168"/>
          </a:xfrm>
          <a:prstGeom prst="rect">
            <a:avLst/>
          </a:prstGeom>
        </p:spPr>
      </p:pic>
      <p:pic>
        <p:nvPicPr>
          <p:cNvPr id="5" name="Picture 4"/>
          <p:cNvPicPr>
            <a:picLocks noChangeAspect="1"/>
          </p:cNvPicPr>
          <p:nvPr/>
        </p:nvPicPr>
        <p:blipFill>
          <a:blip r:embed="rId3"/>
          <a:stretch>
            <a:fillRect/>
          </a:stretch>
        </p:blipFill>
        <p:spPr>
          <a:xfrm>
            <a:off x="7505909" y="1447800"/>
            <a:ext cx="1350430" cy="2149023"/>
          </a:xfrm>
          <a:prstGeom prst="rect">
            <a:avLst/>
          </a:prstGeom>
        </p:spPr>
      </p:pic>
      <p:pic>
        <p:nvPicPr>
          <p:cNvPr id="6" name="Picture 5"/>
          <p:cNvPicPr>
            <a:picLocks noChangeAspect="1"/>
          </p:cNvPicPr>
          <p:nvPr/>
        </p:nvPicPr>
        <p:blipFill>
          <a:blip r:embed="rId4"/>
          <a:stretch>
            <a:fillRect/>
          </a:stretch>
        </p:blipFill>
        <p:spPr>
          <a:xfrm>
            <a:off x="2057400" y="1752600"/>
            <a:ext cx="3313397" cy="2489996"/>
          </a:xfrm>
          <a:prstGeom prst="rect">
            <a:avLst/>
          </a:prstGeom>
        </p:spPr>
      </p:pic>
      <p:pic>
        <p:nvPicPr>
          <p:cNvPr id="7" name="Picture 6"/>
          <p:cNvPicPr>
            <a:picLocks noChangeAspect="1"/>
          </p:cNvPicPr>
          <p:nvPr/>
        </p:nvPicPr>
        <p:blipFill>
          <a:blip r:embed="rId5"/>
          <a:stretch>
            <a:fillRect/>
          </a:stretch>
        </p:blipFill>
        <p:spPr>
          <a:xfrm>
            <a:off x="1575955" y="4419600"/>
            <a:ext cx="3130917" cy="2352847"/>
          </a:xfrm>
          <a:prstGeom prst="rect">
            <a:avLst/>
          </a:prstGeom>
        </p:spPr>
      </p:pic>
    </p:spTree>
    <p:extLst>
      <p:ext uri="{BB962C8B-B14F-4D97-AF65-F5344CB8AC3E}">
        <p14:creationId xmlns:p14="http://schemas.microsoft.com/office/powerpoint/2010/main" val="1365051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944"/>
            <a:ext cx="8229600" cy="4525963"/>
          </a:xfrm>
        </p:spPr>
        <p:txBody>
          <a:bodyPr/>
          <a:lstStyle/>
          <a:p>
            <a:pPr marL="342900" lvl="1" indent="-342900">
              <a:buFontTx/>
              <a:buChar char="•"/>
              <a:defRPr/>
            </a:pPr>
            <a:r>
              <a:rPr lang="en-US" sz="1600" dirty="0" smtClean="0">
                <a:effectLst/>
              </a:rPr>
              <a:t>1730 – dramatic population increase created instability </a:t>
            </a:r>
          </a:p>
          <a:p>
            <a:pPr marL="742950" lvl="2" indent="-342900">
              <a:defRPr/>
            </a:pPr>
            <a:r>
              <a:rPr lang="en-US" sz="1600" dirty="0" smtClean="0">
                <a:effectLst/>
              </a:rPr>
              <a:t>improved nutrition (growing use of potato)</a:t>
            </a:r>
          </a:p>
          <a:p>
            <a:pPr marL="742950" lvl="2" indent="-342900">
              <a:defRPr/>
            </a:pPr>
            <a:r>
              <a:rPr lang="en-US" sz="1600" dirty="0" smtClean="0">
                <a:effectLst/>
              </a:rPr>
              <a:t>lower rate of infant mortality </a:t>
            </a:r>
          </a:p>
          <a:p>
            <a:pPr marL="742950" lvl="2" indent="-342900">
              <a:defRPr/>
            </a:pPr>
            <a:r>
              <a:rPr lang="en-US" sz="1600" dirty="0" smtClean="0">
                <a:effectLst/>
              </a:rPr>
              <a:t>Better border policing by the efficient nation-state governments</a:t>
            </a:r>
          </a:p>
          <a:p>
            <a:pPr marL="742950" lvl="2" indent="-342900">
              <a:defRPr/>
            </a:pPr>
            <a:r>
              <a:rPr lang="en-US" sz="1600" dirty="0" smtClean="0">
                <a:effectLst/>
              </a:rPr>
              <a:t>Reduced number of disease-bearing animals </a:t>
            </a:r>
          </a:p>
          <a:p>
            <a:pPr marL="742950" lvl="2" indent="-342900">
              <a:defRPr/>
            </a:pPr>
            <a:r>
              <a:rPr lang="en-US" sz="1600" dirty="0" smtClean="0">
                <a:effectLst/>
              </a:rPr>
              <a:t>Became harder for anyone who was not an aristocrat to gain a high post in church or state</a:t>
            </a:r>
          </a:p>
          <a:p>
            <a:pPr marL="742950" lvl="2" indent="-342900">
              <a:defRPr/>
            </a:pPr>
            <a:r>
              <a:rPr lang="en-US" sz="1600" dirty="0" smtClean="0">
                <a:effectLst/>
              </a:rPr>
              <a:t>Many driven into working class with no chance of inheriting property</a:t>
            </a:r>
          </a:p>
          <a:p>
            <a:pPr marL="1200150" lvl="3" indent="-342900">
              <a:defRPr/>
            </a:pPr>
            <a:r>
              <a:rPr lang="en-US" sz="1200" dirty="0" smtClean="0">
                <a:effectLst/>
              </a:rPr>
              <a:t>Work in agriculture and manufacturing</a:t>
            </a:r>
          </a:p>
          <a:p>
            <a:pPr marL="742950" lvl="2" indent="-342900">
              <a:buNone/>
              <a:defRPr/>
            </a:pPr>
            <a:endParaRPr lang="en-US" dirty="0" smtClean="0">
              <a:effectLst/>
            </a:endParaRPr>
          </a:p>
          <a:p>
            <a:pPr marL="742950" lvl="2" indent="-342900">
              <a:buNone/>
              <a:defRPr/>
            </a:pPr>
            <a:endParaRPr lang="en-US" dirty="0" smtClean="0">
              <a:effectLst/>
            </a:endParaRPr>
          </a:p>
          <a:p>
            <a:endParaRPr lang="en-US" dirty="0"/>
          </a:p>
        </p:txBody>
      </p:sp>
      <p:pic>
        <p:nvPicPr>
          <p:cNvPr id="2" name="Picture 1"/>
          <p:cNvPicPr>
            <a:picLocks noChangeAspect="1"/>
          </p:cNvPicPr>
          <p:nvPr/>
        </p:nvPicPr>
        <p:blipFill>
          <a:blip r:embed="rId2"/>
          <a:stretch>
            <a:fillRect/>
          </a:stretch>
        </p:blipFill>
        <p:spPr>
          <a:xfrm>
            <a:off x="2590800" y="2815988"/>
            <a:ext cx="4953000" cy="377019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
            <a:ext cx="6553200" cy="4525963"/>
          </a:xfrm>
        </p:spPr>
        <p:txBody>
          <a:bodyPr/>
          <a:lstStyle/>
          <a:p>
            <a:r>
              <a:rPr lang="en-US" sz="1600" dirty="0" smtClean="0">
                <a:effectLst/>
              </a:rPr>
              <a:t>Early 19</a:t>
            </a:r>
            <a:r>
              <a:rPr lang="en-US" sz="1600" baseline="30000" dirty="0" smtClean="0">
                <a:effectLst/>
              </a:rPr>
              <a:t>th</a:t>
            </a:r>
            <a:r>
              <a:rPr lang="en-US" sz="1600" dirty="0" smtClean="0">
                <a:effectLst/>
              </a:rPr>
              <a:t> century - Technological change was applied quickly to transportation and communication</a:t>
            </a:r>
          </a:p>
          <a:p>
            <a:pPr lvl="1"/>
            <a:r>
              <a:rPr lang="en-US" sz="1600" dirty="0" smtClean="0">
                <a:effectLst/>
              </a:rPr>
              <a:t>More goods to be moved and more distant markets to contact</a:t>
            </a:r>
          </a:p>
          <a:p>
            <a:pPr lvl="1"/>
            <a:r>
              <a:rPr lang="en-US" sz="1600" dirty="0" smtClean="0">
                <a:effectLst/>
              </a:rPr>
              <a:t>Telegraph, steam shipping, and railway provided faster movement of information and goods</a:t>
            </a:r>
            <a:endParaRPr lang="en-US" sz="1600" dirty="0">
              <a:effectLst/>
            </a:endParaRPr>
          </a:p>
        </p:txBody>
      </p:sp>
      <p:pic>
        <p:nvPicPr>
          <p:cNvPr id="4" name="Picture 3"/>
          <p:cNvPicPr>
            <a:picLocks noChangeAspect="1"/>
          </p:cNvPicPr>
          <p:nvPr/>
        </p:nvPicPr>
        <p:blipFill>
          <a:blip r:embed="rId2"/>
          <a:stretch>
            <a:fillRect/>
          </a:stretch>
        </p:blipFill>
        <p:spPr>
          <a:xfrm>
            <a:off x="1600200" y="1676400"/>
            <a:ext cx="3164098" cy="1938696"/>
          </a:xfrm>
          <a:prstGeom prst="rect">
            <a:avLst/>
          </a:prstGeom>
        </p:spPr>
      </p:pic>
      <p:pic>
        <p:nvPicPr>
          <p:cNvPr id="5" name="Picture 4"/>
          <p:cNvPicPr>
            <a:picLocks noChangeAspect="1"/>
          </p:cNvPicPr>
          <p:nvPr/>
        </p:nvPicPr>
        <p:blipFill>
          <a:blip r:embed="rId3"/>
          <a:stretch>
            <a:fillRect/>
          </a:stretch>
        </p:blipFill>
        <p:spPr>
          <a:xfrm>
            <a:off x="5791200" y="1975236"/>
            <a:ext cx="3161349" cy="2734300"/>
          </a:xfrm>
          <a:prstGeom prst="rect">
            <a:avLst/>
          </a:prstGeom>
        </p:spPr>
      </p:pic>
      <p:pic>
        <p:nvPicPr>
          <p:cNvPr id="6" name="Picture 5"/>
          <p:cNvPicPr>
            <a:picLocks noChangeAspect="1"/>
          </p:cNvPicPr>
          <p:nvPr/>
        </p:nvPicPr>
        <p:blipFill>
          <a:blip r:embed="rId4"/>
          <a:stretch>
            <a:fillRect/>
          </a:stretch>
        </p:blipFill>
        <p:spPr>
          <a:xfrm>
            <a:off x="1905000" y="4038600"/>
            <a:ext cx="3304384" cy="2477050"/>
          </a:xfrm>
          <a:prstGeom prst="rect">
            <a:avLst/>
          </a:prstGeom>
        </p:spPr>
      </p:pic>
    </p:spTree>
    <p:extLst>
      <p:ext uri="{BB962C8B-B14F-4D97-AF65-F5344CB8AC3E}">
        <p14:creationId xmlns:p14="http://schemas.microsoft.com/office/powerpoint/2010/main" val="2004770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6781800" cy="4525963"/>
          </a:xfrm>
        </p:spPr>
        <p:txBody>
          <a:bodyPr/>
          <a:lstStyle/>
          <a:p>
            <a:r>
              <a:rPr lang="en-US" sz="1600" dirty="0" smtClean="0">
                <a:effectLst/>
              </a:rPr>
              <a:t>The Industrial Revolution depended on improvements in agriculture</a:t>
            </a:r>
          </a:p>
          <a:p>
            <a:pPr lvl="1"/>
            <a:r>
              <a:rPr lang="en-US" sz="1600" dirty="0" smtClean="0">
                <a:effectLst/>
              </a:rPr>
              <a:t>Growth of cities required a large food supply</a:t>
            </a:r>
          </a:p>
          <a:p>
            <a:pPr lvl="1"/>
            <a:r>
              <a:rPr lang="en-US" sz="1600" dirty="0" smtClean="0">
                <a:effectLst/>
              </a:rPr>
              <a:t>Improved equipment and seeds</a:t>
            </a:r>
          </a:p>
          <a:p>
            <a:pPr lvl="1"/>
            <a:r>
              <a:rPr lang="en-US" sz="1600" dirty="0" smtClean="0">
                <a:effectLst/>
              </a:rPr>
              <a:t>Growing use of fertilizers</a:t>
            </a:r>
          </a:p>
          <a:p>
            <a:pPr lvl="1"/>
            <a:endParaRPr lang="en-US" sz="1600" dirty="0">
              <a:effectLst/>
            </a:endParaRPr>
          </a:p>
        </p:txBody>
      </p:sp>
      <p:pic>
        <p:nvPicPr>
          <p:cNvPr id="4" name="Picture 3"/>
          <p:cNvPicPr>
            <a:picLocks noChangeAspect="1"/>
          </p:cNvPicPr>
          <p:nvPr/>
        </p:nvPicPr>
        <p:blipFill>
          <a:blip r:embed="rId2"/>
          <a:stretch>
            <a:fillRect/>
          </a:stretch>
        </p:blipFill>
        <p:spPr>
          <a:xfrm>
            <a:off x="5036127" y="1676400"/>
            <a:ext cx="3596952" cy="4724809"/>
          </a:xfrm>
          <a:prstGeom prst="rect">
            <a:avLst/>
          </a:prstGeom>
        </p:spPr>
      </p:pic>
      <p:pic>
        <p:nvPicPr>
          <p:cNvPr id="5" name="Picture 4"/>
          <p:cNvPicPr>
            <a:picLocks noChangeAspect="1"/>
          </p:cNvPicPr>
          <p:nvPr/>
        </p:nvPicPr>
        <p:blipFill>
          <a:blip r:embed="rId3"/>
          <a:stretch>
            <a:fillRect/>
          </a:stretch>
        </p:blipFill>
        <p:spPr>
          <a:xfrm>
            <a:off x="1501521" y="2590800"/>
            <a:ext cx="3334801" cy="1658256"/>
          </a:xfrm>
          <a:prstGeom prst="rect">
            <a:avLst/>
          </a:prstGeom>
        </p:spPr>
      </p:pic>
      <p:pic>
        <p:nvPicPr>
          <p:cNvPr id="6" name="Picture 5"/>
          <p:cNvPicPr>
            <a:picLocks noChangeAspect="1"/>
          </p:cNvPicPr>
          <p:nvPr/>
        </p:nvPicPr>
        <p:blipFill>
          <a:blip r:embed="rId4"/>
          <a:stretch>
            <a:fillRect/>
          </a:stretch>
        </p:blipFill>
        <p:spPr>
          <a:xfrm>
            <a:off x="2220366" y="4425641"/>
            <a:ext cx="2341067" cy="768163"/>
          </a:xfrm>
          <a:prstGeom prst="rect">
            <a:avLst/>
          </a:prstGeom>
        </p:spPr>
      </p:pic>
    </p:spTree>
    <p:extLst>
      <p:ext uri="{BB962C8B-B14F-4D97-AF65-F5344CB8AC3E}">
        <p14:creationId xmlns:p14="http://schemas.microsoft.com/office/powerpoint/2010/main" val="1913319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1143000"/>
          </a:xfrm>
        </p:spPr>
        <p:txBody>
          <a:bodyPr/>
          <a:lstStyle/>
          <a:p>
            <a:r>
              <a:rPr lang="en-US" dirty="0" smtClean="0"/>
              <a:t>Inventions of the Industrial Revolution</a:t>
            </a:r>
            <a:endParaRPr lang="en-US" dirty="0"/>
          </a:p>
        </p:txBody>
      </p:sp>
      <p:pic>
        <p:nvPicPr>
          <p:cNvPr id="4" name="Picture 3"/>
          <p:cNvPicPr>
            <a:picLocks noChangeAspect="1"/>
          </p:cNvPicPr>
          <p:nvPr/>
        </p:nvPicPr>
        <p:blipFill>
          <a:blip r:embed="rId2"/>
          <a:stretch>
            <a:fillRect/>
          </a:stretch>
        </p:blipFill>
        <p:spPr>
          <a:xfrm>
            <a:off x="1663903" y="1905000"/>
            <a:ext cx="7035394" cy="4395597"/>
          </a:xfrm>
          <a:prstGeom prst="rect">
            <a:avLst/>
          </a:prstGeom>
        </p:spPr>
      </p:pic>
    </p:spTree>
    <p:extLst>
      <p:ext uri="{BB962C8B-B14F-4D97-AF65-F5344CB8AC3E}">
        <p14:creationId xmlns:p14="http://schemas.microsoft.com/office/powerpoint/2010/main" val="2978937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
            <a:ext cx="6858000" cy="4525963"/>
          </a:xfrm>
        </p:spPr>
        <p:txBody>
          <a:bodyPr/>
          <a:lstStyle/>
          <a:p>
            <a:pPr marL="342900" lvl="1" indent="-342900">
              <a:buFontTx/>
              <a:buChar char="•"/>
            </a:pPr>
            <a:r>
              <a:rPr lang="en-US" sz="2400" dirty="0">
                <a:effectLst/>
              </a:rPr>
              <a:t>Industrialization involved a shift in the organization of labor and the emergence of the factory system with its specialization of tasks and greater </a:t>
            </a:r>
            <a:r>
              <a:rPr lang="en-US" sz="2400" dirty="0" smtClean="0">
                <a:effectLst/>
              </a:rPr>
              <a:t>discipline</a:t>
            </a:r>
            <a:endParaRPr lang="en-US" sz="2400" dirty="0">
              <a:effectLst/>
            </a:endParaRPr>
          </a:p>
          <a:p>
            <a:pPr marL="742950" lvl="2" indent="-342900"/>
            <a:r>
              <a:rPr lang="en-US" sz="2000" dirty="0" smtClean="0">
                <a:effectLst/>
              </a:rPr>
              <a:t>Separated work from home</a:t>
            </a:r>
            <a:endParaRPr lang="en-US" sz="2000" dirty="0">
              <a:effectLst/>
            </a:endParaRPr>
          </a:p>
          <a:p>
            <a:endParaRPr lang="en-US" dirty="0"/>
          </a:p>
        </p:txBody>
      </p:sp>
      <p:pic>
        <p:nvPicPr>
          <p:cNvPr id="4" name="Picture 3"/>
          <p:cNvPicPr>
            <a:picLocks noChangeAspect="1"/>
          </p:cNvPicPr>
          <p:nvPr/>
        </p:nvPicPr>
        <p:blipFill>
          <a:blip r:embed="rId2"/>
          <a:stretch>
            <a:fillRect/>
          </a:stretch>
        </p:blipFill>
        <p:spPr>
          <a:xfrm>
            <a:off x="1524000" y="2133600"/>
            <a:ext cx="7428632" cy="4561180"/>
          </a:xfrm>
          <a:prstGeom prst="rect">
            <a:avLst/>
          </a:prstGeom>
        </p:spPr>
      </p:pic>
    </p:spTree>
    <p:extLst>
      <p:ext uri="{BB962C8B-B14F-4D97-AF65-F5344CB8AC3E}">
        <p14:creationId xmlns:p14="http://schemas.microsoft.com/office/powerpoint/2010/main" val="20024180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726" y="802441"/>
            <a:ext cx="8229600" cy="1143000"/>
          </a:xfrm>
        </p:spPr>
        <p:txBody>
          <a:bodyPr/>
          <a:lstStyle/>
          <a:p>
            <a:r>
              <a:rPr lang="en-US" sz="3200" dirty="0" smtClean="0"/>
              <a:t>The Spread of Industry</a:t>
            </a:r>
            <a:endParaRPr lang="en-US" sz="3200" dirty="0"/>
          </a:p>
        </p:txBody>
      </p:sp>
      <p:sp>
        <p:nvSpPr>
          <p:cNvPr id="3" name="Content Placeholder 2"/>
          <p:cNvSpPr>
            <a:spLocks noGrp="1"/>
          </p:cNvSpPr>
          <p:nvPr>
            <p:ph idx="1"/>
          </p:nvPr>
        </p:nvSpPr>
        <p:spPr>
          <a:xfrm>
            <a:off x="1371600" y="609600"/>
            <a:ext cx="3200400" cy="4525963"/>
          </a:xfrm>
        </p:spPr>
        <p:txBody>
          <a:bodyPr/>
          <a:lstStyle/>
          <a:p>
            <a:r>
              <a:rPr lang="en-US" sz="2000" dirty="0" smtClean="0"/>
              <a:t>Western nations quickly saw the need to imitate</a:t>
            </a:r>
          </a:p>
          <a:p>
            <a:pPr lvl="1"/>
            <a:r>
              <a:rPr lang="en-US" sz="2000" dirty="0" smtClean="0"/>
              <a:t>Belgium, Germany, France, United States</a:t>
            </a:r>
          </a:p>
          <a:p>
            <a:r>
              <a:rPr lang="en-US" sz="2000" dirty="0" smtClean="0"/>
              <a:t>French revolutionary laws helped spread industrialization</a:t>
            </a:r>
          </a:p>
          <a:p>
            <a:pPr lvl="1"/>
            <a:r>
              <a:rPr lang="en-US" sz="2000" dirty="0" smtClean="0"/>
              <a:t>Destroyed local restrictions on trade </a:t>
            </a:r>
          </a:p>
          <a:p>
            <a:pPr lvl="1"/>
            <a:r>
              <a:rPr lang="en-US" sz="2000" dirty="0" smtClean="0"/>
              <a:t>protected private property </a:t>
            </a:r>
          </a:p>
          <a:p>
            <a:pPr lvl="1"/>
            <a:r>
              <a:rPr lang="en-US" sz="2000" dirty="0" smtClean="0"/>
              <a:t>abolished artisan guilds that had often tried to defend older production techniques</a:t>
            </a:r>
            <a:endParaRPr lang="en-US" sz="2000" dirty="0"/>
          </a:p>
        </p:txBody>
      </p:sp>
      <p:pic>
        <p:nvPicPr>
          <p:cNvPr id="4" name="Picture 3"/>
          <p:cNvPicPr>
            <a:picLocks noChangeAspect="1"/>
          </p:cNvPicPr>
          <p:nvPr/>
        </p:nvPicPr>
        <p:blipFill>
          <a:blip r:embed="rId2"/>
          <a:stretch>
            <a:fillRect/>
          </a:stretch>
        </p:blipFill>
        <p:spPr>
          <a:xfrm>
            <a:off x="4558043" y="2153371"/>
            <a:ext cx="4520965" cy="3414495"/>
          </a:xfrm>
          <a:prstGeom prst="rect">
            <a:avLst/>
          </a:prstGeom>
        </p:spPr>
      </p:pic>
    </p:spTree>
    <p:extLst>
      <p:ext uri="{BB962C8B-B14F-4D97-AF65-F5344CB8AC3E}">
        <p14:creationId xmlns:p14="http://schemas.microsoft.com/office/powerpoint/2010/main" val="3205480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5200" cy="1143000"/>
          </a:xfrm>
        </p:spPr>
        <p:txBody>
          <a:bodyPr/>
          <a:lstStyle/>
          <a:p>
            <a:pPr>
              <a:defRPr/>
            </a:pPr>
            <a:r>
              <a:rPr lang="en-US" sz="3600" dirty="0">
                <a:effectLst/>
              </a:rPr>
              <a:t>The Disruptions of Industrial Life </a:t>
            </a:r>
            <a:endParaRPr lang="en-US" sz="3600" dirty="0"/>
          </a:p>
        </p:txBody>
      </p:sp>
      <p:sp>
        <p:nvSpPr>
          <p:cNvPr id="3" name="Content Placeholder 2"/>
          <p:cNvSpPr>
            <a:spLocks noGrp="1"/>
          </p:cNvSpPr>
          <p:nvPr>
            <p:ph idx="1"/>
          </p:nvPr>
        </p:nvSpPr>
        <p:spPr>
          <a:xfrm>
            <a:off x="990600" y="872150"/>
            <a:ext cx="3657600" cy="6019800"/>
          </a:xfrm>
        </p:spPr>
        <p:txBody>
          <a:bodyPr/>
          <a:lstStyle/>
          <a:p>
            <a:pPr lvl="1">
              <a:defRPr/>
            </a:pPr>
            <a:r>
              <a:rPr lang="en-US" sz="1500" dirty="0" smtClean="0">
                <a:effectLst/>
              </a:rPr>
              <a:t>Huge movements of people from countryside to city</a:t>
            </a:r>
          </a:p>
          <a:p>
            <a:pPr lvl="1">
              <a:defRPr/>
            </a:pPr>
            <a:r>
              <a:rPr lang="en-US" sz="1500" dirty="0" smtClean="0">
                <a:effectLst/>
              </a:rPr>
              <a:t>Crowded cities were hellholes for many new residents</a:t>
            </a:r>
          </a:p>
          <a:p>
            <a:pPr lvl="2">
              <a:defRPr/>
            </a:pPr>
            <a:r>
              <a:rPr lang="en-US" sz="1500" dirty="0" smtClean="0">
                <a:effectLst/>
              </a:rPr>
              <a:t>Health conditions were bad</a:t>
            </a:r>
          </a:p>
          <a:p>
            <a:pPr lvl="2">
              <a:defRPr/>
            </a:pPr>
            <a:r>
              <a:rPr lang="en-US" sz="1500" dirty="0" smtClean="0">
                <a:effectLst/>
              </a:rPr>
              <a:t>Packed housing</a:t>
            </a:r>
          </a:p>
          <a:p>
            <a:pPr lvl="2">
              <a:defRPr/>
            </a:pPr>
            <a:r>
              <a:rPr lang="en-US" sz="1500" dirty="0" smtClean="0">
                <a:effectLst/>
              </a:rPr>
              <a:t>Inadequate sanitation</a:t>
            </a:r>
          </a:p>
          <a:p>
            <a:pPr lvl="2">
              <a:defRPr/>
            </a:pPr>
            <a:r>
              <a:rPr lang="en-US" sz="1500" dirty="0" smtClean="0">
                <a:effectLst/>
              </a:rPr>
              <a:t>Crime increased</a:t>
            </a:r>
          </a:p>
          <a:p>
            <a:pPr lvl="2">
              <a:defRPr/>
            </a:pPr>
            <a:r>
              <a:rPr lang="en-US" sz="1500" dirty="0" smtClean="0">
                <a:effectLst/>
              </a:rPr>
              <a:t>Work became unpleasant for many people</a:t>
            </a:r>
          </a:p>
          <a:p>
            <a:pPr lvl="3">
              <a:defRPr/>
            </a:pPr>
            <a:r>
              <a:rPr lang="en-US" sz="1500" dirty="0" smtClean="0">
                <a:effectLst/>
              </a:rPr>
              <a:t>Separated from family</a:t>
            </a:r>
          </a:p>
          <a:p>
            <a:pPr lvl="3">
              <a:defRPr/>
            </a:pPr>
            <a:r>
              <a:rPr lang="en-US" sz="1500" dirty="0">
                <a:effectLst/>
              </a:rPr>
              <a:t>H</a:t>
            </a:r>
            <a:r>
              <a:rPr lang="en-US" sz="1500" dirty="0" smtClean="0">
                <a:effectLst/>
              </a:rPr>
              <a:t>arsh </a:t>
            </a:r>
            <a:r>
              <a:rPr lang="en-US" sz="1500" dirty="0">
                <a:effectLst/>
              </a:rPr>
              <a:t>labor </a:t>
            </a:r>
            <a:r>
              <a:rPr lang="en-US" sz="1500" dirty="0" smtClean="0">
                <a:effectLst/>
              </a:rPr>
              <a:t>conditions</a:t>
            </a:r>
          </a:p>
          <a:p>
            <a:pPr lvl="3">
              <a:defRPr/>
            </a:pPr>
            <a:r>
              <a:rPr lang="en-US" sz="1500" dirty="0" smtClean="0">
                <a:effectLst/>
              </a:rPr>
              <a:t>Constraints on traditions of popular leisure</a:t>
            </a:r>
          </a:p>
          <a:p>
            <a:pPr lvl="2">
              <a:defRPr/>
            </a:pPr>
            <a:r>
              <a:rPr lang="en-US" sz="1500" dirty="0" smtClean="0">
                <a:effectLst/>
              </a:rPr>
              <a:t>Women, traditionally active partners to merchants, now withdrew from formal jobs</a:t>
            </a:r>
          </a:p>
          <a:p>
            <a:pPr lvl="3">
              <a:defRPr/>
            </a:pPr>
            <a:r>
              <a:rPr lang="en-US" sz="1500" dirty="0" smtClean="0">
                <a:effectLst/>
              </a:rPr>
              <a:t>Gained new roles in caring for children and home </a:t>
            </a:r>
          </a:p>
          <a:p>
            <a:pPr marL="914400" lvl="2" indent="0">
              <a:buFontTx/>
              <a:buNone/>
              <a:defRPr/>
            </a:pPr>
            <a:endParaRPr lang="en-US" sz="1500" dirty="0" smtClean="0"/>
          </a:p>
        </p:txBody>
      </p:sp>
      <p:pic>
        <p:nvPicPr>
          <p:cNvPr id="4" name="Picture 3"/>
          <p:cNvPicPr>
            <a:picLocks noChangeAspect="1"/>
          </p:cNvPicPr>
          <p:nvPr/>
        </p:nvPicPr>
        <p:blipFill>
          <a:blip r:embed="rId2"/>
          <a:stretch>
            <a:fillRect/>
          </a:stretch>
        </p:blipFill>
        <p:spPr>
          <a:xfrm>
            <a:off x="4849002" y="840463"/>
            <a:ext cx="4218798" cy="2658086"/>
          </a:xfrm>
          <a:prstGeom prst="rect">
            <a:avLst/>
          </a:prstGeom>
        </p:spPr>
      </p:pic>
      <p:pic>
        <p:nvPicPr>
          <p:cNvPr id="5" name="Picture 4"/>
          <p:cNvPicPr>
            <a:picLocks noChangeAspect="1"/>
          </p:cNvPicPr>
          <p:nvPr/>
        </p:nvPicPr>
        <p:blipFill>
          <a:blip r:embed="rId3"/>
          <a:stretch>
            <a:fillRect/>
          </a:stretch>
        </p:blipFill>
        <p:spPr>
          <a:xfrm>
            <a:off x="5943600" y="3692142"/>
            <a:ext cx="2438611" cy="3127519"/>
          </a:xfrm>
          <a:prstGeom prst="rect">
            <a:avLst/>
          </a:prstGeom>
        </p:spPr>
      </p:pic>
    </p:spTree>
    <p:extLst>
      <p:ext uri="{BB962C8B-B14F-4D97-AF65-F5344CB8AC3E}">
        <p14:creationId xmlns:p14="http://schemas.microsoft.com/office/powerpoint/2010/main" val="517364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
            <a:ext cx="8229600" cy="4525963"/>
          </a:xfrm>
        </p:spPr>
        <p:txBody>
          <a:bodyPr/>
          <a:lstStyle/>
          <a:p>
            <a:pPr lvl="1">
              <a:defRPr/>
            </a:pPr>
            <a:r>
              <a:rPr lang="en-US" sz="1800" dirty="0">
                <a:effectLst/>
              </a:rPr>
              <a:t>Workers responded to new conditions, in some cases with outright resistance, but failed to slow the pace of technological </a:t>
            </a:r>
            <a:r>
              <a:rPr lang="en-US" sz="1800" dirty="0" smtClean="0">
                <a:effectLst/>
              </a:rPr>
              <a:t>change</a:t>
            </a:r>
            <a:endParaRPr lang="en-US" sz="1800" dirty="0">
              <a:effectLst/>
            </a:endParaRPr>
          </a:p>
          <a:p>
            <a:pPr lvl="2">
              <a:defRPr/>
            </a:pPr>
            <a:r>
              <a:rPr lang="en-US" sz="1800" dirty="0">
                <a:effectLst/>
              </a:rPr>
              <a:t>Long working hours (12-16 hour shifts)</a:t>
            </a:r>
          </a:p>
          <a:p>
            <a:pPr lvl="2">
              <a:defRPr/>
            </a:pPr>
            <a:r>
              <a:rPr lang="en-US" sz="1800" dirty="0">
                <a:effectLst/>
              </a:rPr>
              <a:t>No minimum wage</a:t>
            </a:r>
          </a:p>
          <a:p>
            <a:pPr lvl="2">
              <a:defRPr/>
            </a:pPr>
            <a:r>
              <a:rPr lang="en-US" sz="1800" dirty="0">
                <a:effectLst/>
              </a:rPr>
              <a:t>No safety regulation or training</a:t>
            </a:r>
          </a:p>
          <a:p>
            <a:pPr lvl="2">
              <a:defRPr/>
            </a:pPr>
            <a:r>
              <a:rPr lang="en-US" sz="1800" dirty="0">
                <a:effectLst/>
              </a:rPr>
              <a:t>Inhalation of chemicals</a:t>
            </a:r>
          </a:p>
          <a:p>
            <a:pPr lvl="2">
              <a:defRPr/>
            </a:pPr>
            <a:r>
              <a:rPr lang="en-US" sz="1800" dirty="0" smtClean="0">
                <a:effectLst/>
              </a:rPr>
              <a:t>Pollution</a:t>
            </a:r>
            <a:endParaRPr lang="en-US" sz="1800" dirty="0">
              <a:effectLst/>
            </a:endParaRPr>
          </a:p>
          <a:p>
            <a:endParaRPr lang="en-US" dirty="0"/>
          </a:p>
        </p:txBody>
      </p:sp>
      <p:pic>
        <p:nvPicPr>
          <p:cNvPr id="4" name="Picture 3"/>
          <p:cNvPicPr>
            <a:picLocks noChangeAspect="1"/>
          </p:cNvPicPr>
          <p:nvPr/>
        </p:nvPicPr>
        <p:blipFill>
          <a:blip r:embed="rId2"/>
          <a:stretch>
            <a:fillRect/>
          </a:stretch>
        </p:blipFill>
        <p:spPr>
          <a:xfrm>
            <a:off x="0" y="4882326"/>
            <a:ext cx="3379206" cy="1975674"/>
          </a:xfrm>
          <a:prstGeom prst="rect">
            <a:avLst/>
          </a:prstGeom>
        </p:spPr>
      </p:pic>
      <p:pic>
        <p:nvPicPr>
          <p:cNvPr id="5" name="Picture 4"/>
          <p:cNvPicPr>
            <a:picLocks noChangeAspect="1"/>
          </p:cNvPicPr>
          <p:nvPr/>
        </p:nvPicPr>
        <p:blipFill>
          <a:blip r:embed="rId3"/>
          <a:stretch>
            <a:fillRect/>
          </a:stretch>
        </p:blipFill>
        <p:spPr>
          <a:xfrm>
            <a:off x="14104" y="2565255"/>
            <a:ext cx="3554240" cy="2317071"/>
          </a:xfrm>
          <a:prstGeom prst="rect">
            <a:avLst/>
          </a:prstGeom>
        </p:spPr>
      </p:pic>
      <p:pic>
        <p:nvPicPr>
          <p:cNvPr id="6" name="Picture 5"/>
          <p:cNvPicPr>
            <a:picLocks noChangeAspect="1"/>
          </p:cNvPicPr>
          <p:nvPr/>
        </p:nvPicPr>
        <p:blipFill>
          <a:blip r:embed="rId4"/>
          <a:stretch>
            <a:fillRect/>
          </a:stretch>
        </p:blipFill>
        <p:spPr>
          <a:xfrm>
            <a:off x="3923910" y="4114800"/>
            <a:ext cx="4291956" cy="2615411"/>
          </a:xfrm>
          <a:prstGeom prst="rect">
            <a:avLst/>
          </a:prstGeom>
        </p:spPr>
      </p:pic>
      <p:pic>
        <p:nvPicPr>
          <p:cNvPr id="7" name="Picture 6"/>
          <p:cNvPicPr>
            <a:picLocks noChangeAspect="1"/>
          </p:cNvPicPr>
          <p:nvPr/>
        </p:nvPicPr>
        <p:blipFill>
          <a:blip r:embed="rId5"/>
          <a:stretch>
            <a:fillRect/>
          </a:stretch>
        </p:blipFill>
        <p:spPr>
          <a:xfrm>
            <a:off x="5867400" y="1143000"/>
            <a:ext cx="3048000" cy="2713182"/>
          </a:xfrm>
          <a:prstGeom prst="rect">
            <a:avLst/>
          </a:prstGeom>
        </p:spPr>
      </p:pic>
    </p:spTree>
    <p:extLst>
      <p:ext uri="{BB962C8B-B14F-4D97-AF65-F5344CB8AC3E}">
        <p14:creationId xmlns:p14="http://schemas.microsoft.com/office/powerpoint/2010/main" val="1705581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524000" y="304800"/>
            <a:ext cx="7162800" cy="1311275"/>
          </a:xfrm>
          <a:prstGeom prst="rect">
            <a:avLst/>
          </a:prstGeom>
          <a:noFill/>
          <a:ln w="9525">
            <a:noFill/>
            <a:miter lim="800000"/>
            <a:headEnd/>
            <a:tailEnd/>
          </a:ln>
          <a:effectLst>
            <a:outerShdw dist="28398" dir="3806097" algn="ctr" rotWithShape="0">
              <a:srgbClr val="003399"/>
            </a:outerShdw>
          </a:effectLst>
        </p:spPr>
        <p:txBody>
          <a:bodyPr>
            <a:spAutoFit/>
          </a:bodyPr>
          <a:lstStyle/>
          <a:p>
            <a:pPr algn="ctr">
              <a:spcBef>
                <a:spcPct val="50000"/>
              </a:spcBef>
            </a:pPr>
            <a:r>
              <a:rPr lang="en-US" sz="4200" b="1">
                <a:solidFill>
                  <a:srgbClr val="993300"/>
                </a:solidFill>
                <a:latin typeface="Lombardic Narrow" pitchFamily="2" charset="0"/>
              </a:rPr>
              <a:t>19</a:t>
            </a:r>
            <a:r>
              <a:rPr lang="en-US" sz="4200" b="1" baseline="30000">
                <a:solidFill>
                  <a:srgbClr val="993300"/>
                </a:solidFill>
                <a:latin typeface="Lombardic Narrow" pitchFamily="2" charset="0"/>
              </a:rPr>
              <a:t>c</a:t>
            </a:r>
            <a:r>
              <a:rPr lang="en-US" sz="3800" b="1">
                <a:solidFill>
                  <a:srgbClr val="993300"/>
                </a:solidFill>
                <a:latin typeface="Lombardic Narrow" pitchFamily="2" charset="0"/>
              </a:rPr>
              <a:t> Bourgeoisie:  </a:t>
            </a:r>
            <a:br>
              <a:rPr lang="en-US" sz="3800" b="1">
                <a:solidFill>
                  <a:srgbClr val="993300"/>
                </a:solidFill>
                <a:latin typeface="Lombardic Narrow" pitchFamily="2" charset="0"/>
              </a:rPr>
            </a:br>
            <a:r>
              <a:rPr lang="en-US" sz="3800" b="1">
                <a:solidFill>
                  <a:srgbClr val="993300"/>
                </a:solidFill>
                <a:latin typeface="Lombardic Narrow" pitchFamily="2" charset="0"/>
              </a:rPr>
              <a:t>The Industrial </a:t>
            </a:r>
            <a:r>
              <a:rPr lang="en-US" sz="3800" b="1" i="1">
                <a:solidFill>
                  <a:srgbClr val="993300"/>
                </a:solidFill>
                <a:latin typeface="Lombardic Narrow" pitchFamily="2" charset="0"/>
              </a:rPr>
              <a:t>Nouveau Riche</a:t>
            </a:r>
          </a:p>
        </p:txBody>
      </p:sp>
      <p:pic>
        <p:nvPicPr>
          <p:cNvPr id="68611" name="Picture 10" descr="bourgeoise-3"/>
          <p:cNvPicPr>
            <a:picLocks noGrp="1" noChangeAspect="1" noChangeArrowheads="1"/>
          </p:cNvPicPr>
          <p:nvPr>
            <p:ph sz="half" idx="2"/>
          </p:nvPr>
        </p:nvPicPr>
        <p:blipFill>
          <a:blip r:embed="rId2" cstate="print">
            <a:lum bright="-6000" contrast="12000"/>
          </a:blip>
          <a:srcRect l="2702" t="2269" r="25676" b="2411"/>
          <a:stretch>
            <a:fillRect/>
          </a:stretch>
        </p:blipFill>
        <p:spPr bwMode="auto">
          <a:xfrm>
            <a:off x="1524000" y="1828800"/>
            <a:ext cx="4038600" cy="3200400"/>
          </a:xfrm>
          <a:noFill/>
          <a:ln>
            <a:solidFill>
              <a:srgbClr val="003399"/>
            </a:solidFill>
            <a:miter lim="800000"/>
            <a:headEnd/>
            <a:tailEnd/>
          </a:ln>
        </p:spPr>
      </p:pic>
      <p:pic>
        <p:nvPicPr>
          <p:cNvPr id="68612" name="Picture 14" descr="bourgeoise-4"/>
          <p:cNvPicPr>
            <a:picLocks noGrp="1" noChangeAspect="1" noChangeArrowheads="1"/>
          </p:cNvPicPr>
          <p:nvPr>
            <p:ph sz="half" idx="1"/>
          </p:nvPr>
        </p:nvPicPr>
        <p:blipFill>
          <a:blip r:embed="rId3" cstate="print">
            <a:lum contrast="6000"/>
          </a:blip>
          <a:srcRect l="3947" t="6735" r="12981" b="19186"/>
          <a:stretch>
            <a:fillRect/>
          </a:stretch>
        </p:blipFill>
        <p:spPr bwMode="auto">
          <a:xfrm>
            <a:off x="5791200" y="2209800"/>
            <a:ext cx="2992438" cy="4114800"/>
          </a:xfrm>
          <a:noFill/>
          <a:ln>
            <a:solidFill>
              <a:srgbClr val="003399"/>
            </a:solidFill>
            <a:miter lim="800000"/>
            <a:headEnd/>
            <a:tailEnd/>
          </a:ln>
        </p:spPr>
      </p:pic>
    </p:spTree>
    <p:extLst>
      <p:ext uri="{BB962C8B-B14F-4D97-AF65-F5344CB8AC3E}">
        <p14:creationId xmlns:p14="http://schemas.microsoft.com/office/powerpoint/2010/main" val="1502433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676400" y="471488"/>
            <a:ext cx="7162800" cy="671512"/>
          </a:xfrm>
          <a:prstGeom prst="rect">
            <a:avLst/>
          </a:prstGeom>
          <a:noFill/>
          <a:ln w="9525">
            <a:noFill/>
            <a:miter lim="800000"/>
            <a:headEnd/>
            <a:tailEnd/>
          </a:ln>
          <a:effectLst>
            <a:outerShdw dist="28398" dir="3806097" algn="ctr" rotWithShape="0">
              <a:srgbClr val="003399"/>
            </a:outerShdw>
          </a:effectLst>
        </p:spPr>
        <p:txBody>
          <a:bodyPr>
            <a:spAutoFit/>
          </a:bodyPr>
          <a:lstStyle/>
          <a:p>
            <a:pPr algn="ctr">
              <a:spcBef>
                <a:spcPct val="50000"/>
              </a:spcBef>
            </a:pPr>
            <a:r>
              <a:rPr lang="en-US" sz="3800" b="1">
                <a:solidFill>
                  <a:srgbClr val="993300"/>
                </a:solidFill>
                <a:latin typeface="Lombardic Narrow" pitchFamily="2" charset="0"/>
              </a:rPr>
              <a:t>Stereotype of the Factory Owner</a:t>
            </a:r>
            <a:endParaRPr lang="en-US" sz="3800" b="1" i="1">
              <a:solidFill>
                <a:srgbClr val="993300"/>
              </a:solidFill>
              <a:latin typeface="Lombardic Narrow" pitchFamily="2" charset="0"/>
            </a:endParaRPr>
          </a:p>
        </p:txBody>
      </p:sp>
      <p:pic>
        <p:nvPicPr>
          <p:cNvPr id="69635" name="Picture 5" descr="fatcat"/>
          <p:cNvPicPr>
            <a:picLocks noGrp="1" noChangeAspect="1" noChangeArrowheads="1"/>
          </p:cNvPicPr>
          <p:nvPr>
            <p:ph/>
          </p:nvPr>
        </p:nvPicPr>
        <p:blipFill>
          <a:blip r:embed="rId2" cstate="print">
            <a:lum bright="-12000" contrast="12000"/>
          </a:blip>
          <a:srcRect/>
          <a:stretch>
            <a:fillRect/>
          </a:stretch>
        </p:blipFill>
        <p:spPr bwMode="auto">
          <a:xfrm>
            <a:off x="2181225" y="1600200"/>
            <a:ext cx="6048375" cy="4398963"/>
          </a:xfrm>
          <a:noFill/>
          <a:ln>
            <a:solidFill>
              <a:srgbClr val="003399"/>
            </a:solidFill>
            <a:miter lim="800000"/>
            <a:headEnd/>
            <a:tailEnd/>
          </a:ln>
        </p:spPr>
      </p:pic>
    </p:spTree>
    <p:extLst>
      <p:ext uri="{BB962C8B-B14F-4D97-AF65-F5344CB8AC3E}">
        <p14:creationId xmlns:p14="http://schemas.microsoft.com/office/powerpoint/2010/main" val="4229554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676400" y="411163"/>
            <a:ext cx="7162800" cy="731837"/>
          </a:xfrm>
          <a:prstGeom prst="rect">
            <a:avLst/>
          </a:prstGeom>
          <a:noFill/>
          <a:ln w="9525">
            <a:noFill/>
            <a:miter lim="800000"/>
            <a:headEnd/>
            <a:tailEnd/>
          </a:ln>
          <a:effectLst>
            <a:outerShdw dist="28398" dir="3806097" algn="ctr" rotWithShape="0">
              <a:srgbClr val="003399"/>
            </a:outerShdw>
          </a:effectLst>
        </p:spPr>
        <p:txBody>
          <a:bodyPr>
            <a:spAutoFit/>
          </a:bodyPr>
          <a:lstStyle/>
          <a:p>
            <a:pPr algn="ctr">
              <a:spcBef>
                <a:spcPct val="50000"/>
              </a:spcBef>
            </a:pPr>
            <a:r>
              <a:rPr lang="en-US" sz="4200" b="1">
                <a:solidFill>
                  <a:srgbClr val="993300"/>
                </a:solidFill>
                <a:latin typeface="Lombardic Narrow" pitchFamily="2" charset="0"/>
              </a:rPr>
              <a:t>“Upstairs”/“Downstairs” Life</a:t>
            </a:r>
          </a:p>
        </p:txBody>
      </p:sp>
      <p:pic>
        <p:nvPicPr>
          <p:cNvPr id="70659" name="Picture 4" descr="Capital and Labor"/>
          <p:cNvPicPr>
            <a:picLocks noChangeAspect="1" noChangeArrowheads="1"/>
          </p:cNvPicPr>
          <p:nvPr/>
        </p:nvPicPr>
        <p:blipFill>
          <a:blip r:embed="rId2" cstate="print">
            <a:lum bright="-6000" contrast="6000"/>
          </a:blip>
          <a:srcRect t="1375"/>
          <a:stretch>
            <a:fillRect/>
          </a:stretch>
        </p:blipFill>
        <p:spPr bwMode="auto">
          <a:xfrm>
            <a:off x="1905000" y="1371600"/>
            <a:ext cx="6705600" cy="4959350"/>
          </a:xfrm>
          <a:prstGeom prst="rect">
            <a:avLst/>
          </a:prstGeom>
          <a:noFill/>
          <a:ln w="9525">
            <a:solidFill>
              <a:srgbClr val="744D26"/>
            </a:solidFill>
            <a:miter lim="800000"/>
            <a:headEnd/>
            <a:tailEnd/>
          </a:ln>
        </p:spPr>
      </p:pic>
    </p:spTree>
    <p:extLst>
      <p:ext uri="{BB962C8B-B14F-4D97-AF65-F5344CB8AC3E}">
        <p14:creationId xmlns:p14="http://schemas.microsoft.com/office/powerpoint/2010/main" val="2308841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09600"/>
            <a:ext cx="7772400" cy="6096000"/>
          </a:xfrm>
        </p:spPr>
        <p:txBody>
          <a:bodyPr/>
          <a:lstStyle/>
          <a:p>
            <a:pPr marL="342900" lvl="1" indent="-342900">
              <a:buFontTx/>
              <a:buChar char="•"/>
              <a:defRPr/>
            </a:pPr>
            <a:r>
              <a:rPr lang="en-US" sz="2400" dirty="0" smtClean="0">
                <a:effectLst/>
              </a:rPr>
              <a:t>18</a:t>
            </a:r>
            <a:r>
              <a:rPr lang="en-US" sz="2400" baseline="30000" dirty="0" smtClean="0">
                <a:effectLst/>
              </a:rPr>
              <a:t>th</a:t>
            </a:r>
            <a:r>
              <a:rPr lang="en-US" sz="2400" dirty="0" smtClean="0">
                <a:effectLst/>
              </a:rPr>
              <a:t> century – population growth promoted rapid expansion of domestic manufacturing in Western Europe and the United States (by 1800)</a:t>
            </a:r>
          </a:p>
          <a:p>
            <a:pPr marL="742950" lvl="2" indent="-342900">
              <a:defRPr/>
            </a:pPr>
            <a:r>
              <a:rPr lang="en-US" sz="2000" dirty="0" smtClean="0">
                <a:effectLst/>
              </a:rPr>
              <a:t>Proto-industrialization - Hundreds of thousands of people became full-time or part-time producers of textile and metal products, working from home</a:t>
            </a:r>
          </a:p>
          <a:p>
            <a:pPr marL="342900" lvl="1" indent="-342900">
              <a:buFontTx/>
              <a:buChar char="•"/>
              <a:defRPr/>
            </a:pPr>
            <a:r>
              <a:rPr lang="en-US" sz="2400" dirty="0" smtClean="0">
                <a:effectLst/>
              </a:rPr>
              <a:t>Social patterns changed in response to new economic conditions</a:t>
            </a:r>
          </a:p>
          <a:p>
            <a:pPr marL="742950" lvl="2" indent="-342900">
              <a:defRPr/>
            </a:pPr>
            <a:r>
              <a:rPr lang="en-US" dirty="0" smtClean="0">
                <a:effectLst/>
              </a:rPr>
              <a:t>Villagers began to dress more urban</a:t>
            </a:r>
          </a:p>
          <a:p>
            <a:pPr marL="742950" lvl="2" indent="-342900">
              <a:defRPr/>
            </a:pPr>
            <a:r>
              <a:rPr lang="en-US" dirty="0" smtClean="0">
                <a:effectLst/>
              </a:rPr>
              <a:t>Premarital sex increased</a:t>
            </a:r>
          </a:p>
          <a:p>
            <a:pPr marL="742950" lvl="2" indent="-342900">
              <a:defRPr/>
            </a:pPr>
            <a:r>
              <a:rPr lang="en-US" dirty="0" smtClean="0">
                <a:effectLst/>
              </a:rPr>
              <a:t>Parental authority declined among groups with little or no property</a:t>
            </a:r>
          </a:p>
          <a:p>
            <a:pPr marL="742950" lvl="2" indent="-342900">
              <a:defRPr/>
            </a:pPr>
            <a:r>
              <a:rPr lang="en-US" dirty="0" smtClean="0">
                <a:effectLst/>
              </a:rPr>
              <a:t>Young people began looking for jobs on their own</a:t>
            </a:r>
          </a:p>
          <a:p>
            <a:pPr>
              <a:defRPr/>
            </a:pP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2345"/>
            <a:ext cx="8229600" cy="808038"/>
          </a:xfrm>
        </p:spPr>
        <p:txBody>
          <a:bodyPr/>
          <a:lstStyle/>
          <a:p>
            <a:r>
              <a:rPr lang="en-US" dirty="0" smtClean="0"/>
              <a:t>The Revolutions of 1848</a:t>
            </a:r>
            <a:endParaRPr lang="en-US" dirty="0"/>
          </a:p>
        </p:txBody>
      </p:sp>
      <p:sp>
        <p:nvSpPr>
          <p:cNvPr id="3" name="Content Placeholder 2"/>
          <p:cNvSpPr>
            <a:spLocks noGrp="1"/>
          </p:cNvSpPr>
          <p:nvPr>
            <p:ph idx="1"/>
          </p:nvPr>
        </p:nvSpPr>
        <p:spPr>
          <a:xfrm>
            <a:off x="1295400" y="1143000"/>
            <a:ext cx="3429000" cy="6096000"/>
          </a:xfrm>
        </p:spPr>
        <p:txBody>
          <a:bodyPr/>
          <a:lstStyle/>
          <a:p>
            <a:r>
              <a:rPr lang="en-US" sz="1400" dirty="0" smtClean="0">
                <a:effectLst/>
              </a:rPr>
              <a:t>1840s – the impacts of political revolution and industrial transformation were beginning to merge </a:t>
            </a:r>
          </a:p>
          <a:p>
            <a:pPr lvl="1"/>
            <a:r>
              <a:rPr lang="en-US" sz="1400" dirty="0" smtClean="0">
                <a:effectLst/>
              </a:rPr>
              <a:t>Western governments encouraged railway development</a:t>
            </a:r>
          </a:p>
          <a:p>
            <a:pPr lvl="2"/>
            <a:r>
              <a:rPr lang="en-US" sz="1400" dirty="0" smtClean="0">
                <a:effectLst/>
              </a:rPr>
              <a:t>United States government gave large land grants to promote a national rail system</a:t>
            </a:r>
          </a:p>
          <a:p>
            <a:pPr lvl="1"/>
            <a:r>
              <a:rPr lang="en-US" sz="1400" dirty="0" smtClean="0">
                <a:effectLst/>
              </a:rPr>
              <a:t>All governments began to organize technical fairs and to promote engineering and science education</a:t>
            </a:r>
          </a:p>
          <a:p>
            <a:pPr lvl="2"/>
            <a:r>
              <a:rPr lang="en-US" sz="1400" dirty="0" smtClean="0">
                <a:effectLst/>
              </a:rPr>
              <a:t>A more literate work force would be more productive</a:t>
            </a:r>
          </a:p>
          <a:p>
            <a:pPr lvl="1"/>
            <a:r>
              <a:rPr lang="en-US" sz="1400" dirty="0" smtClean="0">
                <a:effectLst/>
              </a:rPr>
              <a:t>Governments focused on improving city conditions</a:t>
            </a:r>
          </a:p>
          <a:p>
            <a:pPr lvl="2"/>
            <a:r>
              <a:rPr lang="en-US" sz="1400" dirty="0" smtClean="0">
                <a:effectLst/>
              </a:rPr>
              <a:t>New sew systems</a:t>
            </a:r>
          </a:p>
          <a:p>
            <a:pPr lvl="2"/>
            <a:r>
              <a:rPr lang="en-US" sz="1400" dirty="0" smtClean="0">
                <a:effectLst/>
              </a:rPr>
              <a:t>Housing regulation</a:t>
            </a:r>
          </a:p>
          <a:p>
            <a:pPr lvl="2"/>
            <a:r>
              <a:rPr lang="en-US" sz="1400" dirty="0" smtClean="0">
                <a:effectLst/>
              </a:rPr>
              <a:t>Formal urban police forces</a:t>
            </a:r>
          </a:p>
          <a:p>
            <a:endParaRPr lang="en-US" sz="1400" dirty="0">
              <a:effectLst/>
            </a:endParaRPr>
          </a:p>
        </p:txBody>
      </p:sp>
      <p:pic>
        <p:nvPicPr>
          <p:cNvPr id="1026" name="Picture 2" descr="http://www.econedlink.org/lessons/images_lessons/719_rail_expansion_1850-18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701" y="1676400"/>
            <a:ext cx="4207099"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87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381000"/>
            <a:ext cx="6324600" cy="4525963"/>
          </a:xfrm>
        </p:spPr>
        <p:txBody>
          <a:bodyPr/>
          <a:lstStyle/>
          <a:p>
            <a:r>
              <a:rPr lang="en-US" sz="1600" dirty="0" smtClean="0">
                <a:effectLst/>
              </a:rPr>
              <a:t>A final, extraordinary way of revolutions in 1848 and 1849 brought protest to a head</a:t>
            </a:r>
          </a:p>
          <a:p>
            <a:pPr lvl="1"/>
            <a:r>
              <a:rPr lang="en-US" sz="1600" dirty="0" smtClean="0">
                <a:effectLst/>
              </a:rPr>
              <a:t>Key lower-class groups turned to political protest as a means of compensating for industrial change</a:t>
            </a:r>
          </a:p>
          <a:p>
            <a:pPr lvl="2"/>
            <a:r>
              <a:rPr lang="en-US" sz="1600" dirty="0" smtClean="0">
                <a:effectLst/>
              </a:rPr>
              <a:t>Chartist movement – Artisans and workers in Britain generated a new movement to gain the vote in the 1830s and 1840s</a:t>
            </a:r>
            <a:endParaRPr lang="en-US" sz="1600" dirty="0">
              <a:effectLst/>
            </a:endParaRPr>
          </a:p>
        </p:txBody>
      </p:sp>
      <p:pic>
        <p:nvPicPr>
          <p:cNvPr id="2050" name="Picture 2" descr="http://static.guim.co.uk/sys-images/Guardian/Pix/pictures/2013/3/26/1364314271167/Illustration-of-Congregat-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6756400" cy="40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976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9411" y="152400"/>
            <a:ext cx="7124701" cy="4525963"/>
          </a:xfrm>
        </p:spPr>
        <p:txBody>
          <a:bodyPr/>
          <a:lstStyle/>
          <a:p>
            <a:r>
              <a:rPr lang="en-US" sz="1600" dirty="0" smtClean="0">
                <a:effectLst/>
              </a:rPr>
              <a:t>February 1848 – French monarchy was once against expelled, this time permanently</a:t>
            </a:r>
          </a:p>
          <a:p>
            <a:pPr lvl="1"/>
            <a:r>
              <a:rPr lang="en-US" sz="1600" dirty="0" smtClean="0">
                <a:effectLst/>
              </a:rPr>
              <a:t>Democratic republic was established briefly</a:t>
            </a:r>
          </a:p>
          <a:p>
            <a:pPr lvl="1"/>
            <a:r>
              <a:rPr lang="en-US" sz="1600" dirty="0" smtClean="0">
                <a:effectLst/>
              </a:rPr>
              <a:t>Urban artisans pressed for serious social reform and government supported jobs for the unemployed</a:t>
            </a:r>
          </a:p>
          <a:p>
            <a:pPr lvl="1"/>
            <a:r>
              <a:rPr lang="en-US" sz="1600" dirty="0" smtClean="0">
                <a:effectLst/>
              </a:rPr>
              <a:t>Women schoolteachers agitated for the vote and other women rights</a:t>
            </a:r>
          </a:p>
          <a:p>
            <a:pPr lvl="1"/>
            <a:r>
              <a:rPr lang="en-US" sz="1600" dirty="0" smtClean="0">
                <a:effectLst/>
              </a:rPr>
              <a:t>Social demands were far wider than those of the 1789 revolution</a:t>
            </a:r>
            <a:endParaRPr lang="en-US" sz="1600" dirty="0">
              <a:effectLst/>
            </a:endParaRPr>
          </a:p>
        </p:txBody>
      </p:sp>
      <p:pic>
        <p:nvPicPr>
          <p:cNvPr id="3076" name="Picture 4" descr="http://upload.wikimedia.org/wikipedia/commons/8/83/Lar9_philippo_001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087" y="2667000"/>
            <a:ext cx="7185025" cy="358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07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
            <a:ext cx="7162800" cy="4525963"/>
          </a:xfrm>
        </p:spPr>
        <p:txBody>
          <a:bodyPr/>
          <a:lstStyle/>
          <a:p>
            <a:r>
              <a:rPr lang="en-US" sz="1600" dirty="0" smtClean="0">
                <a:effectLst/>
              </a:rPr>
              <a:t>Major revolts occurred in Germany, Austria, and Hungary</a:t>
            </a:r>
          </a:p>
          <a:p>
            <a:pPr lvl="1"/>
            <a:r>
              <a:rPr lang="en-US" sz="1600" dirty="0" smtClean="0">
                <a:effectLst/>
              </a:rPr>
              <a:t>Revolutionaries devised liberal constitutions to modify conservative monarchies</a:t>
            </a:r>
          </a:p>
          <a:p>
            <a:pPr lvl="1"/>
            <a:r>
              <a:rPr lang="en-US" sz="1600" dirty="0" smtClean="0">
                <a:effectLst/>
              </a:rPr>
              <a:t>Artisans pressed for social reforms that would restrain industrialization</a:t>
            </a:r>
          </a:p>
          <a:p>
            <a:pPr lvl="1"/>
            <a:r>
              <a:rPr lang="en-US" sz="1600" dirty="0" smtClean="0">
                <a:effectLst/>
              </a:rPr>
              <a:t>Peasants sought a complete end to </a:t>
            </a:r>
            <a:r>
              <a:rPr lang="en-US" sz="1600" dirty="0" err="1" smtClean="0">
                <a:effectLst/>
              </a:rPr>
              <a:t>manorialism</a:t>
            </a:r>
            <a:r>
              <a:rPr lang="en-US" sz="1600" dirty="0" smtClean="0">
                <a:effectLst/>
              </a:rPr>
              <a:t> </a:t>
            </a:r>
          </a:p>
          <a:p>
            <a:pPr lvl="1"/>
            <a:r>
              <a:rPr lang="en-US" sz="1600" dirty="0" smtClean="0">
                <a:effectLst/>
              </a:rPr>
              <a:t>Element of nationalism </a:t>
            </a:r>
            <a:endParaRPr lang="en-US" sz="1600" dirty="0">
              <a:effectLst/>
            </a:endParaRPr>
          </a:p>
        </p:txBody>
      </p:sp>
      <p:pic>
        <p:nvPicPr>
          <p:cNvPr id="4098" name="Picture 2" descr="http://www.age-of-the-sage.org/history/1848/berlin_184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18845"/>
            <a:ext cx="4994275" cy="41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78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76200"/>
            <a:ext cx="6934200" cy="4525963"/>
          </a:xfrm>
        </p:spPr>
        <p:txBody>
          <a:bodyPr/>
          <a:lstStyle/>
          <a:p>
            <a:r>
              <a:rPr lang="en-US" sz="1600" dirty="0" smtClean="0">
                <a:effectLst/>
              </a:rPr>
              <a:t>The revolutionary fires burned only briefly</a:t>
            </a:r>
          </a:p>
          <a:p>
            <a:pPr lvl="1"/>
            <a:r>
              <a:rPr lang="en-US" sz="1600" dirty="0" smtClean="0">
                <a:effectLst/>
              </a:rPr>
              <a:t>Social demands of artisans and some factory workers were put down quickly</a:t>
            </a:r>
          </a:p>
          <a:p>
            <a:pPr lvl="2"/>
            <a:r>
              <a:rPr lang="en-US" sz="1600" dirty="0" smtClean="0">
                <a:effectLst/>
              </a:rPr>
              <a:t>Opposed by conservatives and middle-class liberals</a:t>
            </a:r>
          </a:p>
          <a:p>
            <a:pPr lvl="1"/>
            <a:r>
              <a:rPr lang="en-US" sz="1600" dirty="0" smtClean="0">
                <a:effectLst/>
              </a:rPr>
              <a:t>Democracy persisted in France, but a nephew of Napoleon soon replaced the liberal republic with an authoritarian empire that lasted until 1870</a:t>
            </a:r>
          </a:p>
          <a:p>
            <a:pPr lvl="1"/>
            <a:r>
              <a:rPr lang="en-US" sz="1600" dirty="0" smtClean="0">
                <a:effectLst/>
              </a:rPr>
              <a:t>Peasant demands were met, and serfdom was fully abolished throughout western Europe</a:t>
            </a:r>
          </a:p>
          <a:p>
            <a:pPr lvl="2"/>
            <a:r>
              <a:rPr lang="en-US" sz="1600" dirty="0" smtClean="0">
                <a:effectLst/>
              </a:rPr>
              <a:t>No longer profitable for nobles</a:t>
            </a:r>
            <a:endParaRPr lang="en-US" sz="1600" dirty="0">
              <a:effectLst/>
            </a:endParaRPr>
          </a:p>
        </p:txBody>
      </p:sp>
      <p:pic>
        <p:nvPicPr>
          <p:cNvPr id="5126" name="Picture 6" descr="File:Galician slaughter in 18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048000"/>
            <a:ext cx="4675251" cy="3628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28355" y="4069878"/>
            <a:ext cx="2209800" cy="1569660"/>
          </a:xfrm>
          <a:prstGeom prst="rect">
            <a:avLst/>
          </a:prstGeom>
          <a:noFill/>
        </p:spPr>
        <p:txBody>
          <a:bodyPr wrap="square" rtlCol="0">
            <a:spAutoFit/>
          </a:bodyPr>
          <a:lstStyle/>
          <a:p>
            <a:r>
              <a:rPr lang="en-US" sz="1600" dirty="0" smtClean="0"/>
              <a:t>“Galician slaughter” – Peasants killed over 1,000 noblemen and destroyed 500 manors in 1846 ; mainly on Polish lands</a:t>
            </a:r>
            <a:endParaRPr lang="en-US" sz="1600" dirty="0"/>
          </a:p>
        </p:txBody>
      </p:sp>
    </p:spTree>
    <p:extLst>
      <p:ext uri="{BB962C8B-B14F-4D97-AF65-F5344CB8AC3E}">
        <p14:creationId xmlns:p14="http://schemas.microsoft.com/office/powerpoint/2010/main" val="1710569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533400"/>
            <a:ext cx="4114800" cy="4525963"/>
          </a:xfrm>
        </p:spPr>
        <p:txBody>
          <a:bodyPr/>
          <a:lstStyle/>
          <a:p>
            <a:r>
              <a:rPr lang="en-US" sz="1600" dirty="0" smtClean="0">
                <a:effectLst/>
              </a:rPr>
              <a:t>The substantial failure of the revolutions of 1848 drew the revolutionary era in Europe to a close</a:t>
            </a:r>
          </a:p>
          <a:p>
            <a:pPr lvl="1"/>
            <a:r>
              <a:rPr lang="en-US" sz="1600" dirty="0" smtClean="0">
                <a:effectLst/>
              </a:rPr>
              <a:t>Taught many liberals and working-class leaders that revolution was too risky</a:t>
            </a:r>
          </a:p>
          <a:p>
            <a:pPr lvl="2"/>
            <a:r>
              <a:rPr lang="en-US" sz="1600" dirty="0" smtClean="0">
                <a:effectLst/>
              </a:rPr>
              <a:t>Gradual methods should be used instead</a:t>
            </a:r>
          </a:p>
          <a:p>
            <a:pPr lvl="1"/>
            <a:r>
              <a:rPr lang="en-US" sz="1600" dirty="0" smtClean="0">
                <a:effectLst/>
              </a:rPr>
              <a:t>Improved transportation reduced the chance of food crisis</a:t>
            </a:r>
          </a:p>
          <a:p>
            <a:pPr lvl="2"/>
            <a:r>
              <a:rPr lang="en-US" sz="1600" dirty="0" smtClean="0">
                <a:effectLst/>
              </a:rPr>
              <a:t>Traditional trigger for revolution in Western history</a:t>
            </a:r>
          </a:p>
          <a:p>
            <a:pPr lvl="1"/>
            <a:r>
              <a:rPr lang="en-US" sz="1600" dirty="0" smtClean="0">
                <a:effectLst/>
              </a:rPr>
              <a:t>By 1850 – industrial class structure had come to dominate </a:t>
            </a:r>
          </a:p>
          <a:p>
            <a:pPr lvl="2"/>
            <a:r>
              <a:rPr lang="en-US" sz="1600" dirty="0" smtClean="0">
                <a:effectLst/>
              </a:rPr>
              <a:t>With industrialization, social structure came to rest less of privilege and birth and more on money</a:t>
            </a:r>
          </a:p>
          <a:p>
            <a:pPr lvl="2"/>
            <a:r>
              <a:rPr lang="en-US" sz="1600" dirty="0" smtClean="0">
                <a:effectLst/>
              </a:rPr>
              <a:t>Old alliances that had produced the revolutions were now dissolved</a:t>
            </a:r>
            <a:endParaRPr lang="en-US" sz="1600" dirty="0">
              <a:effectLst/>
            </a:endParaRPr>
          </a:p>
        </p:txBody>
      </p:sp>
      <p:pic>
        <p:nvPicPr>
          <p:cNvPr id="6146" name="Picture 2" descr="http://www.richgibson.com/blog/wp-content/uploads/2013/12/Big-busi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066800"/>
            <a:ext cx="3058026"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417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dirty="0" smtClean="0"/>
              <a:t>The Consolidation of the Industrial Order, 1850-1914</a:t>
            </a:r>
            <a:endParaRPr lang="en-US" dirty="0"/>
          </a:p>
        </p:txBody>
      </p:sp>
      <p:sp>
        <p:nvSpPr>
          <p:cNvPr id="3" name="Content Placeholder 2"/>
          <p:cNvSpPr>
            <a:spLocks noGrp="1"/>
          </p:cNvSpPr>
          <p:nvPr>
            <p:ph idx="1"/>
          </p:nvPr>
        </p:nvSpPr>
        <p:spPr>
          <a:xfrm>
            <a:off x="1295400" y="1632514"/>
            <a:ext cx="4876799" cy="4525963"/>
          </a:xfrm>
        </p:spPr>
        <p:txBody>
          <a:bodyPr/>
          <a:lstStyle/>
          <a:p>
            <a:r>
              <a:rPr lang="en-US" sz="1800" dirty="0" smtClean="0">
                <a:effectLst/>
              </a:rPr>
              <a:t>City growth continued in west</a:t>
            </a:r>
          </a:p>
          <a:p>
            <a:pPr lvl="1"/>
            <a:r>
              <a:rPr lang="en-US" sz="1800" dirty="0" smtClean="0">
                <a:effectLst/>
              </a:rPr>
              <a:t>Britain – 50 percent living in cities</a:t>
            </a:r>
          </a:p>
          <a:p>
            <a:pPr lvl="1"/>
            <a:r>
              <a:rPr lang="en-US" sz="1800" dirty="0" smtClean="0">
                <a:effectLst/>
              </a:rPr>
              <a:t>First time in human history more than a minority of a population lived in cities</a:t>
            </a:r>
          </a:p>
          <a:p>
            <a:r>
              <a:rPr lang="en-US" sz="1800" dirty="0" smtClean="0">
                <a:effectLst/>
              </a:rPr>
              <a:t>City governments began to address problems growth had created</a:t>
            </a:r>
          </a:p>
          <a:p>
            <a:pPr lvl="1"/>
            <a:r>
              <a:rPr lang="en-US" sz="1800" dirty="0" smtClean="0">
                <a:effectLst/>
              </a:rPr>
              <a:t>Sanitation improved</a:t>
            </a:r>
          </a:p>
          <a:p>
            <a:pPr lvl="1"/>
            <a:r>
              <a:rPr lang="en-US" sz="1800" dirty="0" smtClean="0">
                <a:effectLst/>
              </a:rPr>
              <a:t>Death rates fall below birth rates (first time in urban history)</a:t>
            </a:r>
          </a:p>
          <a:p>
            <a:pPr lvl="1"/>
            <a:r>
              <a:rPr lang="en-US" sz="1800" dirty="0" smtClean="0">
                <a:effectLst/>
              </a:rPr>
              <a:t>Parks, museums</a:t>
            </a:r>
          </a:p>
          <a:p>
            <a:pPr lvl="1"/>
            <a:r>
              <a:rPr lang="en-US" sz="1800" dirty="0" smtClean="0">
                <a:effectLst/>
              </a:rPr>
              <a:t>Effective regulation of food and housing facilities</a:t>
            </a:r>
          </a:p>
          <a:p>
            <a:pPr lvl="1"/>
            <a:r>
              <a:rPr lang="en-US" sz="1800" dirty="0" smtClean="0">
                <a:effectLst/>
              </a:rPr>
              <a:t>Efficient police forces</a:t>
            </a:r>
          </a:p>
          <a:p>
            <a:pPr lvl="2"/>
            <a:r>
              <a:rPr lang="en-US" sz="1800" dirty="0" smtClean="0">
                <a:effectLst/>
              </a:rPr>
              <a:t>Crime rates stabilize or even drop</a:t>
            </a:r>
            <a:endParaRPr lang="en-US" sz="1800" dirty="0">
              <a:effectLst/>
            </a:endParaRPr>
          </a:p>
        </p:txBody>
      </p:sp>
      <p:pic>
        <p:nvPicPr>
          <p:cNvPr id="4" name="Picture 3"/>
          <p:cNvPicPr>
            <a:picLocks noChangeAspect="1"/>
          </p:cNvPicPr>
          <p:nvPr/>
        </p:nvPicPr>
        <p:blipFill>
          <a:blip r:embed="rId2"/>
          <a:stretch>
            <a:fillRect/>
          </a:stretch>
        </p:blipFill>
        <p:spPr>
          <a:xfrm>
            <a:off x="6172200" y="2133600"/>
            <a:ext cx="2822693" cy="3523793"/>
          </a:xfrm>
          <a:prstGeom prst="rect">
            <a:avLst/>
          </a:prstGeom>
        </p:spPr>
      </p:pic>
    </p:spTree>
    <p:extLst>
      <p:ext uri="{BB962C8B-B14F-4D97-AF65-F5344CB8AC3E}">
        <p14:creationId xmlns:p14="http://schemas.microsoft.com/office/powerpoint/2010/main" val="1281450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0"/>
            <a:ext cx="8229600" cy="1143000"/>
          </a:xfrm>
        </p:spPr>
        <p:txBody>
          <a:bodyPr/>
          <a:lstStyle/>
          <a:p>
            <a:r>
              <a:rPr lang="en-US" dirty="0" smtClean="0"/>
              <a:t>Adjustments to Industrial Life</a:t>
            </a:r>
            <a:endParaRPr lang="en-US" dirty="0"/>
          </a:p>
        </p:txBody>
      </p:sp>
      <p:sp>
        <p:nvSpPr>
          <p:cNvPr id="3" name="Content Placeholder 2"/>
          <p:cNvSpPr>
            <a:spLocks noGrp="1"/>
          </p:cNvSpPr>
          <p:nvPr>
            <p:ph idx="1"/>
          </p:nvPr>
        </p:nvSpPr>
        <p:spPr>
          <a:xfrm>
            <a:off x="1600200" y="990600"/>
            <a:ext cx="7086600" cy="4525963"/>
          </a:xfrm>
        </p:spPr>
        <p:txBody>
          <a:bodyPr/>
          <a:lstStyle/>
          <a:p>
            <a:r>
              <a:rPr lang="en-US" sz="1600" dirty="0" smtClean="0">
                <a:effectLst/>
              </a:rPr>
              <a:t>Family life adjusted to industrialization in Western society</a:t>
            </a:r>
          </a:p>
          <a:p>
            <a:pPr lvl="1"/>
            <a:r>
              <a:rPr lang="en-US" sz="1600" dirty="0" smtClean="0">
                <a:effectLst/>
              </a:rPr>
              <a:t>Low birth rates and low death rates</a:t>
            </a:r>
          </a:p>
          <a:p>
            <a:pPr lvl="1"/>
            <a:r>
              <a:rPr lang="en-US" sz="1600" dirty="0" smtClean="0">
                <a:effectLst/>
              </a:rPr>
              <a:t>Children now seen as a source of emotional satisfaction and parental responsibility, not as workers contributing to family income</a:t>
            </a:r>
          </a:p>
          <a:p>
            <a:pPr lvl="1"/>
            <a:r>
              <a:rPr lang="en-US" sz="1600" dirty="0" smtClean="0">
                <a:effectLst/>
              </a:rPr>
              <a:t>1850 – Material conditions improved</a:t>
            </a:r>
          </a:p>
          <a:p>
            <a:pPr lvl="2"/>
            <a:r>
              <a:rPr lang="en-US" sz="1600" dirty="0" smtClean="0">
                <a:effectLst/>
              </a:rPr>
              <a:t>1900 – 2/3 of Western population enjoyed conditions above the subsistence level</a:t>
            </a:r>
          </a:p>
          <a:p>
            <a:pPr lvl="2"/>
            <a:r>
              <a:rPr lang="en-US" sz="1600" dirty="0" smtClean="0">
                <a:effectLst/>
              </a:rPr>
              <a:t>People could afford new amenities such as newspapers and family outings</a:t>
            </a:r>
          </a:p>
          <a:p>
            <a:pPr lvl="1"/>
            <a:r>
              <a:rPr lang="en-US" sz="1600" dirty="0" smtClean="0">
                <a:effectLst/>
              </a:rPr>
              <a:t>Diet and housing improved</a:t>
            </a:r>
          </a:p>
          <a:p>
            <a:pPr lvl="1"/>
            <a:r>
              <a:rPr lang="en-US" sz="1600" dirty="0" smtClean="0">
                <a:effectLst/>
              </a:rPr>
              <a:t>Health got better</a:t>
            </a:r>
          </a:p>
          <a:p>
            <a:pPr lvl="1"/>
            <a:r>
              <a:rPr lang="en-US" sz="1600" dirty="0" smtClean="0">
                <a:effectLst/>
              </a:rPr>
              <a:t>1880 – 1920 : revolution in children’s health</a:t>
            </a:r>
          </a:p>
          <a:p>
            <a:pPr lvl="2"/>
            <a:r>
              <a:rPr lang="en-US" sz="1600" dirty="0" smtClean="0">
                <a:effectLst/>
              </a:rPr>
              <a:t>Better hygiene during childbirth and better parental care</a:t>
            </a:r>
          </a:p>
          <a:p>
            <a:pPr lvl="2"/>
            <a:r>
              <a:rPr lang="en-US" sz="1600" dirty="0" smtClean="0">
                <a:effectLst/>
              </a:rPr>
              <a:t>Infant mortality rate - from 33% to 10% </a:t>
            </a:r>
          </a:p>
          <a:p>
            <a:endParaRPr lang="en-US" sz="1600" dirty="0">
              <a:effectLst/>
            </a:endParaRPr>
          </a:p>
        </p:txBody>
      </p:sp>
    </p:spTree>
    <p:extLst>
      <p:ext uri="{BB962C8B-B14F-4D97-AF65-F5344CB8AC3E}">
        <p14:creationId xmlns:p14="http://schemas.microsoft.com/office/powerpoint/2010/main" val="1386566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285872"/>
            <a:ext cx="7391400" cy="4525963"/>
          </a:xfrm>
        </p:spPr>
        <p:txBody>
          <a:bodyPr/>
          <a:lstStyle/>
          <a:p>
            <a:pPr marL="342900" lvl="1" indent="-342900">
              <a:buFontTx/>
              <a:buChar char="•"/>
              <a:defRPr/>
            </a:pPr>
            <a:r>
              <a:rPr lang="en-US" sz="1800" dirty="0" smtClean="0">
                <a:effectLst/>
              </a:rPr>
              <a:t>1880s: Louis </a:t>
            </a:r>
            <a:r>
              <a:rPr lang="en-US" sz="1800" dirty="0">
                <a:effectLst/>
              </a:rPr>
              <a:t>Pasteur's </a:t>
            </a:r>
            <a:r>
              <a:rPr lang="en-US" sz="1800" dirty="0" smtClean="0">
                <a:effectLst/>
              </a:rPr>
              <a:t>- discovery </a:t>
            </a:r>
            <a:r>
              <a:rPr lang="en-US" sz="1800" dirty="0">
                <a:effectLst/>
              </a:rPr>
              <a:t>of germs as agents of </a:t>
            </a:r>
            <a:r>
              <a:rPr lang="en-US" sz="1800" dirty="0" smtClean="0">
                <a:effectLst/>
              </a:rPr>
              <a:t>disease</a:t>
            </a:r>
          </a:p>
          <a:p>
            <a:pPr marL="742950" lvl="2" indent="-342900">
              <a:defRPr/>
            </a:pPr>
            <a:r>
              <a:rPr lang="en-US" sz="1800" dirty="0" smtClean="0">
                <a:effectLst/>
              </a:rPr>
              <a:t>Result in sanitary regulations and procedures by doctors and other health care specialists</a:t>
            </a:r>
          </a:p>
          <a:p>
            <a:pPr marL="742950" lvl="2" indent="-342900">
              <a:defRPr/>
            </a:pPr>
            <a:r>
              <a:rPr lang="en-US" sz="1800" dirty="0" smtClean="0">
                <a:effectLst/>
              </a:rPr>
              <a:t>Reduced the deaths of women at childbirth</a:t>
            </a:r>
          </a:p>
          <a:p>
            <a:pPr marL="1200150" lvl="3" indent="-342900">
              <a:defRPr/>
            </a:pPr>
            <a:r>
              <a:rPr lang="en-US" sz="1800" dirty="0" smtClean="0">
                <a:effectLst/>
              </a:rPr>
              <a:t>Women began to outlive men by a noticeable margin</a:t>
            </a:r>
          </a:p>
          <a:p>
            <a:pPr>
              <a:defRPr/>
            </a:pPr>
            <a:endParaRPr lang="en-US" sz="2400" dirty="0"/>
          </a:p>
        </p:txBody>
      </p:sp>
      <p:pic>
        <p:nvPicPr>
          <p:cNvPr id="48132" name="Picture 2" descr="http://t2.gstatic.com/images?q=tbn:ANd9GcTvP9lS9whwAzOHA9O28Sh5J1wNGSNEt6BFp23RYKLgSFzDvmjF:www.einfopedia.com/wp-content/uploads/2011/04/louis-pasteur.jpg"/>
          <p:cNvPicPr>
            <a:picLocks noChangeAspect="1" noChangeArrowheads="1"/>
          </p:cNvPicPr>
          <p:nvPr/>
        </p:nvPicPr>
        <p:blipFill>
          <a:blip r:embed="rId2" cstate="print"/>
          <a:srcRect/>
          <a:stretch>
            <a:fillRect/>
          </a:stretch>
        </p:blipFill>
        <p:spPr bwMode="auto">
          <a:xfrm>
            <a:off x="1716590" y="3842307"/>
            <a:ext cx="3126076" cy="2341563"/>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5305239" y="2446137"/>
            <a:ext cx="2987644" cy="2240733"/>
          </a:xfrm>
          <a:prstGeom prst="rect">
            <a:avLst/>
          </a:prstGeom>
        </p:spPr>
      </p:pic>
      <p:pic>
        <p:nvPicPr>
          <p:cNvPr id="6" name="Picture 5"/>
          <p:cNvPicPr>
            <a:picLocks noChangeAspect="1"/>
          </p:cNvPicPr>
          <p:nvPr/>
        </p:nvPicPr>
        <p:blipFill>
          <a:blip r:embed="rId4"/>
          <a:stretch>
            <a:fillRect/>
          </a:stretch>
        </p:blipFill>
        <p:spPr>
          <a:xfrm>
            <a:off x="6248400" y="4936801"/>
            <a:ext cx="1596249" cy="1662759"/>
          </a:xfrm>
          <a:prstGeom prst="rect">
            <a:avLst/>
          </a:prstGeom>
        </p:spPr>
      </p:pic>
    </p:spTree>
    <p:extLst>
      <p:ext uri="{BB962C8B-B14F-4D97-AF65-F5344CB8AC3E}">
        <p14:creationId xmlns:p14="http://schemas.microsoft.com/office/powerpoint/2010/main" val="2477641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04800"/>
            <a:ext cx="7391400" cy="868363"/>
          </a:xfrm>
        </p:spPr>
        <p:txBody>
          <a:bodyPr/>
          <a:lstStyle/>
          <a:p>
            <a:r>
              <a:rPr lang="en-US" sz="1600" dirty="0" smtClean="0">
                <a:effectLst/>
              </a:rPr>
              <a:t>1890s – labor movements among industrial workers</a:t>
            </a:r>
          </a:p>
          <a:p>
            <a:pPr lvl="1"/>
            <a:r>
              <a:rPr lang="en-US" sz="1600" dirty="0" smtClean="0">
                <a:effectLst/>
              </a:rPr>
              <a:t>Massive strike movements by miners, metalworkers, and others from United States to Germany</a:t>
            </a:r>
          </a:p>
          <a:p>
            <a:pPr lvl="1"/>
            <a:r>
              <a:rPr lang="en-US" sz="1600" dirty="0" smtClean="0">
                <a:effectLst/>
              </a:rPr>
              <a:t>Labor leaders fought work conditions and political repression</a:t>
            </a:r>
          </a:p>
          <a:p>
            <a:pPr lvl="1"/>
            <a:r>
              <a:rPr lang="en-US" sz="1600" dirty="0" smtClean="0">
                <a:effectLst/>
              </a:rPr>
              <a:t>Trade union movement stressed the massed power of workers</a:t>
            </a:r>
            <a:endParaRPr lang="en-US" sz="1600" dirty="0">
              <a:effectLst/>
            </a:endParaRPr>
          </a:p>
        </p:txBody>
      </p:sp>
      <p:pic>
        <p:nvPicPr>
          <p:cNvPr id="28674" name="Picture 2" descr="http://www.marxists.org/subject/britain/pics/match-girls-1888.jpg"/>
          <p:cNvPicPr>
            <a:picLocks noChangeAspect="1" noChangeArrowheads="1"/>
          </p:cNvPicPr>
          <p:nvPr/>
        </p:nvPicPr>
        <p:blipFill>
          <a:blip r:embed="rId2" cstate="print"/>
          <a:srcRect/>
          <a:stretch>
            <a:fillRect/>
          </a:stretch>
        </p:blipFill>
        <p:spPr bwMode="auto">
          <a:xfrm>
            <a:off x="2286000" y="2209800"/>
            <a:ext cx="5669115" cy="4191000"/>
          </a:xfrm>
          <a:prstGeom prst="rect">
            <a:avLst/>
          </a:prstGeom>
          <a:noFill/>
        </p:spPr>
      </p:pic>
    </p:spTree>
    <p:extLst>
      <p:ext uri="{BB962C8B-B14F-4D97-AF65-F5344CB8AC3E}">
        <p14:creationId xmlns:p14="http://schemas.microsoft.com/office/powerpoint/2010/main" val="2909082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4724400"/>
            <a:ext cx="5486400" cy="2895600"/>
          </a:xfrm>
        </p:spPr>
        <p:txBody>
          <a:bodyPr/>
          <a:lstStyle/>
          <a:p>
            <a:pPr lvl="1" algn="l">
              <a:defRPr/>
            </a:pPr>
            <a:r>
              <a:rPr lang="en-US" dirty="0" smtClean="0">
                <a:effectLst/>
              </a:rPr>
              <a:t>American and French Revolutions</a:t>
            </a:r>
            <a:r>
              <a:rPr lang="en-US" dirty="0">
                <a:effectLst/>
              </a:rPr>
              <a:t/>
            </a:r>
            <a:br>
              <a:rPr lang="en-US" dirty="0">
                <a:effectLst/>
              </a:rPr>
            </a:br>
            <a:endParaRPr lang="en-US" dirty="0"/>
          </a:p>
        </p:txBody>
      </p:sp>
      <p:sp>
        <p:nvSpPr>
          <p:cNvPr id="3" name="Text Placeholder 2"/>
          <p:cNvSpPr>
            <a:spLocks noGrp="1"/>
          </p:cNvSpPr>
          <p:nvPr>
            <p:ph type="body" idx="1"/>
          </p:nvPr>
        </p:nvSpPr>
        <p:spPr>
          <a:xfrm>
            <a:off x="3124200" y="152400"/>
            <a:ext cx="5675313" cy="1500188"/>
          </a:xfrm>
        </p:spPr>
        <p:txBody>
          <a:bodyPr/>
          <a:lstStyle/>
          <a:p>
            <a:pPr>
              <a:defRPr/>
            </a:pPr>
            <a:r>
              <a:rPr lang="en-US" sz="4000" dirty="0">
                <a:effectLst/>
              </a:rPr>
              <a:t>The Tide of Revolution, 1789-1830</a:t>
            </a:r>
            <a:endParaRPr lang="en-US" sz="4000" dirty="0"/>
          </a:p>
        </p:txBody>
      </p:sp>
      <p:pic>
        <p:nvPicPr>
          <p:cNvPr id="6148" name="Picture 2" descr="http://t0.gstatic.com/images?q=tbn:ANd9GcR2gkIFKdVJ9_bIRFPAlwTa_sToeA7q1Q1ePWco8Ba48OVH19lX:upload.wikimedia.org/wikipedia/commons/thumb/1/15/Declaration_independence.jpg/300px-Declaration_independence.jpg"/>
          <p:cNvPicPr>
            <a:picLocks noChangeAspect="1" noChangeArrowheads="1"/>
          </p:cNvPicPr>
          <p:nvPr/>
        </p:nvPicPr>
        <p:blipFill>
          <a:blip r:embed="rId2" cstate="print"/>
          <a:srcRect/>
          <a:stretch>
            <a:fillRect/>
          </a:stretch>
        </p:blipFill>
        <p:spPr bwMode="auto">
          <a:xfrm>
            <a:off x="3733800" y="1905000"/>
            <a:ext cx="3886200" cy="2542199"/>
          </a:xfrm>
          <a:prstGeom prst="rect">
            <a:avLst/>
          </a:prstGeom>
          <a:noFill/>
          <a:ln w="9525">
            <a:noFill/>
            <a:miter lim="800000"/>
            <a:headEnd/>
            <a:tailEnd/>
          </a:ln>
        </p:spPr>
      </p:pic>
      <p:pic>
        <p:nvPicPr>
          <p:cNvPr id="6149" name="Picture 4" descr="Louis XVI: execution by guillotine"/>
          <p:cNvPicPr>
            <a:picLocks noChangeAspect="1" noChangeArrowheads="1"/>
          </p:cNvPicPr>
          <p:nvPr/>
        </p:nvPicPr>
        <p:blipFill>
          <a:blip r:embed="rId3" cstate="print"/>
          <a:srcRect/>
          <a:stretch>
            <a:fillRect/>
          </a:stretch>
        </p:blipFill>
        <p:spPr bwMode="auto">
          <a:xfrm>
            <a:off x="0" y="0"/>
            <a:ext cx="3124200" cy="6858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229600" cy="1143000"/>
          </a:xfrm>
        </p:spPr>
        <p:txBody>
          <a:bodyPr/>
          <a:lstStyle/>
          <a:p>
            <a:r>
              <a:rPr lang="en-US" sz="2800" dirty="0" smtClean="0"/>
              <a:t>Political Trends and the Rise of New Nations</a:t>
            </a:r>
            <a:endParaRPr lang="en-US" sz="2800" dirty="0"/>
          </a:p>
        </p:txBody>
      </p:sp>
      <p:sp>
        <p:nvSpPr>
          <p:cNvPr id="3" name="Content Placeholder 2"/>
          <p:cNvSpPr>
            <a:spLocks noGrp="1"/>
          </p:cNvSpPr>
          <p:nvPr>
            <p:ph idx="1"/>
          </p:nvPr>
        </p:nvSpPr>
        <p:spPr>
          <a:xfrm>
            <a:off x="1482436" y="876300"/>
            <a:ext cx="7398327" cy="4525963"/>
          </a:xfrm>
        </p:spPr>
        <p:txBody>
          <a:bodyPr/>
          <a:lstStyle/>
          <a:p>
            <a:r>
              <a:rPr lang="en-US" sz="1800" dirty="0" smtClean="0">
                <a:effectLst/>
              </a:rPr>
              <a:t>After 1850 – Many Western leaders worked to reduce the need for political revolution </a:t>
            </a:r>
          </a:p>
          <a:p>
            <a:pPr lvl="1"/>
            <a:r>
              <a:rPr lang="en-US" sz="1800" dirty="0" smtClean="0">
                <a:effectLst/>
              </a:rPr>
              <a:t>Liberals decided that revolution was too risky and became more willing to compromise</a:t>
            </a:r>
          </a:p>
          <a:p>
            <a:pPr lvl="1"/>
            <a:r>
              <a:rPr lang="en-US" sz="1800" dirty="0" smtClean="0">
                <a:effectLst/>
              </a:rPr>
              <a:t>Conservatives strove to develop reforms that would save elements of the old regime, including power for the landed aristocracy and monarchy</a:t>
            </a:r>
          </a:p>
          <a:p>
            <a:r>
              <a:rPr lang="en-US" sz="1800" dirty="0" smtClean="0">
                <a:effectLst/>
              </a:rPr>
              <a:t>Britain</a:t>
            </a:r>
          </a:p>
          <a:p>
            <a:pPr lvl="1"/>
            <a:r>
              <a:rPr lang="en-US" sz="1800" dirty="0" smtClean="0">
                <a:effectLst/>
              </a:rPr>
              <a:t>1867 – voting extended to working class </a:t>
            </a:r>
          </a:p>
          <a:p>
            <a:r>
              <a:rPr lang="en-US" sz="1800" dirty="0" smtClean="0">
                <a:effectLst/>
              </a:rPr>
              <a:t>Prussia</a:t>
            </a:r>
          </a:p>
          <a:p>
            <a:pPr lvl="1"/>
            <a:r>
              <a:rPr lang="en-US" sz="1800" dirty="0" smtClean="0">
                <a:effectLst/>
              </a:rPr>
              <a:t>Prime minister Otto von Bismarck worked with a parliament to extend voting rights to all men</a:t>
            </a:r>
          </a:p>
          <a:p>
            <a:r>
              <a:rPr lang="en-US" sz="1800" dirty="0" smtClean="0">
                <a:effectLst/>
              </a:rPr>
              <a:t>Germany</a:t>
            </a:r>
          </a:p>
          <a:p>
            <a:pPr lvl="1"/>
            <a:r>
              <a:rPr lang="en-US" sz="1800" dirty="0" smtClean="0">
                <a:effectLst/>
              </a:rPr>
              <a:t>1871- Prussia joined Germany to form the German Empire</a:t>
            </a:r>
          </a:p>
          <a:p>
            <a:pPr lvl="2"/>
            <a:r>
              <a:rPr lang="en-US" sz="1800" dirty="0" smtClean="0">
                <a:effectLst/>
              </a:rPr>
              <a:t>1871 – created a national parliament </a:t>
            </a:r>
          </a:p>
          <a:p>
            <a:pPr lvl="3"/>
            <a:r>
              <a:rPr lang="en-US" sz="1800" dirty="0" smtClean="0">
                <a:effectLst/>
              </a:rPr>
              <a:t>Lower house – universal male suffrage</a:t>
            </a:r>
          </a:p>
          <a:p>
            <a:pPr lvl="3"/>
            <a:r>
              <a:rPr lang="en-US" sz="1800" dirty="0" smtClean="0">
                <a:effectLst/>
              </a:rPr>
              <a:t>Upper house – favored conservative state governments</a:t>
            </a:r>
            <a:endParaRPr lang="en-US" sz="1800" dirty="0">
              <a:effectLst/>
            </a:endParaRPr>
          </a:p>
        </p:txBody>
      </p:sp>
    </p:spTree>
    <p:extLst>
      <p:ext uri="{BB962C8B-B14F-4D97-AF65-F5344CB8AC3E}">
        <p14:creationId xmlns:p14="http://schemas.microsoft.com/office/powerpoint/2010/main" val="689518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999" y="3200400"/>
            <a:ext cx="7391400" cy="4525963"/>
          </a:xfrm>
        </p:spPr>
        <p:txBody>
          <a:bodyPr/>
          <a:lstStyle/>
          <a:p>
            <a:r>
              <a:rPr lang="en-US" sz="1600" dirty="0" smtClean="0">
                <a:effectLst/>
              </a:rPr>
              <a:t>1861-1865: American Civil War</a:t>
            </a:r>
          </a:p>
          <a:p>
            <a:pPr lvl="1"/>
            <a:r>
              <a:rPr lang="en-US" sz="1600" dirty="0" smtClean="0">
                <a:effectLst/>
              </a:rPr>
              <a:t>Resolved the dispute over sectional rights between the North and South</a:t>
            </a:r>
          </a:p>
          <a:p>
            <a:pPr lvl="1"/>
            <a:r>
              <a:rPr lang="en-US" sz="1600" dirty="0" smtClean="0">
                <a:effectLst/>
              </a:rPr>
              <a:t>Brought an end to slavery</a:t>
            </a:r>
          </a:p>
          <a:p>
            <a:r>
              <a:rPr lang="en-US" sz="1600" dirty="0" smtClean="0">
                <a:effectLst/>
              </a:rPr>
              <a:t>1870 – France overthrew its short lived echo of the Napoleonic Empire</a:t>
            </a:r>
          </a:p>
          <a:p>
            <a:pPr lvl="1"/>
            <a:r>
              <a:rPr lang="en-US" sz="1600" dirty="0" smtClean="0">
                <a:effectLst/>
              </a:rPr>
              <a:t>Established a conservative republic </a:t>
            </a:r>
          </a:p>
          <a:p>
            <a:pPr lvl="2"/>
            <a:r>
              <a:rPr lang="en-US" sz="1600" dirty="0" smtClean="0">
                <a:effectLst/>
              </a:rPr>
              <a:t>Votes for all men</a:t>
            </a:r>
          </a:p>
          <a:p>
            <a:pPr lvl="2"/>
            <a:r>
              <a:rPr lang="en-US" sz="1600" dirty="0" smtClean="0">
                <a:effectLst/>
              </a:rPr>
              <a:t>Reduction of church power</a:t>
            </a:r>
          </a:p>
          <a:p>
            <a:pPr lvl="2"/>
            <a:r>
              <a:rPr lang="en-US" sz="1600" dirty="0" smtClean="0">
                <a:effectLst/>
              </a:rPr>
              <a:t>Expansion of education</a:t>
            </a:r>
          </a:p>
          <a:p>
            <a:pPr lvl="2"/>
            <a:r>
              <a:rPr lang="en-US" sz="1600" dirty="0" smtClean="0">
                <a:effectLst/>
              </a:rPr>
              <a:t>No major social reform</a:t>
            </a:r>
          </a:p>
          <a:p>
            <a:r>
              <a:rPr lang="en-US" sz="1600" dirty="0" smtClean="0">
                <a:effectLst/>
              </a:rPr>
              <a:t>By 1914 – almost all Western nations had parliamentary systems</a:t>
            </a:r>
          </a:p>
          <a:p>
            <a:pPr lvl="1"/>
            <a:r>
              <a:rPr lang="en-US" sz="1600" dirty="0" smtClean="0">
                <a:effectLst/>
              </a:rPr>
              <a:t>Usually democracies of some sort</a:t>
            </a:r>
          </a:p>
          <a:p>
            <a:pPr lvl="1"/>
            <a:r>
              <a:rPr lang="en-US" sz="1600" dirty="0" smtClean="0">
                <a:effectLst/>
              </a:rPr>
              <a:t>Religious and other freedoms widely protected</a:t>
            </a:r>
            <a:endParaRPr lang="en-US" sz="1600" dirty="0">
              <a:effectLst/>
            </a:endParaRPr>
          </a:p>
        </p:txBody>
      </p:sp>
      <p:pic>
        <p:nvPicPr>
          <p:cNvPr id="7170" name="Picture 2" descr="http://www.acws.co.uk/about/images/sece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4079297" cy="296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8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229600" cy="808038"/>
          </a:xfrm>
        </p:spPr>
        <p:txBody>
          <a:bodyPr/>
          <a:lstStyle/>
          <a:p>
            <a:r>
              <a:rPr lang="en-US" sz="4000" dirty="0" smtClean="0"/>
              <a:t>The Social Questions and New Government Functions</a:t>
            </a:r>
            <a:endParaRPr lang="en-US" sz="4000" dirty="0"/>
          </a:p>
        </p:txBody>
      </p:sp>
      <p:sp>
        <p:nvSpPr>
          <p:cNvPr id="3" name="Content Placeholder 2"/>
          <p:cNvSpPr>
            <a:spLocks noGrp="1"/>
          </p:cNvSpPr>
          <p:nvPr>
            <p:ph idx="1"/>
          </p:nvPr>
        </p:nvSpPr>
        <p:spPr>
          <a:xfrm>
            <a:off x="1371600" y="1447800"/>
            <a:ext cx="3962400" cy="4525963"/>
          </a:xfrm>
        </p:spPr>
        <p:txBody>
          <a:bodyPr/>
          <a:lstStyle/>
          <a:p>
            <a:r>
              <a:rPr lang="en-US" sz="1500" dirty="0" smtClean="0">
                <a:effectLst/>
              </a:rPr>
              <a:t>After 1870- Government functions expanded throughout Western world</a:t>
            </a:r>
          </a:p>
          <a:p>
            <a:pPr lvl="1"/>
            <a:r>
              <a:rPr lang="en-US" sz="1500" dirty="0" smtClean="0">
                <a:effectLst/>
              </a:rPr>
              <a:t>Introduction of civil service examinations to test applicants on the basis of talent rather than connections or birth alone</a:t>
            </a:r>
          </a:p>
          <a:p>
            <a:pPr lvl="1"/>
            <a:r>
              <a:rPr lang="en-US" sz="1500" dirty="0" smtClean="0">
                <a:effectLst/>
              </a:rPr>
              <a:t>Government expanded the regulatory powers of the growing bureaucracy</a:t>
            </a:r>
          </a:p>
          <a:p>
            <a:pPr lvl="2"/>
            <a:r>
              <a:rPr lang="en-US" sz="1500" dirty="0" smtClean="0">
                <a:effectLst/>
              </a:rPr>
              <a:t>Inspecting factory safety</a:t>
            </a:r>
          </a:p>
          <a:p>
            <a:pPr lvl="2"/>
            <a:r>
              <a:rPr lang="en-US" sz="1500" dirty="0" smtClean="0">
                <a:effectLst/>
              </a:rPr>
              <a:t>Health of prostitutes</a:t>
            </a:r>
          </a:p>
          <a:p>
            <a:pPr lvl="2"/>
            <a:r>
              <a:rPr lang="en-US" sz="1500" dirty="0" smtClean="0">
                <a:effectLst/>
              </a:rPr>
              <a:t>Regulation of hospitals</a:t>
            </a:r>
          </a:p>
          <a:p>
            <a:pPr lvl="2"/>
            <a:r>
              <a:rPr lang="en-US" sz="1500" dirty="0" smtClean="0">
                <a:effectLst/>
              </a:rPr>
              <a:t>Personal travel</a:t>
            </a:r>
          </a:p>
          <a:p>
            <a:pPr lvl="3"/>
            <a:r>
              <a:rPr lang="en-US" sz="1500" dirty="0" smtClean="0">
                <a:effectLst/>
              </a:rPr>
              <a:t>Passports and border controls</a:t>
            </a:r>
          </a:p>
          <a:p>
            <a:pPr lvl="1"/>
            <a:r>
              <a:rPr lang="en-US" sz="1500" dirty="0" smtClean="0">
                <a:effectLst/>
              </a:rPr>
              <a:t>Schooling expanded</a:t>
            </a:r>
          </a:p>
          <a:p>
            <a:pPr lvl="2"/>
            <a:r>
              <a:rPr lang="en-US" sz="1500" dirty="0" smtClean="0">
                <a:effectLst/>
              </a:rPr>
              <a:t>Generally compulsory up to age 12</a:t>
            </a:r>
          </a:p>
          <a:p>
            <a:pPr lvl="2"/>
            <a:r>
              <a:rPr lang="en-US" sz="1500" dirty="0" smtClean="0">
                <a:effectLst/>
              </a:rPr>
              <a:t>By 1900 – 95% of all adults in western Europe and the United States could read</a:t>
            </a:r>
            <a:endParaRPr lang="en-US" sz="1500" dirty="0">
              <a:effectLst/>
            </a:endParaRPr>
          </a:p>
        </p:txBody>
      </p:sp>
      <p:pic>
        <p:nvPicPr>
          <p:cNvPr id="4" name="Picture 3"/>
          <p:cNvPicPr>
            <a:picLocks noChangeAspect="1"/>
          </p:cNvPicPr>
          <p:nvPr/>
        </p:nvPicPr>
        <p:blipFill>
          <a:blip r:embed="rId2"/>
          <a:stretch>
            <a:fillRect/>
          </a:stretch>
        </p:blipFill>
        <p:spPr>
          <a:xfrm>
            <a:off x="5411611" y="2286000"/>
            <a:ext cx="3504132" cy="2328900"/>
          </a:xfrm>
          <a:prstGeom prst="rect">
            <a:avLst/>
          </a:prstGeom>
        </p:spPr>
      </p:pic>
      <p:sp>
        <p:nvSpPr>
          <p:cNvPr id="5" name="TextBox 4"/>
          <p:cNvSpPr txBox="1"/>
          <p:nvPr/>
        </p:nvSpPr>
        <p:spPr>
          <a:xfrm>
            <a:off x="6248400" y="4800600"/>
            <a:ext cx="2286000" cy="461665"/>
          </a:xfrm>
          <a:prstGeom prst="rect">
            <a:avLst/>
          </a:prstGeom>
          <a:noFill/>
        </p:spPr>
        <p:txBody>
          <a:bodyPr wrap="square" rtlCol="0">
            <a:spAutoFit/>
          </a:bodyPr>
          <a:lstStyle/>
          <a:p>
            <a:r>
              <a:rPr lang="en-US" dirty="0" smtClean="0"/>
              <a:t>England</a:t>
            </a:r>
            <a:endParaRPr lang="en-US" dirty="0"/>
          </a:p>
        </p:txBody>
      </p:sp>
    </p:spTree>
    <p:extLst>
      <p:ext uri="{BB962C8B-B14F-4D97-AF65-F5344CB8AC3E}">
        <p14:creationId xmlns:p14="http://schemas.microsoft.com/office/powerpoint/2010/main" val="1257836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6705600" cy="4525963"/>
          </a:xfrm>
        </p:spPr>
        <p:txBody>
          <a:bodyPr/>
          <a:lstStyle/>
          <a:p>
            <a:r>
              <a:rPr lang="en-US" sz="1600" dirty="0" smtClean="0">
                <a:effectLst/>
              </a:rPr>
              <a:t>Governments also began to introduce wider welfare measures</a:t>
            </a:r>
          </a:p>
          <a:p>
            <a:pPr lvl="1"/>
            <a:r>
              <a:rPr lang="en-US" sz="1600" dirty="0" smtClean="0">
                <a:effectLst/>
              </a:rPr>
              <a:t>Advent of socialism</a:t>
            </a:r>
          </a:p>
          <a:p>
            <a:pPr lvl="1"/>
            <a:r>
              <a:rPr lang="en-US" sz="1600" dirty="0" smtClean="0">
                <a:effectLst/>
              </a:rPr>
              <a:t>Replaced or supplemented traditional groups such as churches and families</a:t>
            </a:r>
          </a:p>
          <a:p>
            <a:pPr lvl="1"/>
            <a:r>
              <a:rPr lang="en-US" sz="1600" dirty="0" smtClean="0">
                <a:effectLst/>
              </a:rPr>
              <a:t>Germany began providing social insurance to assist in cases of accident, illness, and old age</a:t>
            </a:r>
          </a:p>
          <a:p>
            <a:pPr lvl="1"/>
            <a:r>
              <a:rPr lang="en-US" sz="1600" dirty="0" smtClean="0">
                <a:effectLst/>
              </a:rPr>
              <a:t>Britain added measures to aid the unemployed</a:t>
            </a:r>
          </a:p>
          <a:p>
            <a:pPr lvl="1"/>
            <a:r>
              <a:rPr lang="en-US" sz="1600" dirty="0" smtClean="0">
                <a:effectLst/>
              </a:rPr>
              <a:t>Early welfare programs were limited, but showed a major extension of government power</a:t>
            </a:r>
          </a:p>
          <a:p>
            <a:endParaRPr lang="en-US" sz="1600" dirty="0">
              <a:effectLst/>
            </a:endParaRPr>
          </a:p>
        </p:txBody>
      </p:sp>
      <p:pic>
        <p:nvPicPr>
          <p:cNvPr id="8194" name="Picture 2" descr="http://germanhistorydocs.ghi-dc.org/images/30000135-r%20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82888"/>
            <a:ext cx="2964925"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03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4336" y="152400"/>
            <a:ext cx="7696200" cy="4525963"/>
          </a:xfrm>
        </p:spPr>
        <p:txBody>
          <a:bodyPr/>
          <a:lstStyle/>
          <a:p>
            <a:r>
              <a:rPr lang="en-US" sz="1600" dirty="0" smtClean="0">
                <a:effectLst/>
              </a:rPr>
              <a:t>After 1848 – Karl Marx promoted a more aggressive form of socialism</a:t>
            </a:r>
          </a:p>
          <a:p>
            <a:pPr lvl="1"/>
            <a:r>
              <a:rPr lang="en-US" sz="1600" dirty="0">
                <a:solidFill>
                  <a:srgbClr val="000000"/>
                </a:solidFill>
                <a:effectLst/>
              </a:rPr>
              <a:t>P</a:t>
            </a:r>
            <a:r>
              <a:rPr lang="en-US" sz="1600" dirty="0" smtClean="0">
                <a:solidFill>
                  <a:srgbClr val="000000"/>
                </a:solidFill>
                <a:effectLst/>
              </a:rPr>
              <a:t>redicated </a:t>
            </a:r>
            <a:r>
              <a:rPr lang="en-US" sz="1600" dirty="0">
                <a:solidFill>
                  <a:srgbClr val="000000"/>
                </a:solidFill>
                <a:effectLst/>
              </a:rPr>
              <a:t>on the inevitability of class </a:t>
            </a:r>
            <a:r>
              <a:rPr lang="en-US" sz="1600" dirty="0" smtClean="0">
                <a:solidFill>
                  <a:srgbClr val="000000"/>
                </a:solidFill>
                <a:effectLst/>
              </a:rPr>
              <a:t>conflict</a:t>
            </a:r>
          </a:p>
          <a:p>
            <a:pPr lvl="1"/>
            <a:r>
              <a:rPr lang="en-US" sz="1600" dirty="0" smtClean="0">
                <a:solidFill>
                  <a:srgbClr val="000000"/>
                </a:solidFill>
                <a:effectLst/>
              </a:rPr>
              <a:t>Believed </a:t>
            </a:r>
            <a:r>
              <a:rPr lang="en-US" sz="1600" dirty="0">
                <a:solidFill>
                  <a:srgbClr val="000000"/>
                </a:solidFill>
                <a:effectLst/>
              </a:rPr>
              <a:t>that modern political systems would be shaped by the resolution of the class struggle between the upper and lower </a:t>
            </a:r>
            <a:r>
              <a:rPr lang="en-US" sz="1600" dirty="0" smtClean="0">
                <a:solidFill>
                  <a:srgbClr val="000000"/>
                </a:solidFill>
                <a:effectLst/>
              </a:rPr>
              <a:t>class</a:t>
            </a:r>
          </a:p>
          <a:p>
            <a:pPr lvl="1"/>
            <a:r>
              <a:rPr lang="en-US" sz="1600" dirty="0" smtClean="0">
                <a:solidFill>
                  <a:srgbClr val="000000"/>
                </a:solidFill>
                <a:effectLst/>
              </a:rPr>
              <a:t>Told workers that low wages were exploitive and unjust</a:t>
            </a:r>
          </a:p>
          <a:p>
            <a:pPr lvl="2"/>
            <a:r>
              <a:rPr lang="en-US" sz="1600" dirty="0" smtClean="0">
                <a:solidFill>
                  <a:srgbClr val="000000"/>
                </a:solidFill>
                <a:effectLst/>
              </a:rPr>
              <a:t>Urged the need for violent action</a:t>
            </a:r>
          </a:p>
          <a:p>
            <a:pPr lvl="1"/>
            <a:r>
              <a:rPr lang="en-US" sz="1600" dirty="0" smtClean="0">
                <a:solidFill>
                  <a:srgbClr val="000000"/>
                </a:solidFill>
                <a:effectLst/>
              </a:rPr>
              <a:t>Socialist parties developed as strong political alternatives in German, France and Austria, but were less successful initially in Britain and the United States</a:t>
            </a:r>
          </a:p>
          <a:p>
            <a:pPr lvl="1"/>
            <a:r>
              <a:rPr lang="en-US" sz="1600" dirty="0">
                <a:solidFill>
                  <a:srgbClr val="000000"/>
                </a:solidFill>
                <a:effectLst/>
              </a:rPr>
              <a:t>A transitional social state between the overthrow of capitalism and the realization of </a:t>
            </a:r>
            <a:r>
              <a:rPr lang="en-US" sz="1600" dirty="0" smtClean="0">
                <a:solidFill>
                  <a:srgbClr val="000000"/>
                </a:solidFill>
                <a:effectLst/>
              </a:rPr>
              <a:t>communism</a:t>
            </a:r>
          </a:p>
          <a:p>
            <a:pPr lvl="1"/>
            <a:endParaRPr lang="en-US" sz="1600" dirty="0" smtClean="0">
              <a:solidFill>
                <a:srgbClr val="000000"/>
              </a:solidFill>
              <a:effectLst/>
            </a:endParaRPr>
          </a:p>
          <a:p>
            <a:endParaRPr lang="en-US" sz="1600" dirty="0">
              <a:effectLst/>
            </a:endParaRPr>
          </a:p>
        </p:txBody>
      </p:sp>
      <p:pic>
        <p:nvPicPr>
          <p:cNvPr id="4" name="Picture 3"/>
          <p:cNvPicPr>
            <a:picLocks noChangeAspect="1"/>
          </p:cNvPicPr>
          <p:nvPr/>
        </p:nvPicPr>
        <p:blipFill>
          <a:blip r:embed="rId2"/>
          <a:stretch>
            <a:fillRect/>
          </a:stretch>
        </p:blipFill>
        <p:spPr>
          <a:xfrm>
            <a:off x="1524000" y="3276600"/>
            <a:ext cx="7295651" cy="3276600"/>
          </a:xfrm>
          <a:prstGeom prst="rect">
            <a:avLst/>
          </a:prstGeom>
        </p:spPr>
      </p:pic>
    </p:spTree>
    <p:extLst>
      <p:ext uri="{BB962C8B-B14F-4D97-AF65-F5344CB8AC3E}">
        <p14:creationId xmlns:p14="http://schemas.microsoft.com/office/powerpoint/2010/main" val="3535614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838200"/>
            <a:ext cx="6629400" cy="4525963"/>
          </a:xfrm>
        </p:spPr>
        <p:txBody>
          <a:bodyPr/>
          <a:lstStyle/>
          <a:p>
            <a:r>
              <a:rPr lang="en-US" sz="1600" dirty="0" smtClean="0">
                <a:effectLst/>
              </a:rPr>
              <a:t>By 1900 – feminist movements</a:t>
            </a:r>
          </a:p>
          <a:p>
            <a:pPr lvl="1"/>
            <a:r>
              <a:rPr lang="en-US" sz="1600" dirty="0" smtClean="0">
                <a:effectLst/>
              </a:rPr>
              <a:t>Sought various legal and economic gains for women</a:t>
            </a:r>
          </a:p>
          <a:p>
            <a:pPr lvl="2"/>
            <a:r>
              <a:rPr lang="en-US" sz="1600" dirty="0" smtClean="0">
                <a:effectLst/>
              </a:rPr>
              <a:t>Equal access to professions and higher education</a:t>
            </a:r>
          </a:p>
          <a:p>
            <a:pPr lvl="2"/>
            <a:r>
              <a:rPr lang="en-US" sz="1600" dirty="0" smtClean="0">
                <a:effectLst/>
              </a:rPr>
              <a:t>Right to vote</a:t>
            </a:r>
          </a:p>
          <a:p>
            <a:pPr lvl="1"/>
            <a:r>
              <a:rPr lang="en-US" sz="1600" dirty="0" smtClean="0">
                <a:effectLst/>
              </a:rPr>
              <a:t>Won support from middle-class women</a:t>
            </a:r>
          </a:p>
          <a:p>
            <a:pPr lvl="1"/>
            <a:r>
              <a:rPr lang="en-US" sz="1600" dirty="0" smtClean="0">
                <a:effectLst/>
              </a:rPr>
              <a:t>By 1914 – Several American states and Scandinavian countries extended vote to women</a:t>
            </a:r>
          </a:p>
          <a:p>
            <a:pPr lvl="1"/>
            <a:r>
              <a:rPr lang="en-US" sz="1600" dirty="0" smtClean="0">
                <a:effectLst/>
              </a:rPr>
              <a:t>After 1918 – women receive right to vote in Britain, Germany, and the entire United States</a:t>
            </a:r>
            <a:endParaRPr lang="en-US" sz="1600" dirty="0">
              <a:effectLst/>
            </a:endParaRPr>
          </a:p>
        </p:txBody>
      </p:sp>
      <p:pic>
        <p:nvPicPr>
          <p:cNvPr id="4" name="Picture 3"/>
          <p:cNvPicPr>
            <a:picLocks noChangeAspect="1"/>
          </p:cNvPicPr>
          <p:nvPr/>
        </p:nvPicPr>
        <p:blipFill>
          <a:blip r:embed="rId2"/>
          <a:stretch>
            <a:fillRect/>
          </a:stretch>
        </p:blipFill>
        <p:spPr>
          <a:xfrm>
            <a:off x="3810000" y="4038600"/>
            <a:ext cx="2316681" cy="2316681"/>
          </a:xfrm>
          <a:prstGeom prst="rect">
            <a:avLst/>
          </a:prstGeom>
        </p:spPr>
      </p:pic>
    </p:spTree>
    <p:extLst>
      <p:ext uri="{BB962C8B-B14F-4D97-AF65-F5344CB8AC3E}">
        <p14:creationId xmlns:p14="http://schemas.microsoft.com/office/powerpoint/2010/main" val="3867727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636"/>
            <a:ext cx="8229600" cy="1143000"/>
          </a:xfrm>
        </p:spPr>
        <p:txBody>
          <a:bodyPr/>
          <a:lstStyle/>
          <a:p>
            <a:r>
              <a:rPr lang="en-US" dirty="0" smtClean="0"/>
              <a:t>Cultural Transformations</a:t>
            </a:r>
            <a:endParaRPr lang="en-US" dirty="0"/>
          </a:p>
        </p:txBody>
      </p:sp>
      <p:sp>
        <p:nvSpPr>
          <p:cNvPr id="3" name="Content Placeholder 2"/>
          <p:cNvSpPr>
            <a:spLocks noGrp="1"/>
          </p:cNvSpPr>
          <p:nvPr>
            <p:ph idx="1"/>
          </p:nvPr>
        </p:nvSpPr>
        <p:spPr>
          <a:xfrm>
            <a:off x="1524000" y="1600200"/>
            <a:ext cx="7391400" cy="4525963"/>
          </a:xfrm>
        </p:spPr>
        <p:txBody>
          <a:bodyPr/>
          <a:lstStyle/>
          <a:p>
            <a:r>
              <a:rPr lang="en-US" sz="2800" dirty="0" smtClean="0">
                <a:effectLst/>
              </a:rPr>
              <a:t>During 19</a:t>
            </a:r>
            <a:r>
              <a:rPr lang="en-US" sz="2800" baseline="30000" dirty="0" smtClean="0">
                <a:effectLst/>
              </a:rPr>
              <a:t>th</a:t>
            </a:r>
            <a:r>
              <a:rPr lang="en-US" sz="2800" dirty="0" smtClean="0">
                <a:effectLst/>
              </a:rPr>
              <a:t> century – Western culture changed dramatically </a:t>
            </a:r>
          </a:p>
          <a:p>
            <a:pPr lvl="1"/>
            <a:r>
              <a:rPr lang="en-US" dirty="0" smtClean="0">
                <a:effectLst/>
              </a:rPr>
              <a:t>Growing emphasis on consumers introduced new values and leisure forms</a:t>
            </a:r>
          </a:p>
          <a:p>
            <a:pPr lvl="1"/>
            <a:r>
              <a:rPr lang="en-US" dirty="0" smtClean="0">
                <a:effectLst/>
              </a:rPr>
              <a:t>Science increased its hold but generated a new, complex view of nature</a:t>
            </a:r>
          </a:p>
          <a:p>
            <a:pPr lvl="1"/>
            <a:r>
              <a:rPr lang="en-US" dirty="0" smtClean="0">
                <a:effectLst/>
              </a:rPr>
              <a:t>New artistic movements demonstrated innovation and impulsiveness </a:t>
            </a:r>
            <a:endParaRPr lang="en-US" dirty="0">
              <a:effectLst/>
            </a:endParaRPr>
          </a:p>
        </p:txBody>
      </p:sp>
    </p:spTree>
    <p:extLst>
      <p:ext uri="{BB962C8B-B14F-4D97-AF65-F5344CB8AC3E}">
        <p14:creationId xmlns:p14="http://schemas.microsoft.com/office/powerpoint/2010/main" val="3938173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9" y="76200"/>
            <a:ext cx="8229600" cy="1143000"/>
          </a:xfrm>
        </p:spPr>
        <p:txBody>
          <a:bodyPr/>
          <a:lstStyle/>
          <a:p>
            <a:r>
              <a:rPr lang="en-US" sz="3200" dirty="0" smtClean="0">
                <a:effectLst/>
              </a:rPr>
              <a:t>Emphasis on Consumption and Leisure</a:t>
            </a:r>
            <a:endParaRPr lang="en-US" sz="3200" dirty="0">
              <a:effectLst/>
            </a:endParaRPr>
          </a:p>
        </p:txBody>
      </p:sp>
      <p:sp>
        <p:nvSpPr>
          <p:cNvPr id="3" name="Content Placeholder 2"/>
          <p:cNvSpPr>
            <a:spLocks noGrp="1"/>
          </p:cNvSpPr>
          <p:nvPr>
            <p:ph idx="1"/>
          </p:nvPr>
        </p:nvSpPr>
        <p:spPr>
          <a:xfrm>
            <a:off x="1371600" y="1226127"/>
            <a:ext cx="4267200" cy="4525963"/>
          </a:xfrm>
        </p:spPr>
        <p:txBody>
          <a:bodyPr/>
          <a:lstStyle/>
          <a:p>
            <a:r>
              <a:rPr lang="en-US" sz="1600" dirty="0" smtClean="0">
                <a:effectLst/>
              </a:rPr>
              <a:t>After 1850 </a:t>
            </a:r>
          </a:p>
          <a:p>
            <a:pPr lvl="1"/>
            <a:r>
              <a:rPr lang="en-US" sz="1600" dirty="0" smtClean="0">
                <a:effectLst/>
              </a:rPr>
              <a:t>Better wages and the reduction of work hours gave ordinary people new opportunities</a:t>
            </a:r>
          </a:p>
          <a:p>
            <a:pPr lvl="1"/>
            <a:r>
              <a:rPr lang="en-US" sz="1600" dirty="0" smtClean="0">
                <a:effectLst/>
              </a:rPr>
              <a:t>Alongside the working class grew a large white-collared labor force</a:t>
            </a:r>
          </a:p>
          <a:p>
            <a:pPr lvl="2"/>
            <a:r>
              <a:rPr lang="en-US" sz="1600" dirty="0" smtClean="0">
                <a:effectLst/>
              </a:rPr>
              <a:t>Secretaries, clerks, and salespeople</a:t>
            </a:r>
          </a:p>
          <a:p>
            <a:pPr lvl="2"/>
            <a:r>
              <a:rPr lang="en-US" sz="1600" dirty="0" smtClean="0">
                <a:effectLst/>
              </a:rPr>
              <a:t>Served the growing bureaucracies of big business and the state</a:t>
            </a:r>
          </a:p>
          <a:p>
            <a:pPr lvl="1"/>
            <a:r>
              <a:rPr lang="en-US" sz="1600" dirty="0" smtClean="0">
                <a:effectLst/>
              </a:rPr>
              <a:t>Factories could now produce such high quantities of goods that popular consumption had to be encouraged to keep pace with production</a:t>
            </a:r>
          </a:p>
          <a:p>
            <a:pPr lvl="2"/>
            <a:r>
              <a:rPr lang="en-US" sz="1600" dirty="0" smtClean="0">
                <a:effectLst/>
              </a:rPr>
              <a:t>Widespread advertising developed</a:t>
            </a:r>
          </a:p>
          <a:p>
            <a:pPr lvl="2"/>
            <a:r>
              <a:rPr lang="en-US" sz="1600" dirty="0" smtClean="0">
                <a:effectLst/>
              </a:rPr>
              <a:t>Product crazes emerged</a:t>
            </a:r>
          </a:p>
          <a:p>
            <a:pPr lvl="2"/>
            <a:r>
              <a:rPr lang="en-US" sz="1600" dirty="0" smtClean="0">
                <a:effectLst/>
              </a:rPr>
              <a:t>Bicycle fad in 1880s</a:t>
            </a:r>
            <a:endParaRPr lang="en-US" sz="1600" dirty="0">
              <a:effectLst/>
            </a:endParaRPr>
          </a:p>
        </p:txBody>
      </p:sp>
      <p:pic>
        <p:nvPicPr>
          <p:cNvPr id="4" name="Picture 3"/>
          <p:cNvPicPr>
            <a:picLocks noChangeAspect="1"/>
          </p:cNvPicPr>
          <p:nvPr/>
        </p:nvPicPr>
        <p:blipFill>
          <a:blip r:embed="rId2"/>
          <a:stretch>
            <a:fillRect/>
          </a:stretch>
        </p:blipFill>
        <p:spPr>
          <a:xfrm>
            <a:off x="5662484" y="2209800"/>
            <a:ext cx="3253154" cy="2819400"/>
          </a:xfrm>
          <a:prstGeom prst="rect">
            <a:avLst/>
          </a:prstGeom>
        </p:spPr>
      </p:pic>
    </p:spTree>
    <p:extLst>
      <p:ext uri="{BB962C8B-B14F-4D97-AF65-F5344CB8AC3E}">
        <p14:creationId xmlns:p14="http://schemas.microsoft.com/office/powerpoint/2010/main" val="3271798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228600"/>
            <a:ext cx="7162800" cy="4525963"/>
          </a:xfrm>
        </p:spPr>
        <p:txBody>
          <a:bodyPr/>
          <a:lstStyle/>
          <a:p>
            <a:r>
              <a:rPr lang="en-US" sz="1600" dirty="0" smtClean="0">
                <a:effectLst/>
              </a:rPr>
              <a:t>Mass leisure culture began to emerge</a:t>
            </a:r>
          </a:p>
          <a:p>
            <a:pPr lvl="1"/>
            <a:r>
              <a:rPr lang="en-US" sz="1600" dirty="0" smtClean="0">
                <a:effectLst/>
              </a:rPr>
              <a:t>Popular newspapers with bold headline and compelling human interest stories</a:t>
            </a:r>
          </a:p>
          <a:p>
            <a:pPr lvl="2"/>
            <a:r>
              <a:rPr lang="en-US" sz="1600" dirty="0" smtClean="0">
                <a:effectLst/>
              </a:rPr>
              <a:t>Millions of subscribers in the Industrial west</a:t>
            </a:r>
          </a:p>
          <a:p>
            <a:pPr lvl="2"/>
            <a:r>
              <a:rPr lang="en-US" sz="1600" dirty="0" smtClean="0">
                <a:effectLst/>
              </a:rPr>
              <a:t>Crime, imperialist exploits, sports, and comics </a:t>
            </a:r>
          </a:p>
          <a:p>
            <a:pPr lvl="1"/>
            <a:r>
              <a:rPr lang="en-US" sz="1600" dirty="0" smtClean="0">
                <a:effectLst/>
              </a:rPr>
              <a:t>Popular theater soared</a:t>
            </a:r>
          </a:p>
          <a:p>
            <a:pPr lvl="2"/>
            <a:r>
              <a:rPr lang="en-US" sz="1600" dirty="0" smtClean="0">
                <a:effectLst/>
              </a:rPr>
              <a:t>Comedy routines and musical revues drew thousands of patrons to music halls </a:t>
            </a:r>
          </a:p>
          <a:p>
            <a:pPr lvl="2"/>
            <a:r>
              <a:rPr lang="en-US" sz="1600" dirty="0" smtClean="0">
                <a:effectLst/>
              </a:rPr>
              <a:t>After 1900 – motion pictures</a:t>
            </a:r>
          </a:p>
          <a:p>
            <a:pPr lvl="1"/>
            <a:r>
              <a:rPr lang="en-US" sz="1600" dirty="0" smtClean="0">
                <a:effectLst/>
              </a:rPr>
              <a:t>Vacation trips became common</a:t>
            </a:r>
          </a:p>
          <a:p>
            <a:pPr lvl="1"/>
            <a:r>
              <a:rPr lang="en-US" sz="1600" dirty="0" smtClean="0">
                <a:effectLst/>
              </a:rPr>
              <a:t>Late 19</a:t>
            </a:r>
            <a:r>
              <a:rPr lang="en-US" sz="1600" baseline="30000" dirty="0" smtClean="0">
                <a:effectLst/>
              </a:rPr>
              <a:t>th</a:t>
            </a:r>
            <a:r>
              <a:rPr lang="en-US" sz="1600" dirty="0" smtClean="0">
                <a:effectLst/>
              </a:rPr>
              <a:t> century – rise of team sports</a:t>
            </a:r>
          </a:p>
          <a:p>
            <a:pPr lvl="2"/>
            <a:r>
              <a:rPr lang="en-US" sz="1600" dirty="0" smtClean="0">
                <a:effectLst/>
              </a:rPr>
              <a:t>Soccer, American football, and baseball surged into new prominence at both amateur and professional levels</a:t>
            </a:r>
            <a:endParaRPr lang="en-US" sz="1600" dirty="0">
              <a:effectLst/>
            </a:endParaRPr>
          </a:p>
        </p:txBody>
      </p:sp>
      <p:pic>
        <p:nvPicPr>
          <p:cNvPr id="9218" name="Picture 2" descr="http://www.irishlegends.com/image/aug03/EarlyEngrav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038600"/>
            <a:ext cx="2762250" cy="268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08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8229600" cy="1143000"/>
          </a:xfrm>
        </p:spPr>
        <p:txBody>
          <a:bodyPr/>
          <a:lstStyle/>
          <a:p>
            <a:r>
              <a:rPr lang="en-US" sz="3600" dirty="0" smtClean="0"/>
              <a:t>Advances in Scientific Knowledge</a:t>
            </a:r>
            <a:endParaRPr lang="en-US" sz="3600" dirty="0"/>
          </a:p>
        </p:txBody>
      </p:sp>
      <p:sp>
        <p:nvSpPr>
          <p:cNvPr id="3" name="Content Placeholder 2"/>
          <p:cNvSpPr>
            <a:spLocks noGrp="1"/>
          </p:cNvSpPr>
          <p:nvPr>
            <p:ph idx="1"/>
          </p:nvPr>
        </p:nvSpPr>
        <p:spPr>
          <a:xfrm>
            <a:off x="1770890" y="990600"/>
            <a:ext cx="7162800" cy="4525963"/>
          </a:xfrm>
        </p:spPr>
        <p:txBody>
          <a:bodyPr/>
          <a:lstStyle/>
          <a:p>
            <a:r>
              <a:rPr lang="en-US" sz="1800" dirty="0" smtClean="0">
                <a:effectLst/>
              </a:rPr>
              <a:t>Although new churches were built as cities grew, and missionary activity reached new heights outside the Western world, the churches no longer served as centers for the most creative intellectual life</a:t>
            </a:r>
          </a:p>
          <a:p>
            <a:r>
              <a:rPr lang="en-US" sz="1800" dirty="0" smtClean="0">
                <a:effectLst/>
              </a:rPr>
              <a:t>Charles Darwin</a:t>
            </a:r>
          </a:p>
          <a:p>
            <a:pPr lvl="1"/>
            <a:r>
              <a:rPr lang="en-US" sz="1800" dirty="0" smtClean="0">
                <a:effectLst/>
              </a:rPr>
              <a:t>Evolutionary theory</a:t>
            </a:r>
          </a:p>
          <a:p>
            <a:pPr lvl="1"/>
            <a:r>
              <a:rPr lang="en-US" sz="1800" dirty="0" smtClean="0">
                <a:effectLst/>
              </a:rPr>
              <a:t>Argued that all living species had evolved into their present form through the ability to adapt in a struggle for survival</a:t>
            </a:r>
          </a:p>
          <a:p>
            <a:pPr lvl="2"/>
            <a:r>
              <a:rPr lang="en-US" sz="1800" dirty="0" smtClean="0">
                <a:effectLst/>
              </a:rPr>
              <a:t>Survival of the fittest</a:t>
            </a:r>
          </a:p>
          <a:p>
            <a:pPr lvl="1"/>
            <a:r>
              <a:rPr lang="en-US" sz="1800" dirty="0" smtClean="0">
                <a:effectLst/>
              </a:rPr>
              <a:t>Clashed with traditional Christian beliefs that God had fashioned humankind as part of initial creation</a:t>
            </a:r>
          </a:p>
          <a:p>
            <a:r>
              <a:rPr lang="en-US" sz="1800" dirty="0" smtClean="0">
                <a:effectLst/>
              </a:rPr>
              <a:t>Albert Einstein</a:t>
            </a:r>
          </a:p>
          <a:p>
            <a:pPr lvl="1"/>
            <a:r>
              <a:rPr lang="en-US" sz="1800" dirty="0" smtClean="0">
                <a:effectLst/>
              </a:rPr>
              <a:t>Theory of relativity</a:t>
            </a:r>
          </a:p>
          <a:p>
            <a:r>
              <a:rPr lang="en-US" sz="1800" dirty="0" smtClean="0">
                <a:effectLst/>
              </a:rPr>
              <a:t>Sigmund Freud</a:t>
            </a:r>
          </a:p>
          <a:p>
            <a:pPr lvl="1"/>
            <a:r>
              <a:rPr lang="en-US" sz="1800" dirty="0" smtClean="0">
                <a:effectLst/>
              </a:rPr>
              <a:t>Social sciences</a:t>
            </a:r>
          </a:p>
          <a:p>
            <a:pPr lvl="1"/>
            <a:r>
              <a:rPr lang="en-US" sz="1800" dirty="0" smtClean="0">
                <a:effectLst/>
              </a:rPr>
              <a:t>He and other leading economists tried to explain business cycles and the causes of poverty</a:t>
            </a:r>
            <a:endParaRPr lang="en-US" sz="1800" dirty="0">
              <a:effectLst/>
            </a:endParaRPr>
          </a:p>
        </p:txBody>
      </p:sp>
      <p:pic>
        <p:nvPicPr>
          <p:cNvPr id="4" name="Picture 3"/>
          <p:cNvPicPr>
            <a:picLocks noChangeAspect="1"/>
          </p:cNvPicPr>
          <p:nvPr/>
        </p:nvPicPr>
        <p:blipFill>
          <a:blip r:embed="rId2"/>
          <a:stretch>
            <a:fillRect/>
          </a:stretch>
        </p:blipFill>
        <p:spPr>
          <a:xfrm>
            <a:off x="0" y="0"/>
            <a:ext cx="1615580" cy="2286198"/>
          </a:xfrm>
          <a:prstGeom prst="rect">
            <a:avLst/>
          </a:prstGeom>
        </p:spPr>
      </p:pic>
      <p:pic>
        <p:nvPicPr>
          <p:cNvPr id="5" name="Picture 4"/>
          <p:cNvPicPr>
            <a:picLocks noChangeAspect="1"/>
          </p:cNvPicPr>
          <p:nvPr/>
        </p:nvPicPr>
        <p:blipFill>
          <a:blip r:embed="rId3"/>
          <a:stretch>
            <a:fillRect/>
          </a:stretch>
        </p:blipFill>
        <p:spPr>
          <a:xfrm>
            <a:off x="-18290" y="2286198"/>
            <a:ext cx="1633870" cy="2365453"/>
          </a:xfrm>
          <a:prstGeom prst="rect">
            <a:avLst/>
          </a:prstGeom>
        </p:spPr>
      </p:pic>
      <p:pic>
        <p:nvPicPr>
          <p:cNvPr id="6" name="Picture 5"/>
          <p:cNvPicPr>
            <a:picLocks noChangeAspect="1"/>
          </p:cNvPicPr>
          <p:nvPr/>
        </p:nvPicPr>
        <p:blipFill>
          <a:blip r:embed="rId4"/>
          <a:stretch>
            <a:fillRect/>
          </a:stretch>
        </p:blipFill>
        <p:spPr>
          <a:xfrm>
            <a:off x="-9297" y="4651651"/>
            <a:ext cx="1761897" cy="2231329"/>
          </a:xfrm>
          <a:prstGeom prst="rect">
            <a:avLst/>
          </a:prstGeom>
        </p:spPr>
      </p:pic>
    </p:spTree>
    <p:extLst>
      <p:ext uri="{BB962C8B-B14F-4D97-AF65-F5344CB8AC3E}">
        <p14:creationId xmlns:p14="http://schemas.microsoft.com/office/powerpoint/2010/main" val="1720916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274638"/>
            <a:ext cx="7391400" cy="1143000"/>
          </a:xfrm>
        </p:spPr>
        <p:txBody>
          <a:bodyPr/>
          <a:lstStyle/>
          <a:p>
            <a:pPr>
              <a:defRPr/>
            </a:pPr>
            <a:r>
              <a:rPr lang="en-US" dirty="0">
                <a:effectLst/>
              </a:rPr>
              <a:t>The American Revolution</a:t>
            </a:r>
            <a:endParaRPr lang="en-US" dirty="0"/>
          </a:p>
        </p:txBody>
      </p:sp>
      <p:sp>
        <p:nvSpPr>
          <p:cNvPr id="5" name="Content Placeholder 4"/>
          <p:cNvSpPr>
            <a:spLocks noGrp="1"/>
          </p:cNvSpPr>
          <p:nvPr>
            <p:ph idx="1"/>
          </p:nvPr>
        </p:nvSpPr>
        <p:spPr>
          <a:xfrm>
            <a:off x="1260764" y="1163717"/>
            <a:ext cx="3733800" cy="4525963"/>
          </a:xfrm>
        </p:spPr>
        <p:txBody>
          <a:bodyPr/>
          <a:lstStyle/>
          <a:p>
            <a:pPr marL="342900" lvl="1" indent="-342900">
              <a:buFontTx/>
              <a:buChar char="•"/>
              <a:defRPr/>
            </a:pPr>
            <a:r>
              <a:rPr lang="en-US" sz="2000" dirty="0" smtClean="0">
                <a:effectLst/>
              </a:rPr>
              <a:t>1775 – Britain’s Atlantic colonies rebelled in a war for Independence </a:t>
            </a:r>
          </a:p>
          <a:p>
            <a:pPr marL="742950" lvl="2" indent="-342900">
              <a:defRPr/>
            </a:pPr>
            <a:r>
              <a:rPr lang="en-US" sz="2000" dirty="0" smtClean="0">
                <a:effectLst/>
              </a:rPr>
              <a:t>1763 – new taxes on the colonies </a:t>
            </a:r>
          </a:p>
          <a:p>
            <a:pPr marL="1200150" lvl="3" indent="-342900">
              <a:defRPr/>
            </a:pPr>
            <a:r>
              <a:rPr lang="en-US" dirty="0" smtClean="0">
                <a:effectLst/>
              </a:rPr>
              <a:t>1765 – Stamp Act: imposing tax on documents and pamphlets</a:t>
            </a:r>
          </a:p>
          <a:p>
            <a:pPr marL="1200150" lvl="3" indent="-342900">
              <a:defRPr/>
            </a:pPr>
            <a:r>
              <a:rPr lang="en-US" dirty="0" smtClean="0">
                <a:effectLst/>
              </a:rPr>
              <a:t>“No taxation without representation”</a:t>
            </a:r>
          </a:p>
          <a:p>
            <a:pPr marL="742950" lvl="2" indent="-342900">
              <a:defRPr/>
            </a:pPr>
            <a:r>
              <a:rPr lang="en-US" sz="2000" dirty="0">
                <a:effectLst/>
              </a:rPr>
              <a:t>L</a:t>
            </a:r>
            <a:r>
              <a:rPr lang="en-US" sz="2000" dirty="0" smtClean="0">
                <a:effectLst/>
              </a:rPr>
              <a:t>imitations </a:t>
            </a:r>
            <a:r>
              <a:rPr lang="en-US" sz="2000" dirty="0">
                <a:effectLst/>
              </a:rPr>
              <a:t>placed on development of the western </a:t>
            </a:r>
            <a:r>
              <a:rPr lang="en-US" sz="2000" dirty="0" smtClean="0">
                <a:effectLst/>
              </a:rPr>
              <a:t>frontier</a:t>
            </a:r>
          </a:p>
          <a:p>
            <a:pPr marL="742950" lvl="2" indent="-342900">
              <a:defRPr/>
            </a:pPr>
            <a:r>
              <a:rPr lang="en-US" sz="2000" dirty="0" smtClean="0">
                <a:effectLst/>
              </a:rPr>
              <a:t>Desire to overthrow existing colonial government</a:t>
            </a:r>
          </a:p>
          <a:p>
            <a:pPr>
              <a:defRPr/>
            </a:pPr>
            <a:endParaRPr lang="en-US" sz="1800" dirty="0"/>
          </a:p>
        </p:txBody>
      </p:sp>
      <p:pic>
        <p:nvPicPr>
          <p:cNvPr id="2050" name="Picture 2" descr="http://multimedialearningllc.files.wordpress.com/2011/01/c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100" y="37338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20269" y="1163717"/>
            <a:ext cx="3567435" cy="2386012"/>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p:spPr>
        <p:txBody>
          <a:bodyPr/>
          <a:lstStyle/>
          <a:p>
            <a:r>
              <a:rPr lang="en-US" dirty="0" smtClean="0"/>
              <a:t>Western Settler Societies</a:t>
            </a:r>
            <a:endParaRPr lang="en-US" dirty="0"/>
          </a:p>
        </p:txBody>
      </p:sp>
      <p:sp>
        <p:nvSpPr>
          <p:cNvPr id="3" name="Content Placeholder 2"/>
          <p:cNvSpPr>
            <a:spLocks noGrp="1"/>
          </p:cNvSpPr>
          <p:nvPr>
            <p:ph idx="1"/>
          </p:nvPr>
        </p:nvSpPr>
        <p:spPr>
          <a:xfrm>
            <a:off x="4572000" y="1295400"/>
            <a:ext cx="4495800" cy="4525963"/>
          </a:xfrm>
        </p:spPr>
        <p:txBody>
          <a:bodyPr/>
          <a:lstStyle/>
          <a:p>
            <a:r>
              <a:rPr lang="en-US" sz="1600" dirty="0" smtClean="0">
                <a:effectLst/>
              </a:rPr>
              <a:t>Industrial Revolution prompted a major expansion of the West’s power in the </a:t>
            </a:r>
            <a:r>
              <a:rPr lang="en-US" sz="1600" dirty="0" smtClean="0">
                <a:effectLst/>
              </a:rPr>
              <a:t>world</a:t>
            </a:r>
          </a:p>
          <a:p>
            <a:pPr lvl="1"/>
            <a:r>
              <a:rPr lang="en-US" sz="1600" dirty="0" smtClean="0">
                <a:effectLst/>
              </a:rPr>
              <a:t>Could produce far more processed goods than ever before</a:t>
            </a:r>
          </a:p>
          <a:p>
            <a:pPr lvl="2"/>
            <a:r>
              <a:rPr lang="en-US" sz="1600" dirty="0" smtClean="0">
                <a:effectLst/>
              </a:rPr>
              <a:t>Needed markets, new raw materials and agricultural products</a:t>
            </a:r>
            <a:endParaRPr lang="en-US" sz="1600" dirty="0" smtClean="0">
              <a:effectLst/>
            </a:endParaRPr>
          </a:p>
          <a:p>
            <a:pPr lvl="1"/>
            <a:r>
              <a:rPr lang="en-US" sz="1600" dirty="0" smtClean="0">
                <a:effectLst/>
              </a:rPr>
              <a:t>Military </a:t>
            </a:r>
            <a:r>
              <a:rPr lang="en-US" sz="1600" dirty="0" smtClean="0">
                <a:effectLst/>
              </a:rPr>
              <a:t>advantage</a:t>
            </a:r>
          </a:p>
          <a:p>
            <a:pPr lvl="2"/>
            <a:r>
              <a:rPr lang="en-US" sz="1600" dirty="0" smtClean="0">
                <a:effectLst/>
              </a:rPr>
              <a:t>Repeating rifle and machine gun</a:t>
            </a:r>
            <a:endParaRPr lang="en-US" sz="1600" dirty="0" smtClean="0">
              <a:effectLst/>
            </a:endParaRPr>
          </a:p>
          <a:p>
            <a:pPr lvl="1"/>
            <a:r>
              <a:rPr lang="en-US" sz="1600" dirty="0" smtClean="0">
                <a:effectLst/>
              </a:rPr>
              <a:t>Steamships could navigate previously impassable river </a:t>
            </a:r>
            <a:r>
              <a:rPr lang="en-US" sz="1600" dirty="0" smtClean="0">
                <a:effectLst/>
              </a:rPr>
              <a:t>systems</a:t>
            </a:r>
          </a:p>
          <a:p>
            <a:pPr lvl="1"/>
            <a:r>
              <a:rPr lang="en-US" sz="1600" dirty="0" smtClean="0">
                <a:effectLst/>
              </a:rPr>
              <a:t>Move </a:t>
            </a:r>
            <a:r>
              <a:rPr lang="en-US" sz="1600" dirty="0" smtClean="0">
                <a:effectLst/>
              </a:rPr>
              <a:t>western </a:t>
            </a:r>
            <a:r>
              <a:rPr lang="en-US" sz="1600" dirty="0" smtClean="0">
                <a:effectLst/>
              </a:rPr>
              <a:t>guns </a:t>
            </a:r>
            <a:r>
              <a:rPr lang="en-US" sz="1600" dirty="0" smtClean="0">
                <a:effectLst/>
              </a:rPr>
              <a:t>inland</a:t>
            </a:r>
            <a:endParaRPr lang="en-US" sz="1600" dirty="0" smtClean="0">
              <a:effectLst/>
            </a:endParaRPr>
          </a:p>
          <a:p>
            <a:pPr lvl="1"/>
            <a:r>
              <a:rPr lang="en-US" sz="1600" dirty="0" smtClean="0">
                <a:effectLst/>
              </a:rPr>
              <a:t>European nations competed for new colonies as part of their nationalistic rivalry, businesspeople sought new chances for profit, and missionaries sought opportunities for conversion </a:t>
            </a:r>
          </a:p>
          <a:p>
            <a:pPr lvl="2"/>
            <a:r>
              <a:rPr lang="en-US" sz="1600" dirty="0" smtClean="0">
                <a:effectLst/>
              </a:rPr>
              <a:t>Europe’s </a:t>
            </a:r>
            <a:r>
              <a:rPr lang="en-US" sz="1600" dirty="0" smtClean="0">
                <a:effectLst/>
              </a:rPr>
              <a:t>empires </a:t>
            </a:r>
            <a:r>
              <a:rPr lang="en-US" sz="1600" dirty="0" smtClean="0">
                <a:effectLst/>
              </a:rPr>
              <a:t>would spread </a:t>
            </a:r>
            <a:r>
              <a:rPr lang="en-US" sz="1600" dirty="0" smtClean="0">
                <a:effectLst/>
              </a:rPr>
              <a:t>through Africa, southeast Asia, and parts of China and the Middle East</a:t>
            </a:r>
            <a:endParaRPr lang="en-US" sz="1600" dirty="0">
              <a:effectLst/>
            </a:endParaRPr>
          </a:p>
        </p:txBody>
      </p:sp>
      <p:pic>
        <p:nvPicPr>
          <p:cNvPr id="1026" name="Picture 2" descr="http://go.hrw.com/venus_images/0639MC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4934527" cy="3700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lstStyle/>
          <a:p>
            <a:pPr>
              <a:defRPr/>
            </a:pPr>
            <a:r>
              <a:rPr lang="en-US" sz="3600" b="1" dirty="0">
                <a:effectLst/>
              </a:rPr>
              <a:t>Diplomatic Tensions and </a:t>
            </a:r>
            <a:r>
              <a:rPr lang="en-US" sz="3600" b="1" dirty="0" smtClean="0">
                <a:effectLst/>
              </a:rPr>
              <a:t/>
            </a:r>
            <a:br>
              <a:rPr lang="en-US" sz="3600" b="1" dirty="0" smtClean="0">
                <a:effectLst/>
              </a:rPr>
            </a:br>
            <a:r>
              <a:rPr lang="en-US" sz="3600" b="1" dirty="0" smtClean="0">
                <a:effectLst/>
              </a:rPr>
              <a:t>World </a:t>
            </a:r>
            <a:r>
              <a:rPr lang="en-US" sz="3600" b="1" dirty="0">
                <a:effectLst/>
              </a:rPr>
              <a:t>War I </a:t>
            </a:r>
            <a:r>
              <a:rPr lang="en-US" sz="3600" dirty="0">
                <a:effectLst/>
              </a:rPr>
              <a:t/>
            </a:r>
            <a:br>
              <a:rPr lang="en-US" sz="3600" dirty="0">
                <a:effectLst/>
              </a:rPr>
            </a:br>
            <a:endParaRPr lang="en-US" sz="3600" dirty="0"/>
          </a:p>
        </p:txBody>
      </p:sp>
      <p:sp>
        <p:nvSpPr>
          <p:cNvPr id="3" name="Content Placeholder 2"/>
          <p:cNvSpPr>
            <a:spLocks noGrp="1"/>
          </p:cNvSpPr>
          <p:nvPr>
            <p:ph idx="1"/>
          </p:nvPr>
        </p:nvSpPr>
        <p:spPr>
          <a:xfrm>
            <a:off x="1447800" y="1600200"/>
            <a:ext cx="7239000" cy="4525963"/>
          </a:xfrm>
        </p:spPr>
        <p:txBody>
          <a:bodyPr/>
          <a:lstStyle/>
          <a:p>
            <a:pPr marL="342900" lvl="1" indent="-342900">
              <a:buFontTx/>
              <a:buChar char="•"/>
              <a:defRPr/>
            </a:pPr>
            <a:r>
              <a:rPr lang="en-US" dirty="0">
                <a:effectLst/>
              </a:rPr>
              <a:t>The unification of Germany upset the balance of power established in Europe after the Napoleonic wars. </a:t>
            </a:r>
            <a:endParaRPr lang="en-US" dirty="0" smtClean="0">
              <a:effectLst/>
            </a:endParaRPr>
          </a:p>
          <a:p>
            <a:pPr marL="342900" lvl="1" indent="-342900">
              <a:buFontTx/>
              <a:buChar char="•"/>
              <a:defRPr/>
            </a:pPr>
            <a:r>
              <a:rPr lang="en-US" dirty="0" smtClean="0">
                <a:effectLst/>
              </a:rPr>
              <a:t>Germany's </a:t>
            </a:r>
            <a:r>
              <a:rPr lang="en-US" dirty="0">
                <a:effectLst/>
              </a:rPr>
              <a:t>emergence set off rounds of diplomacy that resulted in new alliances. </a:t>
            </a:r>
            <a:endParaRPr lang="en-US" dirty="0" smtClean="0">
              <a:effectLst/>
            </a:endParaRPr>
          </a:p>
          <a:p>
            <a:pPr marL="342900" lvl="1" indent="-342900">
              <a:buFontTx/>
              <a:buChar char="•"/>
              <a:defRPr/>
            </a:pPr>
            <a:r>
              <a:rPr lang="en-US" dirty="0" smtClean="0">
                <a:effectLst/>
              </a:rPr>
              <a:t>Competition </a:t>
            </a:r>
            <a:r>
              <a:rPr lang="en-US" dirty="0">
                <a:effectLst/>
              </a:rPr>
              <a:t>between nations over colonies tested the ability of the alliance system to maintain the peace.</a:t>
            </a:r>
          </a:p>
          <a:p>
            <a:pPr>
              <a:defRPr/>
            </a:pP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143000"/>
          </a:xfrm>
        </p:spPr>
        <p:txBody>
          <a:bodyPr/>
          <a:lstStyle/>
          <a:p>
            <a:pPr>
              <a:defRPr/>
            </a:pPr>
            <a:r>
              <a:rPr lang="en-US" dirty="0">
                <a:effectLst/>
              </a:rPr>
              <a:t>The New Alliance System </a:t>
            </a:r>
            <a:endParaRPr lang="en-US" dirty="0"/>
          </a:p>
        </p:txBody>
      </p:sp>
      <p:sp>
        <p:nvSpPr>
          <p:cNvPr id="74755" name="Content Placeholder 2"/>
          <p:cNvSpPr>
            <a:spLocks noGrp="1"/>
          </p:cNvSpPr>
          <p:nvPr>
            <p:ph idx="1"/>
          </p:nvPr>
        </p:nvSpPr>
        <p:spPr bwMode="auto">
          <a:xfrm>
            <a:off x="990600" y="10668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lvl="1"/>
            <a:r>
              <a:rPr lang="en-US" sz="1600" dirty="0" smtClean="0">
                <a:effectLst/>
              </a:rPr>
              <a:t>By 1907, two alliance systems structured the diplomatic relations of Europe. </a:t>
            </a:r>
          </a:p>
          <a:p>
            <a:pPr lvl="2"/>
            <a:r>
              <a:rPr lang="en-US" sz="1600" dirty="0" smtClean="0">
                <a:solidFill>
                  <a:srgbClr val="FF0000"/>
                </a:solidFill>
                <a:effectLst/>
              </a:rPr>
              <a:t>Germany, Austria-Hungary, and Italy formed the Triple Alliance</a:t>
            </a:r>
          </a:p>
          <a:p>
            <a:pPr lvl="2"/>
            <a:r>
              <a:rPr lang="en-US" sz="1600" dirty="0" smtClean="0">
                <a:solidFill>
                  <a:srgbClr val="0000CC"/>
                </a:solidFill>
                <a:effectLst/>
              </a:rPr>
              <a:t>France, Britain, and Russia made up the Triple Entente</a:t>
            </a:r>
          </a:p>
          <a:p>
            <a:pPr lvl="1"/>
            <a:r>
              <a:rPr lang="en-US" sz="1600" dirty="0" smtClean="0">
                <a:effectLst/>
              </a:rPr>
              <a:t>All parties began to construct more powerful militaries to offset perceived gains among their rivals. Each alliance system was dependent on the status of a weak member.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590800"/>
            <a:ext cx="5852311" cy="4098380"/>
          </a:xfrm>
          <a:prstGeom prst="rect">
            <a:avLst/>
          </a:prstGeom>
        </p:spPr>
      </p:pic>
    </p:spTree>
    <p:extLst>
      <p:ext uri="{BB962C8B-B14F-4D97-AF65-F5344CB8AC3E}">
        <p14:creationId xmlns:p14="http://schemas.microsoft.com/office/powerpoint/2010/main" val="1303648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NATIONALISM</a:t>
            </a:r>
            <a:endParaRPr lang="en-US" dirty="0"/>
          </a:p>
        </p:txBody>
      </p:sp>
      <p:sp>
        <p:nvSpPr>
          <p:cNvPr id="3" name="Content Placeholder 2"/>
          <p:cNvSpPr>
            <a:spLocks noGrp="1"/>
          </p:cNvSpPr>
          <p:nvPr>
            <p:ph idx="1"/>
          </p:nvPr>
        </p:nvSpPr>
        <p:spPr>
          <a:xfrm>
            <a:off x="1447800" y="1600200"/>
            <a:ext cx="7239000" cy="4525963"/>
          </a:xfrm>
        </p:spPr>
        <p:txBody>
          <a:bodyPr/>
          <a:lstStyle/>
          <a:p>
            <a:pPr marL="457200" lvl="1" indent="0">
              <a:buFontTx/>
              <a:buNone/>
              <a:defRPr/>
            </a:pPr>
            <a:endParaRPr lang="en-US" sz="2400" dirty="0" smtClean="0">
              <a:effectLst/>
            </a:endParaRPr>
          </a:p>
          <a:p>
            <a:pPr lvl="1">
              <a:defRPr/>
            </a:pPr>
            <a:r>
              <a:rPr lang="en-US" sz="2400" dirty="0" smtClean="0">
                <a:effectLst/>
              </a:rPr>
              <a:t>Patriotic feeling, principles, or efforts for your country </a:t>
            </a:r>
          </a:p>
          <a:p>
            <a:pPr lvl="2">
              <a:defRPr/>
            </a:pPr>
            <a:r>
              <a:rPr lang="en-US" sz="2000" dirty="0" smtClean="0">
                <a:effectLst/>
              </a:rPr>
              <a:t>(extreme nationalism is feeling superiority over countries)</a:t>
            </a:r>
          </a:p>
          <a:p>
            <a:pPr lvl="1">
              <a:defRPr/>
            </a:pPr>
            <a:r>
              <a:rPr lang="en-US" sz="2400" dirty="0" smtClean="0">
                <a:effectLst/>
              </a:rPr>
              <a:t>PRIDE IN YOUR COUNTRY</a:t>
            </a:r>
          </a:p>
          <a:p>
            <a:pPr>
              <a:defRPr/>
            </a:pPr>
            <a:endParaRPr lang="en-US" sz="2400" dirty="0" smtClean="0"/>
          </a:p>
          <a:p>
            <a:pPr>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62000" y="53729"/>
            <a:ext cx="8534400" cy="914400"/>
          </a:xfrm>
          <a:prstGeom prst="rect">
            <a:avLst/>
          </a:prstGeom>
          <a:noFill/>
          <a:ln w="9525">
            <a:noFill/>
            <a:miter lim="800000"/>
            <a:headEnd/>
            <a:tailEnd/>
          </a:ln>
          <a:effectLst/>
        </p:spPr>
        <p:txBody>
          <a:bodyPr anchor="ctr">
            <a:spAutoFit/>
          </a:bodyPr>
          <a:lstStyle/>
          <a:p>
            <a:pPr algn="ctr">
              <a:spcBef>
                <a:spcPct val="50000"/>
              </a:spcBef>
              <a:defRPr/>
            </a:pPr>
            <a:r>
              <a:rPr lang="en-US" sz="5400" b="1" dirty="0">
                <a:solidFill>
                  <a:srgbClr val="00006C"/>
                </a:solidFill>
                <a:effectLst>
                  <a:outerShdw blurRad="38100" dist="38100" dir="2700000" algn="tl">
                    <a:srgbClr val="C0C0C0"/>
                  </a:outerShdw>
                </a:effectLst>
                <a:latin typeface="Carinthia Demo" pitchFamily="2" charset="0"/>
              </a:rPr>
              <a:t>The Boston Massacre </a:t>
            </a:r>
            <a:r>
              <a:rPr lang="en-US" sz="4400" b="1" dirty="0">
                <a:solidFill>
                  <a:srgbClr val="00006C"/>
                </a:solidFill>
                <a:effectLst>
                  <a:outerShdw blurRad="38100" dist="38100" dir="2700000" algn="tl">
                    <a:srgbClr val="C0C0C0"/>
                  </a:outerShdw>
                </a:effectLst>
                <a:latin typeface="BlackChancery" pitchFamily="2" charset="0"/>
              </a:rPr>
              <a:t>(</a:t>
            </a:r>
            <a:r>
              <a:rPr lang="en-US" sz="3200" b="1" dirty="0">
                <a:solidFill>
                  <a:srgbClr val="00006C"/>
                </a:solidFill>
                <a:effectLst>
                  <a:outerShdw blurRad="38100" dist="38100" dir="2700000" algn="tl">
                    <a:srgbClr val="C0C0C0"/>
                  </a:outerShdw>
                </a:effectLst>
                <a:latin typeface="BlackChancery" pitchFamily="2" charset="0"/>
              </a:rPr>
              <a:t>March 5,1770</a:t>
            </a:r>
            <a:r>
              <a:rPr lang="en-US" sz="4400" b="1" dirty="0">
                <a:solidFill>
                  <a:srgbClr val="00006C"/>
                </a:solidFill>
                <a:effectLst>
                  <a:outerShdw blurRad="38100" dist="38100" dir="2700000" algn="tl">
                    <a:srgbClr val="C0C0C0"/>
                  </a:outerShdw>
                </a:effectLst>
                <a:latin typeface="BlackChancery" pitchFamily="2" charset="0"/>
              </a:rPr>
              <a:t>)</a:t>
            </a:r>
          </a:p>
        </p:txBody>
      </p:sp>
      <p:pic>
        <p:nvPicPr>
          <p:cNvPr id="8195" name="Picture 3" descr="BostonMassacre"/>
          <p:cNvPicPr>
            <a:picLocks noChangeAspect="1" noChangeArrowheads="1"/>
          </p:cNvPicPr>
          <p:nvPr/>
        </p:nvPicPr>
        <p:blipFill>
          <a:blip r:embed="rId2" cstate="print">
            <a:lum bright="-6000" contrast="6000"/>
          </a:blip>
          <a:srcRect l="2148"/>
          <a:stretch>
            <a:fillRect/>
          </a:stretch>
        </p:blipFill>
        <p:spPr bwMode="auto">
          <a:xfrm>
            <a:off x="3051533" y="685800"/>
            <a:ext cx="3779862" cy="2170139"/>
          </a:xfrm>
          <a:prstGeom prst="rect">
            <a:avLst/>
          </a:prstGeom>
          <a:noFill/>
          <a:ln w="9525">
            <a:solidFill>
              <a:srgbClr val="CC2700"/>
            </a:solidFill>
            <a:miter lim="800000"/>
            <a:headEnd/>
            <a:tailEnd/>
          </a:ln>
        </p:spPr>
      </p:pic>
      <p:pic>
        <p:nvPicPr>
          <p:cNvPr id="2" name="Picture 1"/>
          <p:cNvPicPr>
            <a:picLocks noChangeAspect="1"/>
          </p:cNvPicPr>
          <p:nvPr/>
        </p:nvPicPr>
        <p:blipFill>
          <a:blip r:embed="rId3"/>
          <a:stretch>
            <a:fillRect/>
          </a:stretch>
        </p:blipFill>
        <p:spPr>
          <a:xfrm>
            <a:off x="1600200" y="3488010"/>
            <a:ext cx="2503064" cy="3252438"/>
          </a:xfrm>
          <a:prstGeom prst="rect">
            <a:avLst/>
          </a:prstGeom>
        </p:spPr>
      </p:pic>
      <p:pic>
        <p:nvPicPr>
          <p:cNvPr id="3" name="Picture 2"/>
          <p:cNvPicPr>
            <a:picLocks noChangeAspect="1"/>
          </p:cNvPicPr>
          <p:nvPr/>
        </p:nvPicPr>
        <p:blipFill>
          <a:blip r:embed="rId4"/>
          <a:stretch>
            <a:fillRect/>
          </a:stretch>
        </p:blipFill>
        <p:spPr>
          <a:xfrm>
            <a:off x="-914400" y="2743200"/>
            <a:ext cx="7846232" cy="1329043"/>
          </a:xfrm>
          <a:prstGeom prst="rect">
            <a:avLst/>
          </a:prstGeom>
        </p:spPr>
      </p:pic>
      <p:pic>
        <p:nvPicPr>
          <p:cNvPr id="4" name="Picture 3"/>
          <p:cNvPicPr>
            <a:picLocks noChangeAspect="1"/>
          </p:cNvPicPr>
          <p:nvPr/>
        </p:nvPicPr>
        <p:blipFill>
          <a:blip r:embed="rId5"/>
          <a:stretch>
            <a:fillRect/>
          </a:stretch>
        </p:blipFill>
        <p:spPr>
          <a:xfrm>
            <a:off x="4572000" y="4277397"/>
            <a:ext cx="4380237" cy="2463051"/>
          </a:xfrm>
          <a:prstGeom prst="rect">
            <a:avLst/>
          </a:prstGeom>
        </p:spPr>
      </p:pic>
      <p:pic>
        <p:nvPicPr>
          <p:cNvPr id="5" name="Picture 4"/>
          <p:cNvPicPr>
            <a:picLocks noChangeAspect="1"/>
          </p:cNvPicPr>
          <p:nvPr/>
        </p:nvPicPr>
        <p:blipFill>
          <a:blip r:embed="rId6"/>
          <a:stretch>
            <a:fillRect/>
          </a:stretch>
        </p:blipFill>
        <p:spPr>
          <a:xfrm>
            <a:off x="3180407" y="3481913"/>
            <a:ext cx="7163421" cy="13351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85800" y="168275"/>
            <a:ext cx="7848600" cy="132397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006C"/>
                </a:solidFill>
                <a:effectLst>
                  <a:outerShdw blurRad="38100" dist="38100" dir="2700000" algn="tl">
                    <a:srgbClr val="C0C0C0"/>
                  </a:outerShdw>
                </a:effectLst>
                <a:latin typeface="Carinthia Demo" pitchFamily="2" charset="0"/>
              </a:rPr>
              <a:t>The Coercive or Intolerable</a:t>
            </a:r>
            <a:br>
              <a:rPr lang="en-US" sz="4000" b="1" dirty="0">
                <a:solidFill>
                  <a:srgbClr val="00006C"/>
                </a:solidFill>
                <a:effectLst>
                  <a:outerShdw blurRad="38100" dist="38100" dir="2700000" algn="tl">
                    <a:srgbClr val="C0C0C0"/>
                  </a:outerShdw>
                </a:effectLst>
                <a:latin typeface="Carinthia Demo" pitchFamily="2" charset="0"/>
              </a:rPr>
            </a:br>
            <a:r>
              <a:rPr lang="en-US" sz="4000" b="1" dirty="0">
                <a:solidFill>
                  <a:srgbClr val="00006C"/>
                </a:solidFill>
                <a:effectLst>
                  <a:outerShdw blurRad="38100" dist="38100" dir="2700000" algn="tl">
                    <a:srgbClr val="C0C0C0"/>
                  </a:outerShdw>
                </a:effectLst>
                <a:latin typeface="Carinthia Demo" pitchFamily="2" charset="0"/>
              </a:rPr>
              <a:t>Acts </a:t>
            </a:r>
            <a:r>
              <a:rPr lang="en-US" sz="3200" b="1" dirty="0">
                <a:solidFill>
                  <a:srgbClr val="00006C"/>
                </a:solidFill>
                <a:effectLst>
                  <a:outerShdw blurRad="38100" dist="38100" dir="2700000" algn="tl">
                    <a:srgbClr val="C0C0C0"/>
                  </a:outerShdw>
                </a:effectLst>
                <a:latin typeface="BlackChancery" pitchFamily="2" charset="0"/>
              </a:rPr>
              <a:t>(1774)</a:t>
            </a:r>
            <a:endParaRPr lang="en-US" sz="4000" b="1" dirty="0">
              <a:solidFill>
                <a:srgbClr val="00006C"/>
              </a:solidFill>
              <a:effectLst>
                <a:outerShdw blurRad="38100" dist="38100" dir="2700000" algn="tl">
                  <a:srgbClr val="C0C0C0"/>
                </a:outerShdw>
              </a:effectLst>
              <a:latin typeface="Carinthia Demo" pitchFamily="2" charset="0"/>
            </a:endParaRPr>
          </a:p>
        </p:txBody>
      </p:sp>
      <p:pic>
        <p:nvPicPr>
          <p:cNvPr id="11267" name="Picture 3" descr="North-Intolerable Acts"/>
          <p:cNvPicPr>
            <a:picLocks noChangeAspect="1" noChangeArrowheads="1"/>
          </p:cNvPicPr>
          <p:nvPr/>
        </p:nvPicPr>
        <p:blipFill>
          <a:blip r:embed="rId2" cstate="print">
            <a:lum bright="-12000" contrast="18000"/>
          </a:blip>
          <a:srcRect l="3076" t="2319" r="1538"/>
          <a:stretch>
            <a:fillRect/>
          </a:stretch>
        </p:blipFill>
        <p:spPr bwMode="auto">
          <a:xfrm>
            <a:off x="685800" y="2362200"/>
            <a:ext cx="3429000" cy="2765425"/>
          </a:xfrm>
          <a:prstGeom prst="rect">
            <a:avLst/>
          </a:prstGeom>
          <a:noFill/>
          <a:ln w="9525">
            <a:solidFill>
              <a:srgbClr val="CC2700"/>
            </a:solidFill>
            <a:miter lim="800000"/>
            <a:headEnd/>
            <a:tailEnd/>
          </a:ln>
        </p:spPr>
      </p:pic>
      <p:sp>
        <p:nvSpPr>
          <p:cNvPr id="25604" name="Text Box 4"/>
          <p:cNvSpPr txBox="1">
            <a:spLocks noChangeArrowheads="1"/>
          </p:cNvSpPr>
          <p:nvPr/>
        </p:nvSpPr>
        <p:spPr bwMode="auto">
          <a:xfrm>
            <a:off x="685800" y="5181600"/>
            <a:ext cx="3505200" cy="519113"/>
          </a:xfrm>
          <a:prstGeom prst="rect">
            <a:avLst/>
          </a:prstGeom>
          <a:noFill/>
          <a:ln w="12700">
            <a:noFill/>
            <a:miter lim="800000"/>
            <a:headEnd type="none" w="sm" len="sm"/>
            <a:tailEnd type="none" w="sm" len="sm"/>
          </a:ln>
          <a:effectLst/>
        </p:spPr>
        <p:txBody>
          <a:bodyPr lIns="92075" tIns="46038" rIns="92075" bIns="46038">
            <a:spAutoFit/>
          </a:bodyPr>
          <a:lstStyle/>
          <a:p>
            <a:pPr algn="ctr" eaLnBrk="0" hangingPunct="0">
              <a:spcBef>
                <a:spcPct val="50000"/>
              </a:spcBef>
              <a:defRPr/>
            </a:pPr>
            <a:r>
              <a:rPr lang="en-US" sz="2800" b="1" dirty="0">
                <a:effectLst>
                  <a:outerShdw blurRad="38100" dist="38100" dir="2700000" algn="tl">
                    <a:srgbClr val="C0C0C0"/>
                  </a:outerShdw>
                </a:effectLst>
                <a:latin typeface="Comic Sans MS" pitchFamily="66" charset="0"/>
              </a:rPr>
              <a:t>Lord North</a:t>
            </a:r>
          </a:p>
        </p:txBody>
      </p:sp>
      <p:sp>
        <p:nvSpPr>
          <p:cNvPr id="25605" name="Text Box 5"/>
          <p:cNvSpPr txBox="1">
            <a:spLocks noChangeArrowheads="1"/>
          </p:cNvSpPr>
          <p:nvPr/>
        </p:nvSpPr>
        <p:spPr bwMode="auto">
          <a:xfrm>
            <a:off x="4343400" y="2133600"/>
            <a:ext cx="4419600" cy="579438"/>
          </a:xfrm>
          <a:prstGeom prst="rect">
            <a:avLst/>
          </a:prstGeom>
          <a:noFill/>
          <a:ln w="12700">
            <a:noFill/>
            <a:miter lim="800000"/>
            <a:headEnd type="none" w="sm" len="sm"/>
            <a:tailEnd type="none" w="sm" len="sm"/>
          </a:ln>
          <a:effectLst/>
        </p:spPr>
        <p:txBody>
          <a:bodyPr lIns="92075" tIns="46038" rIns="92075" bIns="46038">
            <a:spAutoFit/>
          </a:bodyPr>
          <a:lstStyle/>
          <a:p>
            <a:pPr eaLnBrk="0" hangingPunct="0">
              <a:spcBef>
                <a:spcPct val="50000"/>
              </a:spcBef>
              <a:defRPr/>
            </a:pPr>
            <a:r>
              <a:rPr lang="en-US" sz="3200" b="1" dirty="0">
                <a:solidFill>
                  <a:srgbClr val="CC0000"/>
                </a:solidFill>
                <a:effectLst>
                  <a:outerShdw blurRad="38100" dist="38100" dir="2700000" algn="tl">
                    <a:srgbClr val="C0C0C0"/>
                  </a:outerShdw>
                </a:effectLst>
                <a:latin typeface="Comic Sans MS" pitchFamily="66" charset="0"/>
              </a:rPr>
              <a:t>1.</a:t>
            </a:r>
            <a:r>
              <a:rPr lang="en-US" sz="3200" b="1" dirty="0">
                <a:effectLst>
                  <a:outerShdw blurRad="38100" dist="38100" dir="2700000" algn="tl">
                    <a:srgbClr val="C0C0C0"/>
                  </a:outerShdw>
                </a:effectLst>
                <a:latin typeface="Comic Sans MS" pitchFamily="66" charset="0"/>
              </a:rPr>
              <a:t>  Port Bill</a:t>
            </a:r>
            <a:endParaRPr lang="en-US" sz="2800" b="1" dirty="0">
              <a:effectLst>
                <a:outerShdw blurRad="38100" dist="38100" dir="2700000" algn="tl">
                  <a:srgbClr val="C0C0C0"/>
                </a:outerShdw>
              </a:effectLst>
              <a:latin typeface="Comic Sans MS" pitchFamily="66" charset="0"/>
            </a:endParaRPr>
          </a:p>
        </p:txBody>
      </p:sp>
      <p:sp>
        <p:nvSpPr>
          <p:cNvPr id="25606" name="Text Box 6"/>
          <p:cNvSpPr txBox="1">
            <a:spLocks noChangeArrowheads="1"/>
          </p:cNvSpPr>
          <p:nvPr/>
        </p:nvSpPr>
        <p:spPr bwMode="auto">
          <a:xfrm>
            <a:off x="4343400" y="3124200"/>
            <a:ext cx="4343400" cy="579438"/>
          </a:xfrm>
          <a:prstGeom prst="rect">
            <a:avLst/>
          </a:prstGeom>
          <a:noFill/>
          <a:ln w="12700">
            <a:noFill/>
            <a:miter lim="800000"/>
            <a:headEnd type="none" w="sm" len="sm"/>
            <a:tailEnd type="none" w="sm" len="sm"/>
          </a:ln>
          <a:effectLst/>
        </p:spPr>
        <p:txBody>
          <a:bodyPr lIns="92075" tIns="46038" rIns="92075" bIns="46038">
            <a:spAutoFit/>
          </a:bodyPr>
          <a:lstStyle/>
          <a:p>
            <a:pPr eaLnBrk="0" hangingPunct="0">
              <a:spcBef>
                <a:spcPct val="50000"/>
              </a:spcBef>
              <a:defRPr/>
            </a:pPr>
            <a:r>
              <a:rPr lang="en-US" sz="3200" b="1" dirty="0">
                <a:solidFill>
                  <a:srgbClr val="CC0000"/>
                </a:solidFill>
                <a:effectLst>
                  <a:outerShdw blurRad="38100" dist="38100" dir="2700000" algn="tl">
                    <a:srgbClr val="C0C0C0"/>
                  </a:outerShdw>
                </a:effectLst>
                <a:latin typeface="Comic Sans MS" pitchFamily="66" charset="0"/>
              </a:rPr>
              <a:t>2.</a:t>
            </a:r>
            <a:r>
              <a:rPr lang="en-US" sz="3200" b="1" dirty="0">
                <a:effectLst>
                  <a:outerShdw blurRad="38100" dist="38100" dir="2700000" algn="tl">
                    <a:srgbClr val="C0C0C0"/>
                  </a:outerShdw>
                </a:effectLst>
                <a:latin typeface="Comic Sans MS" pitchFamily="66" charset="0"/>
              </a:rPr>
              <a:t>  Government Act</a:t>
            </a:r>
            <a:endParaRPr lang="en-US" sz="2800" b="1" dirty="0">
              <a:effectLst>
                <a:outerShdw blurRad="38100" dist="38100" dir="2700000" algn="tl">
                  <a:srgbClr val="C0C0C0"/>
                </a:outerShdw>
              </a:effectLst>
              <a:latin typeface="Comic Sans MS" pitchFamily="66" charset="0"/>
            </a:endParaRPr>
          </a:p>
        </p:txBody>
      </p:sp>
      <p:sp>
        <p:nvSpPr>
          <p:cNvPr id="25607" name="Text Box 7"/>
          <p:cNvSpPr txBox="1">
            <a:spLocks noChangeArrowheads="1"/>
          </p:cNvSpPr>
          <p:nvPr/>
        </p:nvSpPr>
        <p:spPr bwMode="auto">
          <a:xfrm>
            <a:off x="4343400" y="5334000"/>
            <a:ext cx="4572000" cy="1066800"/>
          </a:xfrm>
          <a:prstGeom prst="rect">
            <a:avLst/>
          </a:prstGeom>
          <a:noFill/>
          <a:ln w="12700">
            <a:noFill/>
            <a:miter lim="800000"/>
            <a:headEnd type="none" w="sm" len="sm"/>
            <a:tailEnd type="none" w="sm" len="sm"/>
          </a:ln>
          <a:effectLst/>
        </p:spPr>
        <p:txBody>
          <a:bodyPr lIns="92075" tIns="46038" rIns="92075" bIns="46038">
            <a:spAutoFit/>
          </a:bodyPr>
          <a:lstStyle/>
          <a:p>
            <a:pPr eaLnBrk="0" hangingPunct="0">
              <a:spcBef>
                <a:spcPct val="50000"/>
              </a:spcBef>
              <a:defRPr/>
            </a:pPr>
            <a:r>
              <a:rPr lang="en-US" sz="3200" b="1" dirty="0">
                <a:solidFill>
                  <a:srgbClr val="CC0000"/>
                </a:solidFill>
                <a:effectLst>
                  <a:outerShdw blurRad="38100" dist="38100" dir="2700000" algn="tl">
                    <a:srgbClr val="C0C0C0"/>
                  </a:outerShdw>
                </a:effectLst>
                <a:latin typeface="Comic Sans MS" pitchFamily="66" charset="0"/>
              </a:rPr>
              <a:t>4.</a:t>
            </a:r>
            <a:r>
              <a:rPr lang="en-US" sz="3200" b="1" dirty="0">
                <a:effectLst>
                  <a:outerShdw blurRad="38100" dist="38100" dir="2700000" algn="tl">
                    <a:srgbClr val="C0C0C0"/>
                  </a:outerShdw>
                </a:effectLst>
                <a:latin typeface="Comic Sans MS" pitchFamily="66" charset="0"/>
              </a:rPr>
              <a:t>  Administration of</a:t>
            </a:r>
            <a:br>
              <a:rPr lang="en-US" sz="3200" b="1" dirty="0">
                <a:effectLst>
                  <a:outerShdw blurRad="38100" dist="38100" dir="2700000" algn="tl">
                    <a:srgbClr val="C0C0C0"/>
                  </a:outerShdw>
                </a:effectLst>
                <a:latin typeface="Comic Sans MS" pitchFamily="66" charset="0"/>
              </a:rPr>
            </a:br>
            <a:r>
              <a:rPr lang="en-US" sz="3200" b="1" dirty="0">
                <a:effectLst>
                  <a:outerShdw blurRad="38100" dist="38100" dir="2700000" algn="tl">
                    <a:srgbClr val="C0C0C0"/>
                  </a:outerShdw>
                </a:effectLst>
                <a:latin typeface="Comic Sans MS" pitchFamily="66" charset="0"/>
              </a:rPr>
              <a:t>     Justice Act</a:t>
            </a:r>
            <a:endParaRPr lang="en-US" sz="2800" b="1" dirty="0">
              <a:effectLst>
                <a:outerShdw blurRad="38100" dist="38100" dir="2700000" algn="tl">
                  <a:srgbClr val="C0C0C0"/>
                </a:outerShdw>
              </a:effectLst>
              <a:latin typeface="Comic Sans MS" pitchFamily="66" charset="0"/>
            </a:endParaRPr>
          </a:p>
        </p:txBody>
      </p:sp>
      <p:sp>
        <p:nvSpPr>
          <p:cNvPr id="25608" name="Text Box 8"/>
          <p:cNvSpPr txBox="1">
            <a:spLocks noChangeArrowheads="1"/>
          </p:cNvSpPr>
          <p:nvPr/>
        </p:nvSpPr>
        <p:spPr bwMode="auto">
          <a:xfrm>
            <a:off x="4343400" y="4114800"/>
            <a:ext cx="4648200" cy="1066800"/>
          </a:xfrm>
          <a:prstGeom prst="rect">
            <a:avLst/>
          </a:prstGeom>
          <a:noFill/>
          <a:ln w="12700">
            <a:noFill/>
            <a:miter lim="800000"/>
            <a:headEnd type="none" w="sm" len="sm"/>
            <a:tailEnd type="none" w="sm" len="sm"/>
          </a:ln>
          <a:effectLst/>
        </p:spPr>
        <p:txBody>
          <a:bodyPr lIns="92075" tIns="46038" rIns="92075" bIns="46038">
            <a:spAutoFit/>
          </a:bodyPr>
          <a:lstStyle/>
          <a:p>
            <a:pPr eaLnBrk="0" hangingPunct="0">
              <a:spcBef>
                <a:spcPct val="50000"/>
              </a:spcBef>
              <a:defRPr/>
            </a:pPr>
            <a:r>
              <a:rPr lang="en-US" sz="3200" b="1" dirty="0">
                <a:solidFill>
                  <a:srgbClr val="CC0000"/>
                </a:solidFill>
                <a:effectLst>
                  <a:outerShdw blurRad="38100" dist="38100" dir="2700000" algn="tl">
                    <a:srgbClr val="C0C0C0"/>
                  </a:outerShdw>
                </a:effectLst>
                <a:latin typeface="Comic Sans MS" pitchFamily="66" charset="0"/>
              </a:rPr>
              <a:t>3.</a:t>
            </a:r>
            <a:r>
              <a:rPr lang="en-US" sz="3200" b="1" dirty="0">
                <a:effectLst>
                  <a:outerShdw blurRad="38100" dist="38100" dir="2700000" algn="tl">
                    <a:srgbClr val="C0C0C0"/>
                  </a:outerShdw>
                </a:effectLst>
                <a:latin typeface="Comic Sans MS" pitchFamily="66" charset="0"/>
              </a:rPr>
              <a:t>  New Quartering</a:t>
            </a:r>
            <a:br>
              <a:rPr lang="en-US" sz="3200" b="1" dirty="0">
                <a:effectLst>
                  <a:outerShdw blurRad="38100" dist="38100" dir="2700000" algn="tl">
                    <a:srgbClr val="C0C0C0"/>
                  </a:outerShdw>
                </a:effectLst>
                <a:latin typeface="Comic Sans MS" pitchFamily="66" charset="0"/>
              </a:rPr>
            </a:br>
            <a:r>
              <a:rPr lang="en-US" sz="3200" b="1" dirty="0">
                <a:effectLst>
                  <a:outerShdw blurRad="38100" dist="38100" dir="2700000" algn="tl">
                    <a:srgbClr val="C0C0C0"/>
                  </a:outerShdw>
                </a:effectLst>
                <a:latin typeface="Comic Sans MS" pitchFamily="66" charset="0"/>
              </a:rPr>
              <a:t>    Act</a:t>
            </a:r>
            <a:endParaRPr lang="en-US" sz="2800" b="1" dirty="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1000"/>
                                        <p:tgtEl>
                                          <p:spTgt spid="25605"/>
                                        </p:tgtEl>
                                      </p:cBhvr>
                                    </p:animEffect>
                                    <p:anim calcmode="lin" valueType="num">
                                      <p:cBhvr>
                                        <p:cTn id="8" dur="1000" fill="hold"/>
                                        <p:tgtEl>
                                          <p:spTgt spid="25605"/>
                                        </p:tgtEl>
                                        <p:attrNameLst>
                                          <p:attrName>ppt_x</p:attrName>
                                        </p:attrNameLst>
                                      </p:cBhvr>
                                      <p:tavLst>
                                        <p:tav tm="0">
                                          <p:val>
                                            <p:strVal val="#ppt_x"/>
                                          </p:val>
                                        </p:tav>
                                        <p:tav tm="100000">
                                          <p:val>
                                            <p:strVal val="#ppt_x"/>
                                          </p:val>
                                        </p:tav>
                                      </p:tavLst>
                                    </p:anim>
                                    <p:anim calcmode="lin" valueType="num">
                                      <p:cBhvr>
                                        <p:cTn id="9" dur="900" decel="100000" fill="hold"/>
                                        <p:tgtEl>
                                          <p:spTgt spid="2560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60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5606"/>
                                        </p:tgtEl>
                                        <p:attrNameLst>
                                          <p:attrName>style.visibility</p:attrName>
                                        </p:attrNameLst>
                                      </p:cBhvr>
                                      <p:to>
                                        <p:strVal val="visible"/>
                                      </p:to>
                                    </p:set>
                                    <p:animEffect transition="in" filter="fade">
                                      <p:cBhvr>
                                        <p:cTn id="15" dur="1000"/>
                                        <p:tgtEl>
                                          <p:spTgt spid="25606"/>
                                        </p:tgtEl>
                                      </p:cBhvr>
                                    </p:animEffect>
                                    <p:anim calcmode="lin" valueType="num">
                                      <p:cBhvr>
                                        <p:cTn id="16" dur="1000" fill="hold"/>
                                        <p:tgtEl>
                                          <p:spTgt spid="25606"/>
                                        </p:tgtEl>
                                        <p:attrNameLst>
                                          <p:attrName>ppt_x</p:attrName>
                                        </p:attrNameLst>
                                      </p:cBhvr>
                                      <p:tavLst>
                                        <p:tav tm="0">
                                          <p:val>
                                            <p:strVal val="#ppt_x"/>
                                          </p:val>
                                        </p:tav>
                                        <p:tav tm="100000">
                                          <p:val>
                                            <p:strVal val="#ppt_x"/>
                                          </p:val>
                                        </p:tav>
                                      </p:tavLst>
                                    </p:anim>
                                    <p:anim calcmode="lin" valueType="num">
                                      <p:cBhvr>
                                        <p:cTn id="17" dur="900" decel="100000" fill="hold"/>
                                        <p:tgtEl>
                                          <p:spTgt spid="2560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606"/>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fade">
                                      <p:cBhvr>
                                        <p:cTn id="23" dur="1000"/>
                                        <p:tgtEl>
                                          <p:spTgt spid="25608"/>
                                        </p:tgtEl>
                                      </p:cBhvr>
                                    </p:animEffect>
                                    <p:anim calcmode="lin" valueType="num">
                                      <p:cBhvr>
                                        <p:cTn id="24" dur="1000" fill="hold"/>
                                        <p:tgtEl>
                                          <p:spTgt spid="25608"/>
                                        </p:tgtEl>
                                        <p:attrNameLst>
                                          <p:attrName>ppt_x</p:attrName>
                                        </p:attrNameLst>
                                      </p:cBhvr>
                                      <p:tavLst>
                                        <p:tav tm="0">
                                          <p:val>
                                            <p:strVal val="#ppt_x"/>
                                          </p:val>
                                        </p:tav>
                                        <p:tav tm="100000">
                                          <p:val>
                                            <p:strVal val="#ppt_x"/>
                                          </p:val>
                                        </p:tav>
                                      </p:tavLst>
                                    </p:anim>
                                    <p:anim calcmode="lin" valueType="num">
                                      <p:cBhvr>
                                        <p:cTn id="25" dur="900" decel="100000" fill="hold"/>
                                        <p:tgtEl>
                                          <p:spTgt spid="2560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5608"/>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5607"/>
                                        </p:tgtEl>
                                        <p:attrNameLst>
                                          <p:attrName>style.visibility</p:attrName>
                                        </p:attrNameLst>
                                      </p:cBhvr>
                                      <p:to>
                                        <p:strVal val="visible"/>
                                      </p:to>
                                    </p:set>
                                    <p:animEffect transition="in" filter="fade">
                                      <p:cBhvr>
                                        <p:cTn id="31" dur="1000"/>
                                        <p:tgtEl>
                                          <p:spTgt spid="25607"/>
                                        </p:tgtEl>
                                      </p:cBhvr>
                                    </p:animEffect>
                                    <p:anim calcmode="lin" valueType="num">
                                      <p:cBhvr>
                                        <p:cTn id="32" dur="1000" fill="hold"/>
                                        <p:tgtEl>
                                          <p:spTgt spid="25607"/>
                                        </p:tgtEl>
                                        <p:attrNameLst>
                                          <p:attrName>ppt_x</p:attrName>
                                        </p:attrNameLst>
                                      </p:cBhvr>
                                      <p:tavLst>
                                        <p:tav tm="0">
                                          <p:val>
                                            <p:strVal val="#ppt_x"/>
                                          </p:val>
                                        </p:tav>
                                        <p:tav tm="100000">
                                          <p:val>
                                            <p:strVal val="#ppt_x"/>
                                          </p:val>
                                        </p:tav>
                                      </p:tavLst>
                                    </p:anim>
                                    <p:anim calcmode="lin" valueType="num">
                                      <p:cBhvr>
                                        <p:cTn id="33" dur="900" decel="100000" fill="hold"/>
                                        <p:tgtEl>
                                          <p:spTgt spid="2560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560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06" grpId="0"/>
      <p:bldP spid="25607" grpId="0"/>
      <p:bldP spid="25608" grpId="0"/>
    </p:bldLst>
  </p:timing>
</p:sld>
</file>

<file path=ppt/theme/theme1.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blank</Template>
  <TotalTime>3189</TotalTime>
  <Words>3757</Words>
  <Application>Microsoft Office PowerPoint</Application>
  <PresentationFormat>On-screen Show (4:3)</PresentationFormat>
  <Paragraphs>445</Paragraphs>
  <Slides>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BlackChancery</vt:lpstr>
      <vt:lpstr>Wingdings</vt:lpstr>
      <vt:lpstr>Arial</vt:lpstr>
      <vt:lpstr>Carinthia Demo</vt:lpstr>
      <vt:lpstr>Comic Sans MS</vt:lpstr>
      <vt:lpstr>Lombardic Narrow</vt:lpstr>
      <vt:lpstr>Blank</vt:lpstr>
      <vt:lpstr>Chapter 23</vt:lpstr>
      <vt:lpstr>PowerPoint Presentation</vt:lpstr>
      <vt:lpstr>Intellectual Challenge and Population Pressure</vt:lpstr>
      <vt:lpstr>PowerPoint Presentation</vt:lpstr>
      <vt:lpstr>PowerPoint Presentation</vt:lpstr>
      <vt:lpstr>American and French Revolutions </vt:lpstr>
      <vt:lpstr>The American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American Revolution</vt:lpstr>
      <vt:lpstr>The French Revolution</vt:lpstr>
      <vt:lpstr>Causes of the French Revolution (1789)</vt:lpstr>
      <vt:lpstr>PowerPoint Presentation</vt:lpstr>
      <vt:lpstr>Crisis in France in 1789 </vt:lpstr>
      <vt:lpstr>PowerPoint Presentation</vt:lpstr>
      <vt:lpstr>PowerPoint Presentation</vt:lpstr>
      <vt:lpstr>The French Revolution: Radical and Authoritarian Phases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Conservative Settlement and the Revolutionary Legacy</vt:lpstr>
      <vt:lpstr>PowerPoint Presentation</vt:lpstr>
      <vt:lpstr>PowerPoint Presentation</vt:lpstr>
      <vt:lpstr>THE INDUSTRIAL REVOLUTION</vt:lpstr>
      <vt:lpstr>TURNING POINT in History</vt:lpstr>
      <vt:lpstr>PowerPoint Presentation</vt:lpstr>
      <vt:lpstr>Origins of Industrialization, 1770-1840</vt:lpstr>
      <vt:lpstr>PowerPoint Presentation</vt:lpstr>
      <vt:lpstr>PowerPoint Presentation</vt:lpstr>
      <vt:lpstr>PowerPoint Presentation</vt:lpstr>
      <vt:lpstr>PowerPoint Presentation</vt:lpstr>
      <vt:lpstr>Inventions of the Industrial Revolution</vt:lpstr>
      <vt:lpstr>PowerPoint Presentation</vt:lpstr>
      <vt:lpstr>The Spread of Industry</vt:lpstr>
      <vt:lpstr>The Disruptions of Industrial Life </vt:lpstr>
      <vt:lpstr>PowerPoint Presentation</vt:lpstr>
      <vt:lpstr>PowerPoint Presentation</vt:lpstr>
      <vt:lpstr>PowerPoint Presentation</vt:lpstr>
      <vt:lpstr>PowerPoint Presentation</vt:lpstr>
      <vt:lpstr>The Revolutions of 1848</vt:lpstr>
      <vt:lpstr>PowerPoint Presentation</vt:lpstr>
      <vt:lpstr>PowerPoint Presentation</vt:lpstr>
      <vt:lpstr>PowerPoint Presentation</vt:lpstr>
      <vt:lpstr>PowerPoint Presentation</vt:lpstr>
      <vt:lpstr>PowerPoint Presentation</vt:lpstr>
      <vt:lpstr>The Consolidation of the Industrial Order, 1850-1914</vt:lpstr>
      <vt:lpstr>Adjustments to Industrial Life</vt:lpstr>
      <vt:lpstr>PowerPoint Presentation</vt:lpstr>
      <vt:lpstr>PowerPoint Presentation</vt:lpstr>
      <vt:lpstr>Political Trends and the Rise of New Nations</vt:lpstr>
      <vt:lpstr>PowerPoint Presentation</vt:lpstr>
      <vt:lpstr>The Social Questions and New Government Functions</vt:lpstr>
      <vt:lpstr>PowerPoint Presentation</vt:lpstr>
      <vt:lpstr>PowerPoint Presentation</vt:lpstr>
      <vt:lpstr>PowerPoint Presentation</vt:lpstr>
      <vt:lpstr>Cultural Transformations</vt:lpstr>
      <vt:lpstr>Emphasis on Consumption and Leisure</vt:lpstr>
      <vt:lpstr>PowerPoint Presentation</vt:lpstr>
      <vt:lpstr>Advances in Scientific Knowledge</vt:lpstr>
      <vt:lpstr>Western Settler Societies</vt:lpstr>
      <vt:lpstr>Diplomatic Tensions and  World War I  </vt:lpstr>
      <vt:lpstr>The New Alliance System </vt:lpstr>
      <vt:lpstr>NATIONALISM</vt:lpstr>
    </vt:vector>
  </TitlesOfParts>
  <Company>Horace Greeley HS     CHappaqua, 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Revolution</dc:title>
  <dc:creator>Susan M. Pojer</dc:creator>
  <cp:lastModifiedBy>Jordan Meiners</cp:lastModifiedBy>
  <cp:revision>297</cp:revision>
  <cp:lastPrinted>1601-01-01T00:00:00Z</cp:lastPrinted>
  <dcterms:created xsi:type="dcterms:W3CDTF">2004-02-06T00:57:13Z</dcterms:created>
  <dcterms:modified xsi:type="dcterms:W3CDTF">2014-03-31T03:03:58Z</dcterms:modified>
</cp:coreProperties>
</file>