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6"/>
  </p:notesMasterIdLst>
  <p:sldIdLst>
    <p:sldId id="256" r:id="rId2"/>
    <p:sldId id="261" r:id="rId3"/>
    <p:sldId id="257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58" r:id="rId12"/>
    <p:sldId id="315" r:id="rId13"/>
    <p:sldId id="259" r:id="rId14"/>
    <p:sldId id="260" r:id="rId15"/>
    <p:sldId id="314" r:id="rId16"/>
    <p:sldId id="271" r:id="rId17"/>
    <p:sldId id="270" r:id="rId18"/>
    <p:sldId id="269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4" r:id="rId30"/>
    <p:sldId id="282" r:id="rId31"/>
    <p:sldId id="283" r:id="rId32"/>
    <p:sldId id="320" r:id="rId33"/>
    <p:sldId id="286" r:id="rId34"/>
    <p:sldId id="287" r:id="rId35"/>
    <p:sldId id="316" r:id="rId36"/>
    <p:sldId id="317" r:id="rId37"/>
    <p:sldId id="288" r:id="rId38"/>
    <p:sldId id="318" r:id="rId39"/>
    <p:sldId id="297" r:id="rId40"/>
    <p:sldId id="289" r:id="rId41"/>
    <p:sldId id="298" r:id="rId42"/>
    <p:sldId id="319" r:id="rId43"/>
    <p:sldId id="299" r:id="rId44"/>
    <p:sldId id="321" r:id="rId45"/>
    <p:sldId id="322" r:id="rId46"/>
    <p:sldId id="290" r:id="rId47"/>
    <p:sldId id="300" r:id="rId48"/>
    <p:sldId id="301" r:id="rId49"/>
    <p:sldId id="302" r:id="rId50"/>
    <p:sldId id="303" r:id="rId51"/>
    <p:sldId id="304" r:id="rId52"/>
    <p:sldId id="305" r:id="rId53"/>
    <p:sldId id="291" r:id="rId54"/>
    <p:sldId id="292" r:id="rId55"/>
    <p:sldId id="313" r:id="rId56"/>
    <p:sldId id="293" r:id="rId57"/>
    <p:sldId id="323" r:id="rId58"/>
    <p:sldId id="295" r:id="rId59"/>
    <p:sldId id="306" r:id="rId60"/>
    <p:sldId id="307" r:id="rId61"/>
    <p:sldId id="308" r:id="rId62"/>
    <p:sldId id="309" r:id="rId63"/>
    <p:sldId id="310" r:id="rId64"/>
    <p:sldId id="311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1F44C-98AE-469A-9EF2-0A3586632A6A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65F35-6C3E-4FBE-BE7F-8D344F1ED1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6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F281C3-7A03-4253-80E1-5AB29F90A07E}" type="slidenum">
              <a:rPr lang="en-US"/>
              <a:pPr/>
              <a:t>4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12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3DA780-5DBF-4BE1-A12D-881424EA7550}" type="slidenum">
              <a:rPr lang="en-US"/>
              <a:pPr/>
              <a:t>5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33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7EAF45-5D83-4F57-9A12-DE276048525B}" type="slidenum">
              <a:rPr lang="en-US"/>
              <a:pPr/>
              <a:t>6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32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8FF0D4-0FC5-4C63-BBE0-626FE2B610E0}" type="slidenum">
              <a:rPr lang="en-US"/>
              <a:pPr/>
              <a:t>7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03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A37142-5585-47E3-9B2C-476FECD658A9}" type="slidenum">
              <a:rPr lang="en-US"/>
              <a:pPr/>
              <a:t>8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31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9497AA-2AB6-4687-BE13-E96DB748367E}" type="slidenum">
              <a:rPr lang="en-US"/>
              <a:pPr/>
              <a:t>9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57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23901-26FF-457D-B4EC-A6438253244A}" type="slidenum">
              <a:rPr lang="en-US"/>
              <a:pPr/>
              <a:t>10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05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B3504-1637-4796-968F-AC913808C385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80D681F8-E88A-46EE-8891-F15180625D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B3504-1637-4796-968F-AC913808C385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81F8-E88A-46EE-8891-F15180625D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B3504-1637-4796-968F-AC913808C385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81F8-E88A-46EE-8891-F15180625D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B3504-1637-4796-968F-AC913808C385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81F8-E88A-46EE-8891-F15180625D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B3504-1637-4796-968F-AC913808C385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0D681F8-E88A-46EE-8891-F15180625D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B3504-1637-4796-968F-AC913808C385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81F8-E88A-46EE-8891-F15180625D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B3504-1637-4796-968F-AC913808C385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81F8-E88A-46EE-8891-F15180625D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B3504-1637-4796-968F-AC913808C385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81F8-E88A-46EE-8891-F15180625D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B3504-1637-4796-968F-AC913808C385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81F8-E88A-46EE-8891-F15180625D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B3504-1637-4796-968F-AC913808C385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81F8-E88A-46EE-8891-F15180625D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B3504-1637-4796-968F-AC913808C385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0D681F8-E88A-46EE-8891-F15180625D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DCB3504-1637-4796-968F-AC913808C385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80D681F8-E88A-46EE-8891-F15180625D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5.jpeg"/><Relationship Id="rId3" Type="http://schemas.openxmlformats.org/officeDocument/2006/relationships/audio" Target="../media/audio11.wav"/><Relationship Id="rId7" Type="http://schemas.openxmlformats.org/officeDocument/2006/relationships/hyperlink" Target="http://images.google.com/imgres?imgurl=www.erowid.org/library/books/images/moonshiners_bootleggers.jpg&amp;imgrefurl=http://www.erowid.org/library/books/moonshiners_bootleggers.shtml&amp;h=350&amp;w=284&amp;prev=/images?q=Bootleggers&amp;svnum=10&amp;hl=en&amp;lr=&amp;ie=" TargetMode="External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11" Type="http://schemas.openxmlformats.org/officeDocument/2006/relationships/hyperlink" Target="http://images.google.com/imgres?imgurl=www.wpl.lib.oh.us/AntiSaloon/history/images/AI_jan25_19.gif&amp;imgrefurl=http://www.wpl.lib.oh.us/AntiSaloon/history/&amp;h=1580&amp;w=1000&amp;prev=/images?q=18th+Amendment&amp;svnum=10&amp;hl=en&amp;lr=&amp;ie=UTF-8&amp;sa=G" TargetMode="External"/><Relationship Id="rId5" Type="http://schemas.openxmlformats.org/officeDocument/2006/relationships/hyperlink" Target="http://images.google.com/imgres?imgurl=www.paulsann.org/thelawlessdecade/new/hooch.gif&amp;imgrefurl=http://www.paulsann.org/thelawlessdecade/new1928-2.html&amp;h=190&amp;w=234&amp;prev=/images?q=Speakeasies&amp;start=20&amp;svnum=10&amp;hl=en&amp;lr=&amp;ie=UTF-8&amp;sa=" TargetMode="External"/><Relationship Id="rId15" Type="http://schemas.openxmlformats.org/officeDocument/2006/relationships/image" Target="../media/image47.jpeg"/><Relationship Id="rId10" Type="http://schemas.openxmlformats.org/officeDocument/2006/relationships/image" Target="../media/image43.jpeg"/><Relationship Id="rId4" Type="http://schemas.openxmlformats.org/officeDocument/2006/relationships/audio" Target="../media/audio7.wav"/><Relationship Id="rId9" Type="http://schemas.openxmlformats.org/officeDocument/2006/relationships/hyperlink" Target="http://images.google.com/imgres?imgurl=lythgoes.net/genealogy/history/bootleggers.jpg&amp;imgrefurl=http://lythgoes.net/genealogy/history/BootleggersApprehended.php&amp;h=229&amp;w=325&amp;prev=/images?q=Bootleggers&amp;svnum=10&amp;hl=en&amp;lr=&amp;ie=UTF-8&amp;sa=G" TargetMode="External"/><Relationship Id="rId1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gif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jpe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toastercentral.com/2mb1225bba.jpg" TargetMode="External"/><Relationship Id="rId11" Type="http://schemas.openxmlformats.org/officeDocument/2006/relationships/image" Target="../media/image9.jpeg"/><Relationship Id="rId5" Type="http://schemas.openxmlformats.org/officeDocument/2006/relationships/image" Target="../media/image5.jpeg"/><Relationship Id="rId10" Type="http://schemas.openxmlformats.org/officeDocument/2006/relationships/image" Target="../media/image8.jpeg"/><Relationship Id="rId4" Type="http://schemas.openxmlformats.org/officeDocument/2006/relationships/image" Target="../media/image4.jpeg"/><Relationship Id="rId9" Type="http://schemas.openxmlformats.org/officeDocument/2006/relationships/hyperlink" Target="http://www.ritterdental.com/Story/TheGoldenYears/1920sTriB.htm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hyperlink" Target="http://accuweather.ap.org/cgi-bin/apdownload.pl?5199728+Intl_Photos+accuweather.ap.org:80+++" TargetMode="External"/><Relationship Id="rId3" Type="http://schemas.openxmlformats.org/officeDocument/2006/relationships/audio" Target="../media/audio1.wav"/><Relationship Id="rId7" Type="http://schemas.openxmlformats.org/officeDocument/2006/relationships/hyperlink" Target="http://images.google.com/imgres?imgurl=www.borg.com/~dave2/ak165.jpg&amp;imgrefurl=http://www.borg.com/~dave2/dave3.htm&amp;h=300&amp;w=274&amp;prev=/images?q=antique+radio&amp;start=20&amp;svnum=10&amp;hl=en&amp;lr=&amp;ie=UTF-8&amp;sa=N" TargetMode="External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hyperlink" Target="http://www.newsound2000.com/parentsite/images/fulls/NST064.jpg" TargetMode="External"/><Relationship Id="rId5" Type="http://schemas.openxmlformats.org/officeDocument/2006/relationships/audio" Target="../media/audio3.wav"/><Relationship Id="rId10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hyperlink" Target="http://www.angelfire.com/film/Chaplin/charlientramp.jpg" TargetMode="External"/><Relationship Id="rId1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hyperlink" Target="http://accuweather.ap.org/cgi-bin/apdownload.pl?4888150+Intl_Photos+accuweather.ap.org:80+++" TargetMode="External"/><Relationship Id="rId3" Type="http://schemas.openxmlformats.org/officeDocument/2006/relationships/audio" Target="../media/audio5.wav"/><Relationship Id="rId7" Type="http://schemas.openxmlformats.org/officeDocument/2006/relationships/hyperlink" Target="http://olp.swlauriersb.qc.ca/sportwq/babe%20Ruth.gif" TargetMode="External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11" Type="http://schemas.openxmlformats.org/officeDocument/2006/relationships/image" Target="../media/image18.jpeg"/><Relationship Id="rId5" Type="http://schemas.openxmlformats.org/officeDocument/2006/relationships/audio" Target="../media/audio7.wav"/><Relationship Id="rId10" Type="http://schemas.openxmlformats.org/officeDocument/2006/relationships/image" Target="../media/image17.jpeg"/><Relationship Id="rId4" Type="http://schemas.openxmlformats.org/officeDocument/2006/relationships/audio" Target="../media/audio6.wav"/><Relationship Id="rId9" Type="http://schemas.openxmlformats.org/officeDocument/2006/relationships/hyperlink" Target="http://www.angelfire.com/wi/fishbert/images/cobb.jpg" TargetMode="External"/><Relationship Id="rId14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Francis_Crick" TargetMode="External"/><Relationship Id="rId4" Type="http://schemas.openxmlformats.org/officeDocument/2006/relationships/hyperlink" Target="https://en.wikipedia.org/wiki/James_Watson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clink.org/aclibrary/75th/flappers.jpg" TargetMode="External"/><Relationship Id="rId13" Type="http://schemas.openxmlformats.org/officeDocument/2006/relationships/image" Target="../media/image24.jpeg"/><Relationship Id="rId18" Type="http://schemas.openxmlformats.org/officeDocument/2006/relationships/hyperlink" Target="http://www.artcontempora.com/macintosh/available/fournol/armstrong.html" TargetMode="External"/><Relationship Id="rId3" Type="http://schemas.openxmlformats.org/officeDocument/2006/relationships/audio" Target="../media/audio9.wav"/><Relationship Id="rId7" Type="http://schemas.openxmlformats.org/officeDocument/2006/relationships/image" Target="../media/image21.jpeg"/><Relationship Id="rId12" Type="http://schemas.openxmlformats.org/officeDocument/2006/relationships/hyperlink" Target="http://images.google.com/imgres?imgurl=www.yale.edu/glc/tangledroots/fitzgerald.jpg&amp;imgrefurl=http://www.yale.edu/glc/tangledroots/tr12bb6.htm&amp;h=-1&amp;w=-1&amp;prev=/images?q=F.+Scott+Fitzgerald&amp;start=100&amp;svnum=10&amp;hl=en&amp;lr=&amp;ie=UTF-8&amp;sa%253" TargetMode="External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6" Type="http://schemas.openxmlformats.org/officeDocument/2006/relationships/hyperlink" Target="http://www.theworldsgreatbooks.com/images/Literature/oldmangood.jpg" TargetMode="External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uwadmnweb.uwyo.edu/ahc/jpgs/womenshistory2002/Women's%20History%20Web%20Photos/flappers.jpg" TargetMode="External"/><Relationship Id="rId11" Type="http://schemas.openxmlformats.org/officeDocument/2006/relationships/image" Target="../media/image23.jpeg"/><Relationship Id="rId5" Type="http://schemas.openxmlformats.org/officeDocument/2006/relationships/audio" Target="../media/audio10.wav"/><Relationship Id="rId15" Type="http://schemas.openxmlformats.org/officeDocument/2006/relationships/image" Target="../media/image25.jpeg"/><Relationship Id="rId10" Type="http://schemas.openxmlformats.org/officeDocument/2006/relationships/hyperlink" Target="http://images.google.com/imgres?imgurl=www.ifas.org/books/000306.gif&amp;imgrefurl=http://www.ifas.org/books/000306.html&amp;h=268&amp;w=175&amp;prev=/images?q=F.+Scott+Fitzgerald&amp;start=100&amp;svnum=10&amp;hl=en&amp;lr=&amp;ie=UTF-8&amp;sa=N" TargetMode="External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22.jpeg"/><Relationship Id="rId14" Type="http://schemas.openxmlformats.org/officeDocument/2006/relationships/hyperlink" Target="http://images.google.com/imgres?imgurl=www.leckel.com/private/pictures/ernest.gif&amp;imgrefurl=http://www.leckel.com/private/hobbies.htm&amp;h=225&amp;w=177&amp;prev=/images?q=+Ernest++Hemingway&amp;start=20&amp;svnum=10&amp;hl=en&amp;lr=&amp;ie=UTF-8&amp;sa=N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hyperlink" Target="http://images.google.com/imgres?imgurl=www.coe.ufl.edu/courses/edtech/vault/SS/20s/kkk/invitation.gif&amp;imgrefurl=http://www.coe.ufl.edu/courses/edtech/vault/SS/20s/kkk/kkkpage.html&amp;h=624&amp;w=547&amp;prev=/images?q=Ku+Klux+Klan+in+the+1920's&amp;svnum%25" TargetMode="External"/><Relationship Id="rId7" Type="http://schemas.openxmlformats.org/officeDocument/2006/relationships/hyperlink" Target="http://images.google.com/imgres?imgurl=www.knightskkk.org/sc/SWKforrest4.gif&amp;imgrefurl=http://moneycentral.communities.msn.com/SouthernWhiteKnightsoftheKuKluxKlan&amp;h=459&amp;w=450&amp;prev=/images?q=Ku+Klux+Klan&amp;svnum=10&amp;hl=en&amp;lr=&amp;ie=UTF-8&amp;sa%2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hyperlink" Target="http://images.google.com/imgres?imgurl=www.dimensional.com/~randl/cg/smonk.jpg&amp;imgrefurl=http://www.dimensional.com/~randl/scopes.htm&amp;h=320&amp;w=342&amp;prev=/images?q=Scopes+%22Monkey%22+Trial&amp;svnum=10&amp;hl=en&amp;lr=&amp;ie=UTF-8&amp;sa=G" TargetMode="External"/><Relationship Id="rId3" Type="http://schemas.openxmlformats.org/officeDocument/2006/relationships/audio" Target="../media/audio9.wav"/><Relationship Id="rId7" Type="http://schemas.openxmlformats.org/officeDocument/2006/relationships/hyperlink" Target="http://images.google.com/imgres?imgurl=www.pbs.org/wgbh/amex/monkeytrial/peopleevents/images/p_fundamentalismscopes.jpg&amp;imgrefurl=http://www.pbs.org/wgbh/amex/monkeytrial/peopleevents/e_gospel.html&amp;h=195&amp;w=160&amp;prev=/images?q=Scopes+Monkey+Trial&amp;start" TargetMode="External"/><Relationship Id="rId12" Type="http://schemas.openxmlformats.org/officeDocument/2006/relationships/image" Target="../media/image37.jpeg"/><Relationship Id="rId17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11" Type="http://schemas.openxmlformats.org/officeDocument/2006/relationships/image" Target="../media/image36.png"/><Relationship Id="rId5" Type="http://schemas.openxmlformats.org/officeDocument/2006/relationships/hyperlink" Target="http://images.google.com/imgres?imgurl=www.gurlpages.com/monkeytrial/images/headline1.jpg&amp;imgrefurl=http://www.gurlpages.com/monkeytrial/&amp;h=164&amp;w=179&amp;prev=/images?q=Scopes+Monkey+Trial&amp;start=20&amp;svnum=10&amp;hl=en&amp;lr=&amp;ie=UTF-8&amp;sa=N" TargetMode="External"/><Relationship Id="rId15" Type="http://schemas.openxmlformats.org/officeDocument/2006/relationships/hyperlink" Target="http://images.google.com/imgres?imgurl=my.execpc.com/~awallace/bibledino.jpg&amp;imgrefurl=http://my.execpc.com/~awallace/create.htm&amp;h=233&amp;w=200&amp;prev=/images?q=Evolution+vs.+Creationism&amp;svnum=10&amp;hl=en&amp;lr=&amp;ie=UTF-8&amp;sa=G" TargetMode="External"/><Relationship Id="rId10" Type="http://schemas.openxmlformats.org/officeDocument/2006/relationships/image" Target="../media/image35.jpeg"/><Relationship Id="rId4" Type="http://schemas.openxmlformats.org/officeDocument/2006/relationships/audio" Target="../media/audio1.wav"/><Relationship Id="rId9" Type="http://schemas.openxmlformats.org/officeDocument/2006/relationships/hyperlink" Target="http://images.google.com/imgres?imgurl=www.gurlpages.com/monkeytrial/images/headline3.jpg&amp;imgrefurl=http://www.gurlpages.com/monkeytrial/&amp;h=184&amp;w=179&amp;prev=/images?q=Scopes+Monkey+Trial&amp;start=20&amp;svnum=10&amp;hl=en&amp;lr=&amp;ie=UTF-8&amp;sa=N" TargetMode="External"/><Relationship Id="rId1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Ch. 29 The West in the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679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3" name="Picture 13" descr="hooch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03325"/>
            <a:ext cx="6934200" cy="565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0"/>
            <a:ext cx="3810000" cy="76200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Prohibition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379413"/>
            <a:ext cx="28876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Britannic Bold" pitchFamily="34" charset="0"/>
              </a:rPr>
              <a:t>18</a:t>
            </a:r>
            <a:r>
              <a:rPr lang="en-US" sz="2800" baseline="30000">
                <a:solidFill>
                  <a:srgbClr val="FF0000"/>
                </a:solidFill>
                <a:latin typeface="Britannic Bold" pitchFamily="34" charset="0"/>
              </a:rPr>
              <a:t>th</a:t>
            </a:r>
            <a:r>
              <a:rPr lang="en-US" sz="2800">
                <a:solidFill>
                  <a:srgbClr val="FF0000"/>
                </a:solidFill>
                <a:latin typeface="Britannic Bold" pitchFamily="34" charset="0"/>
              </a:rPr>
              <a:t>  Amendment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6248400" y="381000"/>
            <a:ext cx="2686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itchFamily="18" charset="0"/>
              </a:rPr>
              <a:t>Volstead Act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990600" y="3048000"/>
            <a:ext cx="19462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tx2"/>
                </a:solidFill>
                <a:latin typeface="Times New Roman" pitchFamily="18" charset="0"/>
              </a:rPr>
              <a:t>Gangsters</a:t>
            </a:r>
          </a:p>
        </p:txBody>
      </p:sp>
      <p:pic>
        <p:nvPicPr>
          <p:cNvPr id="20505" name="Picture 25" descr="moonshiners_bootlegger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14400"/>
            <a:ext cx="2243138" cy="2743200"/>
          </a:xfrm>
          <a:prstGeom prst="rect">
            <a:avLst/>
          </a:prstGeom>
          <a:noFill/>
          <a:ln w="508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7" name="Picture 27" descr="bootlegger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439" y="1193492"/>
            <a:ext cx="2667000" cy="1887538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1" name="Picture 31" descr="AI_jan25_19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1412875" cy="2225675"/>
          </a:xfrm>
          <a:prstGeom prst="rect">
            <a:avLst/>
          </a:prstGeom>
          <a:noFill/>
          <a:ln w="476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9" name="WordArt 39"/>
          <p:cNvSpPr>
            <a:spLocks noChangeArrowheads="1" noChangeShapeType="1" noTextEdit="1"/>
          </p:cNvSpPr>
          <p:nvPr/>
        </p:nvSpPr>
        <p:spPr bwMode="auto">
          <a:xfrm>
            <a:off x="6159352" y="3562350"/>
            <a:ext cx="2745162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1600" kern="10" dirty="0">
                <a:ln w="9525" cap="sq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 Black"/>
              </a:rPr>
              <a:t>untouchables</a:t>
            </a:r>
          </a:p>
        </p:txBody>
      </p:sp>
      <p:pic>
        <p:nvPicPr>
          <p:cNvPr id="20521" name="Picture 41" descr="DailyMirro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724" y="3979862"/>
            <a:ext cx="1961314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3" name="Picture 43" descr="image?id=61909&amp;rendTypeId=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624" y="3857365"/>
            <a:ext cx="2238709" cy="276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6" name="Picture 46" descr="44288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38" y="3535103"/>
            <a:ext cx="24384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7" name="Rectangle 47"/>
          <p:cNvSpPr>
            <a:spLocks noChangeArrowheads="1"/>
          </p:cNvSpPr>
          <p:nvPr/>
        </p:nvSpPr>
        <p:spPr bwMode="auto">
          <a:xfrm>
            <a:off x="685800" y="6019800"/>
            <a:ext cx="2019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Al Capone</a:t>
            </a:r>
          </a:p>
        </p:txBody>
      </p:sp>
    </p:spTree>
    <p:extLst>
      <p:ext uri="{BB962C8B-B14F-4D97-AF65-F5344CB8AC3E}">
        <p14:creationId xmlns:p14="http://schemas.microsoft.com/office/powerpoint/2010/main" val="396611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la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s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20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0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0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0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0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utoUpdateAnimBg="0"/>
      <p:bldP spid="20484" grpId="0" autoUpdateAnimBg="0"/>
      <p:bldP spid="20485" grpId="0" autoUpdateAnimBg="0"/>
      <p:bldP spid="20486" grpId="0" autoUpdateAnimBg="0"/>
      <p:bldP spid="20519" grpId="0" animBg="1"/>
      <p:bldP spid="205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7772400" cy="1143000"/>
          </a:xfrm>
        </p:spPr>
        <p:txBody>
          <a:bodyPr/>
          <a:lstStyle/>
          <a:p>
            <a:r>
              <a:rPr lang="en-US" dirty="0"/>
              <a:t>The Impact of the Depression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101082" y="1066800"/>
            <a:ext cx="9220200" cy="6019800"/>
          </a:xfrm>
        </p:spPr>
        <p:txBody>
          <a:bodyPr>
            <a:noAutofit/>
          </a:bodyPr>
          <a:lstStyle/>
          <a:p>
            <a:pPr lvl="1"/>
            <a:r>
              <a:rPr lang="en-US" sz="1800" dirty="0"/>
              <a:t>With the onset of the Great Depression in </a:t>
            </a:r>
            <a:r>
              <a:rPr lang="en-US" sz="1800" dirty="0" smtClean="0"/>
              <a:t>1929, Western governments raised national tariffs</a:t>
            </a:r>
          </a:p>
          <a:p>
            <a:pPr lvl="2"/>
            <a:r>
              <a:rPr lang="en-US" sz="1800" dirty="0" smtClean="0"/>
              <a:t>Tried to keep out the goods of other countries</a:t>
            </a:r>
          </a:p>
          <a:p>
            <a:pPr lvl="2"/>
            <a:r>
              <a:rPr lang="en-US" sz="1800" dirty="0" smtClean="0"/>
              <a:t>Worsened the international economy and weakened sales for everyone</a:t>
            </a:r>
            <a:endParaRPr lang="en-US" sz="1800" dirty="0"/>
          </a:p>
          <a:p>
            <a:pPr lvl="1"/>
            <a:r>
              <a:rPr lang="en-US" sz="1800" dirty="0" smtClean="0"/>
              <a:t>Political </a:t>
            </a:r>
            <a:r>
              <a:rPr lang="en-US" sz="1800" dirty="0"/>
              <a:t>radicalism once again became a popular solution to government inadequacy in dealing with </a:t>
            </a:r>
            <a:r>
              <a:rPr lang="en-US" sz="1800" dirty="0" smtClean="0"/>
              <a:t>depression</a:t>
            </a:r>
          </a:p>
          <a:p>
            <a:pPr lvl="2"/>
            <a:r>
              <a:rPr lang="en-US" sz="1800" dirty="0" smtClean="0"/>
              <a:t>Communism – Stalin</a:t>
            </a:r>
          </a:p>
          <a:p>
            <a:pPr lvl="2"/>
            <a:r>
              <a:rPr lang="en-US" sz="1800" dirty="0" smtClean="0"/>
              <a:t>Fascism – Hitler/Mussolini</a:t>
            </a:r>
          </a:p>
          <a:p>
            <a:pPr lvl="2"/>
            <a:endParaRPr lang="en-US" sz="2000" dirty="0" smtClean="0"/>
          </a:p>
          <a:p>
            <a:pPr lvl="1"/>
            <a:endParaRPr lang="en-US" sz="24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5673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219200"/>
            <a:ext cx="5334000" cy="41217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76200" y="228600"/>
            <a:ext cx="3733800" cy="6576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lvl="1" indent="-228600">
              <a:spcBef>
                <a:spcPts val="370"/>
              </a:spcBef>
              <a:buClr>
                <a:srgbClr val="9B2D1F"/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prstClr val="black"/>
                </a:solidFill>
              </a:rPr>
              <a:t>In Scandinavia and the United States, governments chose to intervene more actively in the economy with generally positive results</a:t>
            </a:r>
          </a:p>
          <a:p>
            <a:pPr marL="822960" lvl="2" indent="-228600">
              <a:spcBef>
                <a:spcPts val="370"/>
              </a:spcBef>
              <a:buClr>
                <a:srgbClr val="D34817">
                  <a:tint val="60000"/>
                </a:srgbClr>
              </a:buClr>
              <a:buSzPct val="85000"/>
              <a:buFont typeface="Wingdings 2"/>
              <a:buChar char=""/>
            </a:pPr>
            <a:r>
              <a:rPr lang="en-US" sz="1600" dirty="0">
                <a:solidFill>
                  <a:prstClr val="black"/>
                </a:solidFill>
              </a:rPr>
              <a:t>Advent of welfare state</a:t>
            </a:r>
          </a:p>
          <a:p>
            <a:pPr marL="1097280" lvl="3" indent="-228600">
              <a:spcBef>
                <a:spcPts val="370"/>
              </a:spcBef>
              <a:buClr>
                <a:srgbClr val="A28E6A"/>
              </a:buClr>
              <a:buSzPct val="80000"/>
              <a:buFont typeface="Wingdings 2"/>
              <a:buChar char=""/>
            </a:pPr>
            <a:r>
              <a:rPr lang="en-US" sz="1600" dirty="0">
                <a:solidFill>
                  <a:prstClr val="black"/>
                </a:solidFill>
              </a:rPr>
              <a:t>New Deal (1933) in the United States</a:t>
            </a:r>
          </a:p>
          <a:p>
            <a:pPr marL="1371600" lvl="4" indent="-228600">
              <a:spcBef>
                <a:spcPts val="370"/>
              </a:spcBef>
              <a:buClr>
                <a:srgbClr val="A28E6A"/>
              </a:buClr>
              <a:buFontTx/>
              <a:buChar char="o"/>
            </a:pPr>
            <a:r>
              <a:rPr lang="en-US" sz="2000" dirty="0">
                <a:solidFill>
                  <a:prstClr val="black"/>
                </a:solidFill>
              </a:rPr>
              <a:t>Social Security – provided assistance to the unemployed and retirees</a:t>
            </a:r>
          </a:p>
          <a:p>
            <a:pPr marL="1645920" lvl="5" indent="-228600">
              <a:spcBef>
                <a:spcPts val="370"/>
              </a:spcBef>
              <a:buClr>
                <a:srgbClr val="A28E6A"/>
              </a:buClr>
              <a:buFontTx/>
              <a:buChar char="•"/>
            </a:pPr>
            <a:r>
              <a:rPr lang="en-US" dirty="0">
                <a:solidFill>
                  <a:prstClr val="black"/>
                </a:solidFill>
              </a:rPr>
              <a:t>Older people began to expect less economic support from their families and more from the state</a:t>
            </a:r>
          </a:p>
          <a:p>
            <a:pPr marL="1371600" lvl="4" indent="-228600">
              <a:spcBef>
                <a:spcPts val="370"/>
              </a:spcBef>
              <a:buClr>
                <a:srgbClr val="A28E6A"/>
              </a:buClr>
              <a:buFontTx/>
              <a:buChar char="o"/>
            </a:pPr>
            <a:r>
              <a:rPr lang="en-US" sz="2000" dirty="0">
                <a:solidFill>
                  <a:prstClr val="black"/>
                </a:solidFill>
              </a:rPr>
              <a:t>Huge public works</a:t>
            </a:r>
          </a:p>
          <a:p>
            <a:pPr marL="1371600" lvl="4" indent="-228600">
              <a:spcBef>
                <a:spcPts val="370"/>
              </a:spcBef>
              <a:buClr>
                <a:srgbClr val="A28E6A"/>
              </a:buClr>
              <a:buFontTx/>
              <a:buChar char="o"/>
            </a:pPr>
            <a:r>
              <a:rPr lang="en-US" sz="2000" dirty="0">
                <a:solidFill>
                  <a:prstClr val="black"/>
                </a:solidFill>
              </a:rPr>
              <a:t>Increased the power of the state</a:t>
            </a:r>
          </a:p>
          <a:p>
            <a:pPr marL="822960" lvl="2" indent="-228600">
              <a:spcBef>
                <a:spcPts val="370"/>
              </a:spcBef>
              <a:buClr>
                <a:srgbClr val="D34817">
                  <a:tint val="60000"/>
                </a:srgbClr>
              </a:buClr>
              <a:buSzPct val="85000"/>
              <a:buFont typeface="Wingdings 2"/>
              <a:buChar char=""/>
            </a:pP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17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457200"/>
            <a:ext cx="5486400" cy="114299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The Challenge of Fascism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974979"/>
            <a:ext cx="8915400" cy="4876801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000" dirty="0"/>
              <a:t>In Germany, </a:t>
            </a:r>
            <a:r>
              <a:rPr lang="en-US" sz="2000" dirty="0" smtClean="0"/>
              <a:t>the treaty arrangements after WWI and the depression were contributing factors </a:t>
            </a:r>
            <a:r>
              <a:rPr lang="en-US" sz="2000" dirty="0"/>
              <a:t>to the rise of a fascist </a:t>
            </a:r>
            <a:r>
              <a:rPr lang="en-US" sz="2000" dirty="0" smtClean="0"/>
              <a:t>regime</a:t>
            </a:r>
            <a:endParaRPr lang="en-US" sz="2000" dirty="0" smtClean="0"/>
          </a:p>
          <a:p>
            <a:pPr lvl="1"/>
            <a:r>
              <a:rPr lang="en-US" sz="2000" dirty="0" smtClean="0"/>
              <a:t>Characteristics of Fascism</a:t>
            </a:r>
            <a:endParaRPr lang="en-US" sz="2000" dirty="0"/>
          </a:p>
          <a:p>
            <a:pPr lvl="2"/>
            <a:r>
              <a:rPr lang="en-US" sz="1600" dirty="0" smtClean="0"/>
              <a:t>Attacked parliamentary democracy and the corruption and class conflict of Western capitalism</a:t>
            </a:r>
          </a:p>
          <a:p>
            <a:pPr lvl="2"/>
            <a:r>
              <a:rPr lang="en-US" sz="1600" dirty="0" smtClean="0"/>
              <a:t>Strong state ruled by a powerful leader who would revive the nation’s forces through vigorous foreign and military policy</a:t>
            </a:r>
          </a:p>
          <a:p>
            <a:pPr lvl="2"/>
            <a:r>
              <a:rPr lang="en-US" sz="1600" dirty="0" smtClean="0"/>
              <a:t>Vaguely promised social reforms to alleviate class resentments </a:t>
            </a:r>
          </a:p>
          <a:p>
            <a:pPr lvl="2"/>
            <a:r>
              <a:rPr lang="en-US" sz="1600" dirty="0" smtClean="0"/>
              <a:t>Attacked trade unions and socialist/communist parties which pleased landlords and business groups</a:t>
            </a:r>
          </a:p>
          <a:p>
            <a:pPr lvl="2"/>
            <a:r>
              <a:rPr lang="en-US" sz="1600" dirty="0" smtClean="0"/>
              <a:t>Extreme nationalism, believing their nation was superior to others</a:t>
            </a:r>
            <a:endParaRPr lang="en-US" sz="1600" dirty="0" smtClean="0"/>
          </a:p>
          <a:p>
            <a:pPr lvl="1"/>
            <a:r>
              <a:rPr lang="en-US" sz="2000" dirty="0" smtClean="0"/>
              <a:t>The </a:t>
            </a:r>
            <a:r>
              <a:rPr lang="en-US" sz="2000" dirty="0"/>
              <a:t>rise of Adolf Hitler in Germany made fascism a major </a:t>
            </a:r>
            <a:r>
              <a:rPr lang="en-US" sz="2000" dirty="0" smtClean="0"/>
              <a:t>force </a:t>
            </a:r>
            <a:endParaRPr lang="en-US" sz="2000" dirty="0" smtClean="0"/>
          </a:p>
          <a:p>
            <a:pPr lvl="2"/>
            <a:r>
              <a:rPr lang="en-US" sz="1800" dirty="0" smtClean="0"/>
              <a:t>Middle- </a:t>
            </a:r>
            <a:r>
              <a:rPr lang="en-US" sz="1800" dirty="0"/>
              <a:t>class and conservative groups were drawn to Hitler's assault </a:t>
            </a:r>
            <a:r>
              <a:rPr lang="en-US" sz="1800" dirty="0" smtClean="0"/>
              <a:t>against socialism and communism and </a:t>
            </a:r>
            <a:r>
              <a:rPr lang="en-US" sz="1800" dirty="0"/>
              <a:t>accepted his condemnation of the </a:t>
            </a:r>
            <a:r>
              <a:rPr lang="en-US" sz="1800" dirty="0" smtClean="0"/>
              <a:t>Jews</a:t>
            </a:r>
            <a:endParaRPr lang="en-US" sz="1800" dirty="0" smtClean="0"/>
          </a:p>
          <a:p>
            <a:pPr lvl="2"/>
            <a:r>
              <a:rPr lang="en-US" sz="1800" dirty="0" smtClean="0"/>
              <a:t>Hitler repeated the need for unity and hopeless weakness of parliamentary politics</a:t>
            </a:r>
          </a:p>
          <a:p>
            <a:pPr lvl="2"/>
            <a:r>
              <a:rPr lang="en-US" sz="1800" dirty="0" smtClean="0"/>
              <a:t>State should provide guidance, for it was greater than the sum of individual interests</a:t>
            </a:r>
          </a:p>
          <a:p>
            <a:pPr lvl="2"/>
            <a:r>
              <a:rPr lang="en-US" sz="1800" dirty="0" smtClean="0"/>
              <a:t>Strong leader</a:t>
            </a:r>
          </a:p>
          <a:p>
            <a:pPr lvl="2"/>
            <a:r>
              <a:rPr lang="en-US" sz="1800" dirty="0" smtClean="0"/>
              <a:t>Promised a glorious foreign policy to undo the wrongs of the Versailles </a:t>
            </a:r>
            <a:r>
              <a:rPr lang="en-US" sz="1800" dirty="0" smtClean="0"/>
              <a:t>treaty</a:t>
            </a:r>
          </a:p>
          <a:p>
            <a:pPr lvl="2"/>
            <a:r>
              <a:rPr lang="en-US" sz="1800" dirty="0" smtClean="0"/>
              <a:t>Represented a hope for effective action against the depression</a:t>
            </a:r>
            <a:endParaRPr lang="en-US" sz="1800" dirty="0" smtClean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026" name="Picture 2" descr="http://t0.gstatic.com/images?q=tbn:ANd9GcQz1Vhb7qP4yQQHQQlP6nOhtbLxOq09Y4g9AZL2WKsQ82lXR_bH:www.topyaps.com/wp-content/uploads/2011/07/hitl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72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04800"/>
            <a:ext cx="8229600" cy="5638800"/>
          </a:xfrm>
        </p:spPr>
        <p:txBody>
          <a:bodyPr>
            <a:noAutofit/>
          </a:bodyPr>
          <a:lstStyle/>
          <a:p>
            <a:pPr marL="342900" lvl="1" indent="-342900"/>
            <a:r>
              <a:rPr lang="en-US" sz="1600" dirty="0" smtClean="0"/>
              <a:t>1933 – Hitler made arrangements with other political leaders for his rise to power legally; quickly dismantled </a:t>
            </a:r>
            <a:r>
              <a:rPr lang="en-US" sz="1600" dirty="0"/>
              <a:t>parliamentary </a:t>
            </a:r>
            <a:r>
              <a:rPr lang="en-US" sz="1600" dirty="0" smtClean="0"/>
              <a:t>government (Weimar Republic) </a:t>
            </a:r>
            <a:r>
              <a:rPr lang="en-US" sz="1600" dirty="0"/>
              <a:t>and established a totalitarian </a:t>
            </a:r>
            <a:r>
              <a:rPr lang="en-US" sz="1600" dirty="0" smtClean="0"/>
              <a:t>state</a:t>
            </a:r>
            <a:endParaRPr lang="en-US" sz="1600" dirty="0" smtClean="0"/>
          </a:p>
          <a:p>
            <a:pPr marL="617220" lvl="2" indent="-342900"/>
            <a:r>
              <a:rPr lang="en-US" sz="1600" dirty="0" smtClean="0"/>
              <a:t>Government would exercise direct control over nearly all the activities of its subjects</a:t>
            </a:r>
            <a:endParaRPr lang="en-US" sz="1600" dirty="0" smtClean="0"/>
          </a:p>
          <a:p>
            <a:pPr marL="617220" lvl="2" indent="-342900"/>
            <a:r>
              <a:rPr lang="en-US" sz="1600" dirty="0" smtClean="0"/>
              <a:t>Eliminated all oppositional parties</a:t>
            </a:r>
          </a:p>
          <a:p>
            <a:pPr marL="617220" lvl="2" indent="-342900"/>
            <a:r>
              <a:rPr lang="en-US" sz="1600" dirty="0" smtClean="0"/>
              <a:t>Put Nazis in control of military/bureaucracy </a:t>
            </a:r>
          </a:p>
          <a:p>
            <a:pPr marL="617220" lvl="2" indent="-342900"/>
            <a:r>
              <a:rPr lang="en-US" sz="1600" dirty="0" smtClean="0"/>
              <a:t>Gestapo – </a:t>
            </a:r>
            <a:r>
              <a:rPr lang="en-US" sz="1600" dirty="0"/>
              <a:t>s</a:t>
            </a:r>
            <a:r>
              <a:rPr lang="en-US" sz="1600" dirty="0" smtClean="0"/>
              <a:t>ecret police</a:t>
            </a:r>
            <a:r>
              <a:rPr lang="en-US" sz="1600" dirty="0" smtClean="0"/>
              <a:t> </a:t>
            </a:r>
          </a:p>
          <a:p>
            <a:pPr marL="891540" lvl="3" indent="-342900"/>
            <a:r>
              <a:rPr lang="en-US" sz="1600" dirty="0"/>
              <a:t>A</a:t>
            </a:r>
            <a:r>
              <a:rPr lang="en-US" sz="1600" dirty="0" smtClean="0"/>
              <a:t>rrested </a:t>
            </a:r>
            <a:r>
              <a:rPr lang="en-US" sz="1600" dirty="0" smtClean="0"/>
              <a:t>hundreds of thousands of political </a:t>
            </a:r>
            <a:r>
              <a:rPr lang="en-US" sz="1600" dirty="0" smtClean="0"/>
              <a:t>opponents</a:t>
            </a:r>
            <a:endParaRPr lang="en-US" sz="1600" dirty="0" smtClean="0"/>
          </a:p>
          <a:p>
            <a:pPr marL="617220" lvl="2" indent="-342900"/>
            <a:r>
              <a:rPr lang="en-US" sz="1600" dirty="0" smtClean="0"/>
              <a:t>Labor unions replaced by government-sponsored institutions</a:t>
            </a:r>
          </a:p>
          <a:p>
            <a:pPr marL="891540" lvl="3" indent="-342900"/>
            <a:r>
              <a:rPr lang="en-US" sz="1600" dirty="0" smtClean="0"/>
              <a:t>Attempted to appease low-paid workers by offering full employment and welfare</a:t>
            </a:r>
          </a:p>
          <a:p>
            <a:pPr marL="617220" lvl="2" indent="-342900"/>
            <a:r>
              <a:rPr lang="en-US" sz="1600" dirty="0" smtClean="0"/>
              <a:t>Attacked </a:t>
            </a:r>
            <a:r>
              <a:rPr lang="en-US" sz="1600" dirty="0" smtClean="0"/>
              <a:t>modern art, challenged scientific education</a:t>
            </a:r>
          </a:p>
          <a:p>
            <a:pPr marL="617220" lvl="2" indent="-342900"/>
            <a:r>
              <a:rPr lang="en-US" sz="1600" dirty="0"/>
              <a:t>P</a:t>
            </a:r>
            <a:r>
              <a:rPr lang="en-US" sz="1600" dirty="0" smtClean="0"/>
              <a:t>ropaganda</a:t>
            </a:r>
            <a:endParaRPr lang="en-US" sz="1600" dirty="0" smtClean="0"/>
          </a:p>
          <a:p>
            <a:pPr marL="617220" lvl="2" indent="-342900"/>
            <a:r>
              <a:rPr lang="en-US" sz="1600" dirty="0"/>
              <a:t>E</a:t>
            </a:r>
            <a:r>
              <a:rPr lang="en-US" sz="1600" dirty="0" smtClean="0"/>
              <a:t>xtreme </a:t>
            </a:r>
            <a:r>
              <a:rPr lang="en-US" sz="1600" dirty="0"/>
              <a:t>nationalism was combined with his genocidal hatred of the </a:t>
            </a:r>
            <a:r>
              <a:rPr lang="en-US" sz="1600" dirty="0" smtClean="0"/>
              <a:t>Jews (anti-Semitic)</a:t>
            </a:r>
          </a:p>
          <a:p>
            <a:pPr marL="891540" lvl="3" indent="-342900"/>
            <a:r>
              <a:rPr lang="en-US" sz="1600" dirty="0" smtClean="0"/>
              <a:t>Blamed </a:t>
            </a:r>
            <a:r>
              <a:rPr lang="en-US" sz="1600" dirty="0" smtClean="0"/>
              <a:t>Jews</a:t>
            </a:r>
            <a:r>
              <a:rPr lang="en-US" sz="1600" dirty="0" smtClean="0"/>
              <a:t> </a:t>
            </a:r>
            <a:r>
              <a:rPr lang="en-US" sz="1600" dirty="0" smtClean="0"/>
              <a:t>for various personal misfortunes </a:t>
            </a:r>
            <a:endParaRPr lang="en-US" sz="1600" dirty="0" smtClean="0"/>
          </a:p>
          <a:p>
            <a:pPr marL="1165860" lvl="4" indent="-342900"/>
            <a:r>
              <a:rPr lang="en-US" sz="1600" dirty="0" smtClean="0"/>
              <a:t>socialism</a:t>
            </a:r>
            <a:r>
              <a:rPr lang="en-US" sz="1600" dirty="0" smtClean="0"/>
              <a:t>, excessive </a:t>
            </a:r>
            <a:r>
              <a:rPr lang="en-US" sz="1600" dirty="0" smtClean="0"/>
              <a:t>capitalism</a:t>
            </a:r>
            <a:endParaRPr lang="en-US" sz="1600" dirty="0" smtClean="0"/>
          </a:p>
          <a:p>
            <a:pPr marL="891540" lvl="3" indent="-342900"/>
            <a:r>
              <a:rPr lang="en-US" sz="1600" dirty="0" smtClean="0"/>
              <a:t>Forced Jews to wear special emblems, property attacked and seized, and millions sent to concentration camps</a:t>
            </a:r>
          </a:p>
          <a:p>
            <a:pPr marL="891540" lvl="3" indent="-342900"/>
            <a:r>
              <a:rPr lang="en-US" sz="1600" dirty="0" smtClean="0"/>
              <a:t>1940 – eliminate the Jews</a:t>
            </a:r>
          </a:p>
          <a:p>
            <a:pPr marL="617220" lvl="2" indent="-342900"/>
            <a:r>
              <a:rPr lang="en-US" sz="1600" dirty="0" smtClean="0"/>
              <a:t>Hitler's </a:t>
            </a:r>
            <a:r>
              <a:rPr lang="en-US" sz="1600" dirty="0"/>
              <a:t>constitutional revisions were intended to create the necessary war machine that would catapult Germany into control of </a:t>
            </a:r>
            <a:r>
              <a:rPr lang="en-US" sz="1600" dirty="0" smtClean="0"/>
              <a:t>Europe</a:t>
            </a:r>
            <a:endParaRPr lang="en-US" sz="1600" dirty="0"/>
          </a:p>
          <a:p>
            <a:pPr marL="891540" lvl="3" indent="-342900"/>
            <a:r>
              <a:rPr lang="en-US" sz="1600" dirty="0" smtClean="0"/>
              <a:t>1939 – WWII begins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6602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blogs.law.harvard.edu/karthik/files/2011/04/pt-2717-75dp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2290" y="3886200"/>
            <a:ext cx="1939736" cy="2736530"/>
          </a:xfrm>
          <a:prstGeom prst="rect">
            <a:avLst/>
          </a:prstGeom>
          <a:noFill/>
        </p:spPr>
      </p:pic>
      <p:pic>
        <p:nvPicPr>
          <p:cNvPr id="80900" name="Picture 4" descr="http://strangevehicles.greyfalcon.us/Pictures/merc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0771" y="381000"/>
            <a:ext cx="4648200" cy="3355155"/>
          </a:xfrm>
          <a:prstGeom prst="rect">
            <a:avLst/>
          </a:prstGeom>
          <a:noFill/>
        </p:spPr>
      </p:pic>
      <p:pic>
        <p:nvPicPr>
          <p:cNvPr id="80902" name="Picture 6" descr="http://www.totalfascism.com/wp-content/uploads/2012/12/Belgian-Jews-wearing-the-star-of-David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0"/>
            <a:ext cx="2937510" cy="4114801"/>
          </a:xfrm>
          <a:prstGeom prst="rect">
            <a:avLst/>
          </a:prstGeom>
          <a:noFill/>
        </p:spPr>
      </p:pic>
      <p:pic>
        <p:nvPicPr>
          <p:cNvPr id="80904" name="Picture 8" descr="http://firstlightforum.files.wordpress.com/2009/02/nazi-a-jew-with-star-of-david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4038600"/>
            <a:ext cx="3200400" cy="23257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686800" cy="579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291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153400" cy="544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266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610830" cy="574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657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28" y="609600"/>
            <a:ext cx="8387372" cy="575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087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65563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Disarray in the West, 1914-1945</a:t>
            </a:r>
            <a:r>
              <a:rPr lang="en-US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31242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World War I quickly shattered the confidence many Europeans felt at the turn of the century</a:t>
            </a:r>
          </a:p>
          <a:p>
            <a:pPr lvl="1"/>
            <a:r>
              <a:rPr lang="en-US" dirty="0" smtClean="0"/>
              <a:t>Damaged European economy</a:t>
            </a:r>
          </a:p>
          <a:p>
            <a:pPr lvl="1"/>
            <a:r>
              <a:rPr lang="en-US" dirty="0" smtClean="0"/>
              <a:t>Hurt diplomatic relations between Western states</a:t>
            </a:r>
          </a:p>
          <a:p>
            <a:pPr lvl="1"/>
            <a:r>
              <a:rPr lang="en-US" dirty="0" smtClean="0"/>
              <a:t>Hurt political systems in many Western states</a:t>
            </a:r>
          </a:p>
          <a:p>
            <a:pPr lvl="1"/>
            <a:r>
              <a:rPr lang="en-US" dirty="0" smtClean="0"/>
              <a:t>Had a devastating material and psychological impact on the European combatants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143000"/>
            <a:ext cx="3962400" cy="471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17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305800" cy="554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52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763000" cy="5847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608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229600" cy="566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622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301962" cy="548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429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378317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664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64245"/>
            <a:ext cx="4191000" cy="628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960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8035762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678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8153400" cy="544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02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394951" cy="557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425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77200" cy="579438"/>
          </a:xfrm>
        </p:spPr>
        <p:txBody>
          <a:bodyPr>
            <a:normAutofit/>
          </a:bodyPr>
          <a:lstStyle/>
          <a:p>
            <a:r>
              <a:rPr lang="en-US" sz="2800" b="1" dirty="0"/>
              <a:t>After World War II: International Setting for the West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762000" y="990600"/>
            <a:ext cx="7772400" cy="4572000"/>
          </a:xfrm>
        </p:spPr>
        <p:txBody>
          <a:bodyPr/>
          <a:lstStyle/>
          <a:p>
            <a:r>
              <a:rPr lang="en-US" dirty="0" smtClean="0"/>
              <a:t>WWII left western Europe in shambles</a:t>
            </a:r>
          </a:p>
          <a:p>
            <a:pPr lvl="1"/>
            <a:r>
              <a:rPr lang="en-US" dirty="0" smtClean="0"/>
              <a:t>Physical destruction of housing and transportations</a:t>
            </a:r>
          </a:p>
          <a:p>
            <a:pPr lvl="1"/>
            <a:r>
              <a:rPr lang="en-US" dirty="0" smtClean="0"/>
              <a:t>Downed bridges</a:t>
            </a:r>
          </a:p>
          <a:p>
            <a:pPr lvl="1"/>
            <a:r>
              <a:rPr lang="en-US" dirty="0" smtClean="0"/>
              <a:t>Broken rail lines complicated food shipments</a:t>
            </a:r>
          </a:p>
          <a:p>
            <a:pPr lvl="1"/>
            <a:r>
              <a:rPr lang="en-US" dirty="0" smtClean="0"/>
              <a:t>Many people ill-fed and unable to work at full efficiency</a:t>
            </a:r>
            <a:endParaRPr lang="en-US" dirty="0"/>
          </a:p>
        </p:txBody>
      </p:sp>
      <p:pic>
        <p:nvPicPr>
          <p:cNvPr id="43010" name="Picture 2" descr="http://www.1066online.co.uk/hastings-photos/days-gone-by/photos/Bedford-Pub-05.10.1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3657600"/>
            <a:ext cx="4226475" cy="2839386"/>
          </a:xfrm>
          <a:prstGeom prst="rect">
            <a:avLst/>
          </a:prstGeom>
          <a:noFill/>
        </p:spPr>
      </p:pic>
      <p:pic>
        <p:nvPicPr>
          <p:cNvPr id="43012" name="Picture 4" descr="http://www.history.com/images/media/slideshow/world-war-ii-damage-and-destruction/d-day-afterma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657600"/>
            <a:ext cx="4191000" cy="2854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5498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52400"/>
            <a:ext cx="7772400" cy="655638"/>
          </a:xfrm>
        </p:spPr>
        <p:txBody>
          <a:bodyPr>
            <a:normAutofit fontScale="90000"/>
          </a:bodyPr>
          <a:lstStyle/>
          <a:p>
            <a:r>
              <a:rPr lang="en-US" dirty="0"/>
              <a:t>The Roaring 20's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295400"/>
            <a:ext cx="8458200" cy="4724400"/>
          </a:xfrm>
        </p:spPr>
        <p:txBody>
          <a:bodyPr>
            <a:normAutofit lnSpcReduction="10000"/>
          </a:bodyPr>
          <a:lstStyle/>
          <a:p>
            <a:pPr marL="342900" lvl="1" indent="-342900"/>
            <a:r>
              <a:rPr lang="en-US" sz="2400" dirty="0"/>
              <a:t>A period of apparent peace reduced internal political tensions in Europe during the early </a:t>
            </a:r>
            <a:r>
              <a:rPr lang="en-US" sz="2400" dirty="0" smtClean="0"/>
              <a:t>1920s</a:t>
            </a:r>
          </a:p>
          <a:p>
            <a:pPr marL="617220" lvl="2" indent="-342900"/>
            <a:r>
              <a:rPr lang="en-US" sz="2000" dirty="0" smtClean="0"/>
              <a:t>Germany refused to accept its new eastern boundaries, but did promise peace</a:t>
            </a:r>
          </a:p>
          <a:p>
            <a:pPr marL="342900" lvl="1" indent="-342900"/>
            <a:r>
              <a:rPr lang="en-US" sz="2400" dirty="0" smtClean="0"/>
              <a:t>Industrialization </a:t>
            </a:r>
            <a:r>
              <a:rPr lang="en-US" sz="2400" dirty="0"/>
              <a:t>boomed on the back of growing consumer </a:t>
            </a:r>
            <a:r>
              <a:rPr lang="en-US" sz="2400" dirty="0" smtClean="0"/>
              <a:t>demand </a:t>
            </a:r>
          </a:p>
          <a:p>
            <a:pPr marL="617220" lvl="2" indent="-342900"/>
            <a:r>
              <a:rPr lang="en-US" dirty="0" smtClean="0"/>
              <a:t>More in the United States than in Europe</a:t>
            </a:r>
            <a:endParaRPr lang="en-US" sz="2000" dirty="0" smtClean="0"/>
          </a:p>
          <a:p>
            <a:pPr marL="342900" lvl="1" indent="-342900"/>
            <a:r>
              <a:rPr lang="en-US" sz="2400" dirty="0" smtClean="0"/>
              <a:t>Cultural </a:t>
            </a:r>
            <a:r>
              <a:rPr lang="en-US" sz="2400" dirty="0"/>
              <a:t>creativity during the 1920s resulted in new artistic styles and the growing popularity of the moving </a:t>
            </a:r>
            <a:r>
              <a:rPr lang="en-US" sz="2400" dirty="0" smtClean="0"/>
              <a:t>picture </a:t>
            </a:r>
          </a:p>
          <a:p>
            <a:pPr marL="342900" lvl="1" indent="-342900"/>
            <a:r>
              <a:rPr lang="en-US" sz="2400" dirty="0" smtClean="0"/>
              <a:t>Many changes for women, particularly in the middle class</a:t>
            </a:r>
          </a:p>
          <a:p>
            <a:pPr marL="617220" lvl="2" indent="-342900"/>
            <a:r>
              <a:rPr lang="en-US" dirty="0" smtClean="0"/>
              <a:t>Women pushed out of labor force at end of WWI</a:t>
            </a:r>
          </a:p>
          <a:p>
            <a:pPr marL="617220" lvl="2" indent="-342900"/>
            <a:r>
              <a:rPr lang="en-US" sz="2000" dirty="0" smtClean="0"/>
              <a:t>Right to vote in United States, Britain, and Germany</a:t>
            </a:r>
          </a:p>
          <a:p>
            <a:pPr marL="617220" lvl="2" indent="-342900"/>
            <a:r>
              <a:rPr lang="en-US" dirty="0" smtClean="0"/>
              <a:t>New leisure habits and less restrictive fashions</a:t>
            </a:r>
            <a:endParaRPr lang="en-US" sz="2000" dirty="0" smtClean="0"/>
          </a:p>
          <a:p>
            <a:pPr marL="342900" lvl="1" indent="-342900"/>
            <a:r>
              <a:rPr lang="en-US" dirty="0" smtClean="0"/>
              <a:t>Mass consumption standards rose</a:t>
            </a:r>
          </a:p>
          <a:p>
            <a:pPr marL="617220" lvl="2" indent="-342900"/>
            <a:r>
              <a:rPr lang="en-US" sz="2000" dirty="0" smtClean="0"/>
              <a:t>Radios, automobile, household appliances </a:t>
            </a:r>
            <a:endParaRPr lang="en-US" sz="2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8314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8747" y="381000"/>
            <a:ext cx="7772400" cy="503238"/>
          </a:xfrm>
        </p:spPr>
        <p:txBody>
          <a:bodyPr>
            <a:normAutofit fontScale="90000"/>
          </a:bodyPr>
          <a:lstStyle/>
          <a:p>
            <a:r>
              <a:rPr lang="en-US" dirty="0"/>
              <a:t>Europe and Its Colonies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77947" y="990600"/>
            <a:ext cx="2743200" cy="2087562"/>
          </a:xfrm>
        </p:spPr>
        <p:txBody>
          <a:bodyPr>
            <a:noAutofit/>
          </a:bodyPr>
          <a:lstStyle/>
          <a:p>
            <a:pPr marL="342900" lvl="1" indent="-342900"/>
            <a:r>
              <a:rPr lang="en-US" sz="1800" dirty="0"/>
              <a:t>It became obvious to European powers after World War II that colonies could only be maintained at great </a:t>
            </a:r>
            <a:r>
              <a:rPr lang="en-US" sz="1800" dirty="0" smtClean="0"/>
              <a:t>expense</a:t>
            </a:r>
          </a:p>
          <a:p>
            <a:pPr marL="617220" lvl="2" indent="-342900"/>
            <a:r>
              <a:rPr lang="en-US" sz="1800" dirty="0" smtClean="0"/>
              <a:t>Not worth the cost</a:t>
            </a:r>
          </a:p>
          <a:p>
            <a:pPr marL="342900" lvl="1" indent="-342900"/>
            <a:r>
              <a:rPr lang="en-US" sz="1800" dirty="0" smtClean="0"/>
              <a:t>In </a:t>
            </a:r>
            <a:r>
              <a:rPr lang="en-US" sz="1800" dirty="0"/>
              <a:t>most cases, the European nations provided more peaceful transitions to colonial independence</a:t>
            </a:r>
            <a:r>
              <a:rPr lang="en-US" sz="1800" dirty="0" smtClean="0"/>
              <a:t>.</a:t>
            </a:r>
          </a:p>
          <a:p>
            <a:pPr marL="617220" lvl="2" indent="-342900"/>
            <a:r>
              <a:rPr lang="en-US" sz="1800" dirty="0" smtClean="0"/>
              <a:t>Exception – French in Vietnam and Algeria</a:t>
            </a:r>
          </a:p>
          <a:p>
            <a:pPr marL="342900" lvl="1" indent="-342900"/>
            <a:r>
              <a:rPr lang="en-US" sz="1800" dirty="0" smtClean="0"/>
              <a:t>Despite </a:t>
            </a:r>
            <a:r>
              <a:rPr lang="en-US" sz="1800" dirty="0"/>
              <a:t>abandoning direct colonial control, Western economic influence in the former colonies of Africa and Asia remained strong. 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13" y="1371600"/>
            <a:ext cx="6123344" cy="437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88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7772400" cy="503238"/>
          </a:xfrm>
        </p:spPr>
        <p:txBody>
          <a:bodyPr>
            <a:normAutofit fontScale="90000"/>
          </a:bodyPr>
          <a:lstStyle/>
          <a:p>
            <a:r>
              <a:rPr lang="en-US" dirty="0"/>
              <a:t>The Cold War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914400"/>
            <a:ext cx="8448869" cy="4876799"/>
          </a:xfrm>
        </p:spPr>
        <p:txBody>
          <a:bodyPr>
            <a:normAutofit/>
          </a:bodyPr>
          <a:lstStyle/>
          <a:p>
            <a:pPr lvl="1"/>
            <a:r>
              <a:rPr lang="en-US" sz="1800" dirty="0"/>
              <a:t>The cold war linked the </a:t>
            </a:r>
            <a:r>
              <a:rPr lang="en-US" sz="1800" dirty="0" smtClean="0"/>
              <a:t>U.S. with </a:t>
            </a:r>
            <a:r>
              <a:rPr lang="en-US" sz="1800" dirty="0"/>
              <a:t>Western Europe and other allies against the Soviet Union and the communist allies. </a:t>
            </a:r>
            <a:endParaRPr lang="en-US" sz="1800" dirty="0" smtClean="0"/>
          </a:p>
          <a:p>
            <a:pPr lvl="1"/>
            <a:r>
              <a:rPr lang="en-US" sz="1800" dirty="0" smtClean="0"/>
              <a:t>The </a:t>
            </a:r>
            <a:r>
              <a:rPr lang="en-US" sz="1800" dirty="0"/>
              <a:t>U.S. pushed for higher European military expenditures and German </a:t>
            </a:r>
            <a:r>
              <a:rPr lang="en-US" sz="1800" dirty="0" smtClean="0"/>
              <a:t>rearmament</a:t>
            </a:r>
            <a:endParaRPr lang="en-US" sz="1800" dirty="0" smtClean="0"/>
          </a:p>
          <a:p>
            <a:pPr lvl="1"/>
            <a:r>
              <a:rPr lang="en-US" sz="1800" dirty="0" smtClean="0"/>
              <a:t>The </a:t>
            </a:r>
            <a:r>
              <a:rPr lang="en-US" sz="1800" dirty="0"/>
              <a:t>Soviet Union, through its support for European communist movements and perceived aggressive position, also influenced European </a:t>
            </a:r>
            <a:r>
              <a:rPr lang="en-US" sz="1800" dirty="0" smtClean="0"/>
              <a:t>policy</a:t>
            </a:r>
            <a:endParaRPr lang="en-US" sz="1800" dirty="0" smtClean="0"/>
          </a:p>
          <a:p>
            <a:pPr lvl="2"/>
            <a:r>
              <a:rPr lang="en-US" sz="1800" dirty="0" smtClean="0"/>
              <a:t>France and Italy</a:t>
            </a:r>
          </a:p>
          <a:p>
            <a:pPr lvl="1"/>
            <a:endParaRPr lang="en-US" sz="2400" dirty="0"/>
          </a:p>
          <a:p>
            <a:endParaRPr lang="en-US" sz="2800" dirty="0"/>
          </a:p>
        </p:txBody>
      </p:sp>
      <p:pic>
        <p:nvPicPr>
          <p:cNvPr id="31746" name="Picture 2" descr="http://t3.gstatic.com/images?q=tbn:ANd9GcRLbGN1ZakCymK-ksYX1mwSXDJwi8UTit9Z59FtBhuRDbmEUraL_Q:blog.usni.org/wp-content/uploads/2010/04/Cold-War-Flag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5321"/>
            <a:ext cx="1400175" cy="74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514600"/>
            <a:ext cx="5562600" cy="41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26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40291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35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76200"/>
            <a:ext cx="8382000" cy="1905000"/>
          </a:xfrm>
        </p:spPr>
        <p:txBody>
          <a:bodyPr>
            <a:noAutofit/>
          </a:bodyPr>
          <a:lstStyle/>
          <a:p>
            <a:pPr lvl="1"/>
            <a:r>
              <a:rPr lang="en-US" sz="1600" dirty="0"/>
              <a:t>Most Western European nations were content to rely on U.S. military </a:t>
            </a:r>
            <a:r>
              <a:rPr lang="en-US" sz="1600" dirty="0" smtClean="0"/>
              <a:t>intervention against </a:t>
            </a:r>
            <a:r>
              <a:rPr lang="en-US" sz="1600" dirty="0"/>
              <a:t>the possibility of Soviet </a:t>
            </a:r>
            <a:r>
              <a:rPr lang="en-US" sz="1600" dirty="0" smtClean="0"/>
              <a:t>invasion</a:t>
            </a:r>
            <a:endParaRPr lang="en-US" sz="1600" dirty="0" smtClean="0"/>
          </a:p>
          <a:p>
            <a:pPr lvl="2"/>
            <a:r>
              <a:rPr lang="en-US" sz="1600" dirty="0" smtClean="0"/>
              <a:t>Great Britain and France developed small nuclear capabilities, </a:t>
            </a:r>
            <a:r>
              <a:rPr lang="en-US" sz="1600" dirty="0" smtClean="0"/>
              <a:t>but they </a:t>
            </a:r>
            <a:r>
              <a:rPr lang="en-US" sz="1600" dirty="0" smtClean="0"/>
              <a:t>could not afford the massive stockpiles and rockets of the two </a:t>
            </a:r>
            <a:r>
              <a:rPr lang="en-US" sz="1600" dirty="0" smtClean="0"/>
              <a:t>superpowers</a:t>
            </a:r>
          </a:p>
          <a:p>
            <a:pPr lvl="2"/>
            <a:r>
              <a:rPr lang="en-US" sz="1600" dirty="0" smtClean="0"/>
              <a:t>European nations kept their military budget modest compared to Soviet Union and United States</a:t>
            </a:r>
            <a:endParaRPr lang="en-US" sz="1600" dirty="0"/>
          </a:p>
          <a:p>
            <a:pPr lvl="2"/>
            <a:r>
              <a:rPr lang="en-US" sz="1600" dirty="0" smtClean="0"/>
              <a:t>The </a:t>
            </a:r>
            <a:r>
              <a:rPr lang="en-US" sz="1600" dirty="0"/>
              <a:t>United States increased its budgetary commitment to nuclear armament. </a:t>
            </a:r>
            <a:endParaRPr lang="en-US" sz="1600" dirty="0" smtClean="0"/>
          </a:p>
          <a:p>
            <a:pPr lvl="1"/>
            <a:r>
              <a:rPr lang="en-US" sz="1600" dirty="0" smtClean="0"/>
              <a:t>The </a:t>
            </a:r>
            <a:r>
              <a:rPr lang="en-US" sz="1600" dirty="0"/>
              <a:t>dominance of the United States as the primary Western European ally brought the U.S. into closer relationships with Canada, New Zealand, and </a:t>
            </a:r>
            <a:r>
              <a:rPr lang="en-US" sz="1600" dirty="0" smtClean="0"/>
              <a:t>Australia</a:t>
            </a:r>
            <a:endParaRPr lang="en-US" sz="1600" dirty="0"/>
          </a:p>
          <a:p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362200"/>
            <a:ext cx="572452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8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r>
              <a:rPr lang="en-US" dirty="0"/>
              <a:t>The Spread of Liberal Democracy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458200" cy="5257799"/>
          </a:xfrm>
        </p:spPr>
        <p:txBody>
          <a:bodyPr>
            <a:normAutofit/>
          </a:bodyPr>
          <a:lstStyle/>
          <a:p>
            <a:pPr lvl="1"/>
            <a:r>
              <a:rPr lang="en-US" sz="2000" dirty="0" smtClean="0"/>
              <a:t>In politics, defeat in war greatly discredited fascism and other rightist movements that had opposed parliamentary democracy</a:t>
            </a:r>
          </a:p>
          <a:p>
            <a:pPr lvl="1"/>
            <a:r>
              <a:rPr lang="en-US" sz="2000" dirty="0" smtClean="0"/>
              <a:t>Leftist groups, including the strong communist movements were committed to democratic politics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733800"/>
            <a:ext cx="5476875" cy="234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731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457200"/>
            <a:ext cx="8229600" cy="4572000"/>
          </a:xfrm>
        </p:spPr>
        <p:txBody>
          <a:bodyPr/>
          <a:lstStyle/>
          <a:p>
            <a:pPr lvl="1">
              <a:buClr>
                <a:srgbClr val="9B2D1F"/>
              </a:buClr>
            </a:pPr>
            <a:r>
              <a:rPr lang="en-US" sz="2000" dirty="0">
                <a:solidFill>
                  <a:prstClr val="black"/>
                </a:solidFill>
              </a:rPr>
              <a:t>D</a:t>
            </a:r>
            <a:r>
              <a:rPr lang="en-US" sz="2000" dirty="0" smtClean="0">
                <a:solidFill>
                  <a:prstClr val="black"/>
                </a:solidFill>
              </a:rPr>
              <a:t>efeated Germany was divided</a:t>
            </a:r>
            <a:endParaRPr lang="en-US" sz="2000" dirty="0">
              <a:solidFill>
                <a:prstClr val="black"/>
              </a:solidFill>
            </a:endParaRPr>
          </a:p>
          <a:p>
            <a:pPr lvl="2">
              <a:buClr>
                <a:srgbClr val="D34817">
                  <a:tint val="60000"/>
                </a:srgbClr>
              </a:buClr>
            </a:pPr>
            <a:r>
              <a:rPr lang="en-US" dirty="0" smtClean="0">
                <a:solidFill>
                  <a:prstClr val="black"/>
                </a:solidFill>
              </a:rPr>
              <a:t>Federal Republic of Germany (West Germany) -Controlled </a:t>
            </a:r>
            <a:r>
              <a:rPr lang="en-US" dirty="0">
                <a:solidFill>
                  <a:prstClr val="black"/>
                </a:solidFill>
              </a:rPr>
              <a:t>by France, Britain, and the United </a:t>
            </a:r>
            <a:r>
              <a:rPr lang="en-US" dirty="0" smtClean="0">
                <a:solidFill>
                  <a:prstClr val="black"/>
                </a:solidFill>
              </a:rPr>
              <a:t>States</a:t>
            </a:r>
          </a:p>
          <a:p>
            <a:pPr lvl="2">
              <a:buClr>
                <a:srgbClr val="D34817">
                  <a:tint val="60000"/>
                </a:srgbClr>
              </a:buClr>
            </a:pPr>
            <a:r>
              <a:rPr lang="en-US" dirty="0" smtClean="0">
                <a:solidFill>
                  <a:prstClr val="black"/>
                </a:solidFill>
              </a:rPr>
              <a:t>German Democratic Republic (East Germany) – Controlled by Soviet Union</a:t>
            </a:r>
          </a:p>
          <a:p>
            <a:pPr lvl="2">
              <a:buClr>
                <a:srgbClr val="D34817">
                  <a:tint val="60000"/>
                </a:srgbClr>
              </a:buClr>
            </a:pP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286000"/>
            <a:ext cx="4786312" cy="40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405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228600"/>
            <a:ext cx="7772400" cy="4572000"/>
          </a:xfrm>
        </p:spPr>
        <p:txBody>
          <a:bodyPr/>
          <a:lstStyle/>
          <a:p>
            <a:pPr lvl="1">
              <a:buClr>
                <a:srgbClr val="9B2D1F"/>
              </a:buClr>
            </a:pPr>
            <a:r>
              <a:rPr lang="en-US" sz="1600" dirty="0" smtClean="0">
                <a:solidFill>
                  <a:prstClr val="black"/>
                </a:solidFill>
              </a:rPr>
              <a:t>Following World War II, most European countries created new constitutions</a:t>
            </a:r>
          </a:p>
          <a:p>
            <a:pPr lvl="2">
              <a:buClr>
                <a:srgbClr val="9B2D1F"/>
              </a:buClr>
            </a:pPr>
            <a:r>
              <a:rPr lang="en-US" sz="1600" dirty="0" smtClean="0">
                <a:solidFill>
                  <a:prstClr val="black"/>
                </a:solidFill>
              </a:rPr>
              <a:t>Effective parliaments</a:t>
            </a:r>
          </a:p>
          <a:p>
            <a:pPr lvl="2">
              <a:buClr>
                <a:srgbClr val="9B2D1F"/>
              </a:buClr>
            </a:pPr>
            <a:r>
              <a:rPr lang="en-US" sz="1600" dirty="0" smtClean="0">
                <a:solidFill>
                  <a:prstClr val="black"/>
                </a:solidFill>
              </a:rPr>
              <a:t>Universal suffrage </a:t>
            </a:r>
          </a:p>
          <a:p>
            <a:pPr lvl="1">
              <a:buClr>
                <a:srgbClr val="9B2D1F"/>
              </a:buClr>
            </a:pPr>
            <a:r>
              <a:rPr lang="en-US" sz="1600" dirty="0" smtClean="0">
                <a:solidFill>
                  <a:prstClr val="black"/>
                </a:solidFill>
              </a:rPr>
              <a:t>1970s - Western </a:t>
            </a:r>
            <a:r>
              <a:rPr lang="en-US" sz="1600" dirty="0">
                <a:solidFill>
                  <a:prstClr val="black"/>
                </a:solidFill>
              </a:rPr>
              <a:t>Europe’s movement toward more consistent democracy was </a:t>
            </a:r>
            <a:r>
              <a:rPr lang="en-US" sz="1600" dirty="0" smtClean="0">
                <a:solidFill>
                  <a:prstClr val="black"/>
                </a:solidFill>
              </a:rPr>
              <a:t>extended</a:t>
            </a:r>
          </a:p>
          <a:p>
            <a:pPr lvl="2">
              <a:buClr>
                <a:srgbClr val="9B2D1F"/>
              </a:buClr>
            </a:pPr>
            <a:r>
              <a:rPr lang="en-US" sz="1600" dirty="0" smtClean="0">
                <a:solidFill>
                  <a:prstClr val="black"/>
                </a:solidFill>
              </a:rPr>
              <a:t>Spain </a:t>
            </a:r>
            <a:r>
              <a:rPr lang="en-US" sz="1600" dirty="0">
                <a:solidFill>
                  <a:prstClr val="black"/>
                </a:solidFill>
              </a:rPr>
              <a:t>and Portugal shifted from authoritarian, </a:t>
            </a:r>
            <a:r>
              <a:rPr lang="en-US" sz="1600" dirty="0" err="1">
                <a:solidFill>
                  <a:prstClr val="black"/>
                </a:solidFill>
              </a:rPr>
              <a:t>semifascists</a:t>
            </a:r>
            <a:r>
              <a:rPr lang="en-US" sz="1600" dirty="0">
                <a:solidFill>
                  <a:prstClr val="black"/>
                </a:solidFill>
              </a:rPr>
              <a:t> constitutions to democratic, parliamentary </a:t>
            </a:r>
            <a:r>
              <a:rPr lang="en-US" sz="1600" dirty="0" smtClean="0">
                <a:solidFill>
                  <a:prstClr val="black"/>
                </a:solidFill>
              </a:rPr>
              <a:t>systems</a:t>
            </a:r>
            <a:endParaRPr lang="en-US" sz="16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120610"/>
            <a:ext cx="7391400" cy="4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070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0"/>
            <a:ext cx="7772400" cy="762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Welfare State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152400" y="790467"/>
            <a:ext cx="3581400" cy="5791200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1600" dirty="0" smtClean="0"/>
              <a:t>The movement of democracy created a welfare state</a:t>
            </a:r>
          </a:p>
          <a:p>
            <a:pPr lvl="2"/>
            <a:r>
              <a:rPr lang="en-US" sz="1600" dirty="0" smtClean="0"/>
              <a:t>Shift leftward of the political spectrum helped explain the new activism of the state in economic policy and welfare issues</a:t>
            </a:r>
          </a:p>
          <a:p>
            <a:pPr lvl="2"/>
            <a:r>
              <a:rPr lang="en-US" sz="1600" dirty="0" smtClean="0"/>
              <a:t>Need for new programs to reduce the impact of economic inequality and to reward lower classes for their loyalty</a:t>
            </a:r>
          </a:p>
          <a:p>
            <a:pPr lvl="1"/>
            <a:r>
              <a:rPr lang="en-US" sz="1600" dirty="0" smtClean="0"/>
              <a:t>1948 – </a:t>
            </a:r>
            <a:r>
              <a:rPr lang="en-US" sz="1600" dirty="0" smtClean="0"/>
              <a:t>Western Europe: nature </a:t>
            </a:r>
            <a:r>
              <a:rPr lang="en-US" sz="1600" dirty="0" smtClean="0"/>
              <a:t>of the modern welfare-state had been </a:t>
            </a:r>
            <a:r>
              <a:rPr lang="en-US" sz="1600" dirty="0" smtClean="0"/>
              <a:t>established</a:t>
            </a:r>
          </a:p>
          <a:p>
            <a:pPr lvl="2">
              <a:buClr>
                <a:srgbClr val="D34817">
                  <a:tint val="60000"/>
                </a:srgbClr>
              </a:buClr>
            </a:pPr>
            <a:r>
              <a:rPr lang="en-US" sz="1600" dirty="0" smtClean="0">
                <a:solidFill>
                  <a:prstClr val="black"/>
                </a:solidFill>
              </a:rPr>
              <a:t>Unemployment </a:t>
            </a:r>
            <a:r>
              <a:rPr lang="en-US" sz="1600" dirty="0">
                <a:solidFill>
                  <a:prstClr val="black"/>
                </a:solidFill>
              </a:rPr>
              <a:t>insurance </a:t>
            </a:r>
            <a:endParaRPr lang="en-US" sz="1600" dirty="0" smtClean="0">
              <a:solidFill>
                <a:prstClr val="black"/>
              </a:solidFill>
            </a:endParaRPr>
          </a:p>
          <a:p>
            <a:pPr lvl="2">
              <a:buClr>
                <a:srgbClr val="D34817">
                  <a:tint val="60000"/>
                </a:srgbClr>
              </a:buClr>
            </a:pPr>
            <a:r>
              <a:rPr lang="en-US" sz="1600" dirty="0" smtClean="0">
                <a:solidFill>
                  <a:prstClr val="black"/>
                </a:solidFill>
              </a:rPr>
              <a:t>Medical </a:t>
            </a:r>
            <a:r>
              <a:rPr lang="en-US" sz="1600" dirty="0">
                <a:solidFill>
                  <a:prstClr val="black"/>
                </a:solidFill>
              </a:rPr>
              <a:t>care supported by state-funded insurance (nationalized healthcare)</a:t>
            </a:r>
          </a:p>
          <a:p>
            <a:pPr lvl="2">
              <a:buClr>
                <a:srgbClr val="D34817">
                  <a:tint val="60000"/>
                </a:srgbClr>
              </a:buClr>
            </a:pPr>
            <a:r>
              <a:rPr lang="en-US" sz="1600" dirty="0">
                <a:solidFill>
                  <a:prstClr val="black"/>
                </a:solidFill>
              </a:rPr>
              <a:t>State run medical facilities</a:t>
            </a:r>
          </a:p>
          <a:p>
            <a:pPr lvl="2">
              <a:buClr>
                <a:srgbClr val="D34817">
                  <a:tint val="60000"/>
                </a:srgbClr>
              </a:buClr>
            </a:pPr>
            <a:r>
              <a:rPr lang="en-US" sz="1600" dirty="0">
                <a:solidFill>
                  <a:prstClr val="black"/>
                </a:solidFill>
              </a:rPr>
              <a:t>Family assistance payments to families with several children</a:t>
            </a:r>
          </a:p>
          <a:p>
            <a:pPr lvl="2">
              <a:buClr>
                <a:srgbClr val="D34817">
                  <a:tint val="60000"/>
                </a:srgbClr>
              </a:buClr>
            </a:pPr>
            <a:r>
              <a:rPr lang="en-US" sz="1600" dirty="0">
                <a:solidFill>
                  <a:prstClr val="black"/>
                </a:solidFill>
              </a:rPr>
              <a:t>1950s – ¼ of British population was housed in structures built and run by </a:t>
            </a:r>
            <a:r>
              <a:rPr lang="en-US" sz="1600" dirty="0" smtClean="0">
                <a:solidFill>
                  <a:prstClr val="black"/>
                </a:solidFill>
              </a:rPr>
              <a:t>government</a:t>
            </a:r>
            <a:endParaRPr lang="en-US" sz="1600" dirty="0" smtClean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76400"/>
            <a:ext cx="5359113" cy="401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83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295400"/>
            <a:ext cx="7645047" cy="52003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03123" y="457200"/>
            <a:ext cx="7162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lvl="1" indent="-228600">
              <a:spcBef>
                <a:spcPts val="370"/>
              </a:spcBef>
              <a:buClr>
                <a:srgbClr val="9B2D1F"/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prstClr val="black"/>
                </a:solidFill>
              </a:rPr>
              <a:t>1960s – United States: Lyndon Johnson’s Great Society </a:t>
            </a:r>
            <a:r>
              <a:rPr lang="en-US" sz="2000" dirty="0" smtClean="0">
                <a:solidFill>
                  <a:prstClr val="black"/>
                </a:solidFill>
              </a:rPr>
              <a:t>Programs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569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381000"/>
            <a:ext cx="7772400" cy="4572000"/>
          </a:xfrm>
        </p:spPr>
        <p:txBody>
          <a:bodyPr/>
          <a:lstStyle/>
          <a:p>
            <a:r>
              <a:rPr lang="en-US" dirty="0" smtClean="0"/>
              <a:t>After WWII - An </a:t>
            </a:r>
            <a:r>
              <a:rPr lang="en-US" dirty="0" smtClean="0"/>
              <a:t>increased government role in economic planning </a:t>
            </a:r>
            <a:endParaRPr lang="en-US" dirty="0" smtClean="0"/>
          </a:p>
          <a:p>
            <a:pPr lvl="1"/>
            <a:r>
              <a:rPr lang="en-US" dirty="0" smtClean="0"/>
              <a:t>Regulations </a:t>
            </a:r>
            <a:r>
              <a:rPr lang="en-US" dirty="0" smtClean="0"/>
              <a:t>in banking, industry, </a:t>
            </a:r>
            <a:r>
              <a:rPr lang="en-US" dirty="0" smtClean="0"/>
              <a:t>agriculture</a:t>
            </a:r>
          </a:p>
          <a:p>
            <a:pPr lvl="1"/>
            <a:r>
              <a:rPr lang="en-US" dirty="0" smtClean="0"/>
              <a:t>welfare</a:t>
            </a:r>
            <a:endParaRPr lang="en-US" dirty="0" smtClean="0"/>
          </a:p>
          <a:p>
            <a:pPr lvl="1"/>
            <a:r>
              <a:rPr lang="en-US" dirty="0" smtClean="0"/>
              <a:t>nationalized </a:t>
            </a:r>
            <a:r>
              <a:rPr lang="en-US" dirty="0" smtClean="0"/>
              <a:t>some industry sectors outright</a:t>
            </a:r>
            <a:endParaRPr lang="en-US" dirty="0"/>
          </a:p>
        </p:txBody>
      </p:sp>
      <p:pic>
        <p:nvPicPr>
          <p:cNvPr id="15362" name="Picture 2" descr="http://4.bp.blogspot.com/-TWzySPRCEBw/ToYfSVLeg0I/AAAAAAAAAYo/lztFQKLO5Ac/s1600/bank-regul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819400"/>
            <a:ext cx="6096000" cy="3657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28600"/>
            <a:ext cx="7772400" cy="1219200"/>
          </a:xfrm>
        </p:spPr>
        <p:txBody>
          <a:bodyPr/>
          <a:lstStyle/>
          <a:p>
            <a:r>
              <a:rPr lang="en-US" sz="4400" dirty="0"/>
              <a:t>Consumer Economy</a:t>
            </a:r>
          </a:p>
        </p:txBody>
      </p:sp>
      <p:pic>
        <p:nvPicPr>
          <p:cNvPr id="11285" name="Picture 21" descr="old_appliance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169498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7" name="Picture 23" descr="kitchen_june_28_2006_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219200"/>
            <a:ext cx="1828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9" name="Picture 25" descr="Roper1920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43000"/>
            <a:ext cx="248126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2mb1225bba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80066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3" name="Picture 29" descr="novelty1920sultantelepho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15824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7" name="Picture 33" descr="1920sTriDentB1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4396934"/>
            <a:ext cx="1685925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9" name="Picture 35" descr="Electric iron, 193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019869"/>
            <a:ext cx="190500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1" name="Picture 37" descr="Electric waffle iron, ca. 194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4564419"/>
            <a:ext cx="2633662" cy="172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3" name="Picture 39" descr="is-bdtool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266" y="1752600"/>
            <a:ext cx="1751731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17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304800"/>
            <a:ext cx="8153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Political Stability and the Question Marks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990600"/>
            <a:ext cx="4191000" cy="5638800"/>
          </a:xfrm>
        </p:spPr>
        <p:txBody>
          <a:bodyPr>
            <a:normAutofit/>
          </a:bodyPr>
          <a:lstStyle/>
          <a:p>
            <a:pPr marL="342900" lvl="1" indent="-342900"/>
            <a:r>
              <a:rPr lang="en-US" dirty="0" smtClean="0"/>
              <a:t>Post-World War II decades </a:t>
            </a:r>
            <a:r>
              <a:rPr lang="en-US" dirty="0" smtClean="0"/>
              <a:t>– </a:t>
            </a:r>
          </a:p>
          <a:p>
            <a:pPr marL="617220" lvl="2" indent="-342900"/>
            <a:r>
              <a:rPr lang="en-US" dirty="0" smtClean="0"/>
              <a:t>Welfare </a:t>
            </a:r>
            <a:r>
              <a:rPr lang="en-US" dirty="0" smtClean="0"/>
              <a:t>states and economic planning </a:t>
            </a:r>
            <a:r>
              <a:rPr lang="en-US" dirty="0" smtClean="0"/>
              <a:t>reduced </a:t>
            </a:r>
            <a:r>
              <a:rPr lang="en-US" dirty="0" smtClean="0"/>
              <a:t>political protest</a:t>
            </a:r>
          </a:p>
          <a:p>
            <a:pPr marL="617220" lvl="2" indent="-342900"/>
            <a:r>
              <a:rPr lang="en-US" dirty="0" smtClean="0"/>
              <a:t>Europeans seemed to accept the state’s new social and economic role</a:t>
            </a:r>
          </a:p>
          <a:p>
            <a:pPr marL="617220" lvl="2" indent="-342900"/>
            <a:r>
              <a:rPr lang="en-US" dirty="0" smtClean="0"/>
              <a:t>Political power shifted between moderate conservative and reformist socialist parties</a:t>
            </a:r>
          </a:p>
          <a:p>
            <a:pPr marL="342900" lvl="1" indent="-342900"/>
            <a:r>
              <a:rPr lang="en-US" dirty="0" smtClean="0"/>
              <a:t>1960s – campus unrest in Western societies </a:t>
            </a:r>
          </a:p>
          <a:p>
            <a:pPr marL="617220" lvl="2" indent="-342900"/>
            <a:r>
              <a:rPr lang="en-US" sz="2400" dirty="0" smtClean="0"/>
              <a:t>American universities – protest of the Vietnam War</a:t>
            </a:r>
          </a:p>
          <a:p>
            <a:pPr marL="617220" lvl="2" indent="-342900"/>
            <a:r>
              <a:rPr lang="en-US" sz="2400" dirty="0" smtClean="0"/>
              <a:t>Europe and United States – young people targeted materialism in society</a:t>
            </a:r>
            <a:endParaRPr lang="en-US" sz="2400" dirty="0"/>
          </a:p>
          <a:p>
            <a:endParaRPr lang="en-US" sz="2000" dirty="0"/>
          </a:p>
        </p:txBody>
      </p:sp>
      <p:pic>
        <p:nvPicPr>
          <p:cNvPr id="35842" name="Picture 2" descr="http://thevietnamwartheaustralianexperience.wikispaces.com/file/view/1967_vietnam_protest2.jpg/230201144/1967_vietnam_protes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0803" y="2590800"/>
            <a:ext cx="4614597" cy="297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69441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8610600" cy="4038600"/>
          </a:xfrm>
        </p:spPr>
        <p:txBody>
          <a:bodyPr>
            <a:normAutofit/>
          </a:bodyPr>
          <a:lstStyle/>
          <a:p>
            <a:r>
              <a:rPr lang="en-US" dirty="0" smtClean="0"/>
              <a:t>1970s – new wave of feminism and environmentalist movements</a:t>
            </a:r>
          </a:p>
          <a:p>
            <a:pPr lvl="1"/>
            <a:r>
              <a:rPr lang="en-US" dirty="0" smtClean="0"/>
              <a:t>Green movement signaled a new political tone, hostile to uncontrolled economic </a:t>
            </a:r>
            <a:r>
              <a:rPr lang="en-US" dirty="0" smtClean="0"/>
              <a:t>growth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711704"/>
            <a:ext cx="3167876" cy="2048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085607"/>
            <a:ext cx="5029200" cy="340099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8219" y="533400"/>
            <a:ext cx="7772400" cy="4572000"/>
          </a:xfrm>
        </p:spPr>
        <p:txBody>
          <a:bodyPr/>
          <a:lstStyle/>
          <a:p>
            <a:pPr lvl="0">
              <a:buClr>
                <a:srgbClr val="D34817"/>
              </a:buClr>
            </a:pPr>
            <a:r>
              <a:rPr lang="en-US" sz="2400" dirty="0">
                <a:solidFill>
                  <a:prstClr val="black"/>
                </a:solidFill>
              </a:rPr>
              <a:t>1970s – economic growth slowed</a:t>
            </a:r>
          </a:p>
          <a:p>
            <a:pPr lvl="1">
              <a:buClr>
                <a:srgbClr val="9B2D1F"/>
              </a:buClr>
            </a:pPr>
            <a:r>
              <a:rPr lang="en-US" sz="2200" dirty="0">
                <a:solidFill>
                  <a:prstClr val="black"/>
                </a:solidFill>
              </a:rPr>
              <a:t>British Conservative Party (Margaret Thatcher) and United State Republican Party (Ronald Reagan) </a:t>
            </a:r>
          </a:p>
          <a:p>
            <a:pPr lvl="2">
              <a:buClr>
                <a:srgbClr val="D34817">
                  <a:tint val="60000"/>
                </a:srgbClr>
              </a:buClr>
            </a:pPr>
            <a:r>
              <a:rPr lang="en-US" sz="1900" dirty="0">
                <a:solidFill>
                  <a:prstClr val="black"/>
                </a:solidFill>
              </a:rPr>
              <a:t>Worked to cut welfare and housing expenses</a:t>
            </a:r>
          </a:p>
          <a:p>
            <a:pPr lvl="2">
              <a:buClr>
                <a:srgbClr val="D34817">
                  <a:tint val="60000"/>
                </a:srgbClr>
              </a:buClr>
            </a:pPr>
            <a:r>
              <a:rPr lang="en-US" sz="1900" dirty="0">
                <a:solidFill>
                  <a:prstClr val="black"/>
                </a:solidFill>
              </a:rPr>
              <a:t>Promote free enterprise</a:t>
            </a:r>
          </a:p>
          <a:p>
            <a:pPr lvl="0">
              <a:buClr>
                <a:srgbClr val="D34817"/>
              </a:buClr>
            </a:pPr>
            <a:r>
              <a:rPr lang="en-US" sz="2400" dirty="0">
                <a:solidFill>
                  <a:prstClr val="black"/>
                </a:solidFill>
              </a:rPr>
              <a:t>1990s – British Labor Party (Tony Blair) and United States President (Bill Clinton)</a:t>
            </a:r>
          </a:p>
          <a:p>
            <a:pPr lvl="1">
              <a:buClr>
                <a:srgbClr val="9B2D1F"/>
              </a:buClr>
            </a:pPr>
            <a:r>
              <a:rPr lang="en-US" sz="2200" dirty="0">
                <a:solidFill>
                  <a:prstClr val="black"/>
                </a:solidFill>
              </a:rPr>
              <a:t>Pragmatic versions of welfare state that focused more on economic growth than social protections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4419600"/>
            <a:ext cx="3938357" cy="2133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2" y="4419600"/>
            <a:ext cx="4060288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352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464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Diplomatic 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73698" y="1524000"/>
            <a:ext cx="8260702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1947 – </a:t>
            </a:r>
            <a:r>
              <a:rPr lang="en-US" dirty="0" smtClean="0"/>
              <a:t>Marshall Plan </a:t>
            </a:r>
          </a:p>
          <a:p>
            <a:pPr lvl="1"/>
            <a:r>
              <a:rPr lang="en-US" dirty="0" smtClean="0"/>
              <a:t>Gave billions of dollars in financial aid to Western European governments to rebuild their war-torn economies</a:t>
            </a:r>
          </a:p>
          <a:p>
            <a:pPr lvl="1"/>
            <a:r>
              <a:rPr lang="en-US" dirty="0" smtClean="0"/>
              <a:t>Goals: build future trading partners for the United States and to help Europeans fight communism</a:t>
            </a:r>
            <a:endParaRPr lang="en-US" dirty="0" smtClean="0"/>
          </a:p>
          <a:p>
            <a:r>
              <a:rPr lang="en-US" dirty="0" smtClean="0"/>
              <a:t>Additional diplomatic reform</a:t>
            </a:r>
          </a:p>
          <a:p>
            <a:pPr lvl="1"/>
            <a:r>
              <a:rPr lang="en-US" dirty="0" smtClean="0"/>
              <a:t>NATO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548" y="4312492"/>
            <a:ext cx="4286250" cy="25812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2735" y="228600"/>
            <a:ext cx="9144000" cy="4572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NATO – North Atlantic Treaty Organization</a:t>
            </a:r>
          </a:p>
          <a:p>
            <a:pPr lvl="1"/>
            <a:r>
              <a:rPr lang="en-US" dirty="0" smtClean="0"/>
              <a:t>Established in 1949</a:t>
            </a:r>
          </a:p>
          <a:p>
            <a:pPr lvl="1"/>
            <a:r>
              <a:rPr lang="en-US" dirty="0" smtClean="0"/>
              <a:t>The United States, Canada, and ten Western European countries</a:t>
            </a:r>
          </a:p>
          <a:p>
            <a:pPr lvl="1"/>
            <a:r>
              <a:rPr lang="en-US" dirty="0" smtClean="0"/>
              <a:t>Goal: protect Western Europe from Communist aggressions </a:t>
            </a:r>
          </a:p>
          <a:p>
            <a:pPr lvl="1"/>
            <a:r>
              <a:rPr lang="en-US" dirty="0" smtClean="0"/>
              <a:t>United States pledged to defend Western Europe with its nuclear weapons</a:t>
            </a:r>
          </a:p>
          <a:p>
            <a:r>
              <a:rPr lang="en-US" sz="2400" dirty="0" smtClean="0"/>
              <a:t>Warsaw Pact </a:t>
            </a:r>
          </a:p>
          <a:p>
            <a:pPr lvl="1"/>
            <a:r>
              <a:rPr lang="en-US" dirty="0" smtClean="0"/>
              <a:t>Created in 1955</a:t>
            </a:r>
          </a:p>
          <a:p>
            <a:pPr lvl="1"/>
            <a:r>
              <a:rPr lang="en-US" dirty="0" smtClean="0"/>
              <a:t>Soviet Union and Eastern European allies</a:t>
            </a:r>
            <a:endParaRPr lang="en-US" dirty="0"/>
          </a:p>
        </p:txBody>
      </p:sp>
      <p:pic>
        <p:nvPicPr>
          <p:cNvPr id="5" name="Picture 2" descr="http://upload.wikimedia.org/wikipedia/commons/9/9e/NATO_vs_Warsaw_(1949-199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35" y="3810000"/>
            <a:ext cx="872454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7843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304800"/>
            <a:ext cx="2819400" cy="6248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1958 – European Economic Community (European Union)</a:t>
            </a:r>
          </a:p>
          <a:p>
            <a:pPr lvl="1"/>
            <a:r>
              <a:rPr lang="en-US" dirty="0" smtClean="0"/>
              <a:t>Started by West Germany, France, Italy, Belgium, Luxembourg, and the Netherlands</a:t>
            </a:r>
          </a:p>
          <a:p>
            <a:pPr lvl="1"/>
            <a:r>
              <a:rPr lang="en-US" dirty="0" smtClean="0"/>
              <a:t>Set up a single economic currency</a:t>
            </a:r>
          </a:p>
          <a:p>
            <a:pPr lvl="1"/>
            <a:r>
              <a:rPr lang="en-US" dirty="0" smtClean="0"/>
              <a:t>Tariffs reduced between member nations</a:t>
            </a:r>
          </a:p>
          <a:p>
            <a:pPr lvl="1"/>
            <a:r>
              <a:rPr lang="en-US" dirty="0" smtClean="0"/>
              <a:t>Common tariff policy set for the outside world</a:t>
            </a:r>
          </a:p>
          <a:p>
            <a:pPr lvl="1"/>
            <a:r>
              <a:rPr lang="en-US" dirty="0" smtClean="0"/>
              <a:t>Free movement of labor and investment encouraged</a:t>
            </a:r>
          </a:p>
          <a:p>
            <a:pPr lvl="1"/>
            <a:r>
              <a:rPr lang="en-US" dirty="0" smtClean="0"/>
              <a:t>Bureaucracy and court system established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261" y="570801"/>
            <a:ext cx="5903336" cy="571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191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352" y="457200"/>
            <a:ext cx="7125113" cy="695875"/>
          </a:xfrm>
        </p:spPr>
        <p:txBody>
          <a:bodyPr>
            <a:normAutofit fontScale="90000"/>
          </a:bodyPr>
          <a:lstStyle/>
          <a:p>
            <a:r>
              <a:rPr lang="en-US" dirty="0"/>
              <a:t>Economic Expansion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23327" y="1981200"/>
            <a:ext cx="9067800" cy="541020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Significant economic growth after an agonizing time of postwar rebuilding</a:t>
            </a:r>
          </a:p>
          <a:p>
            <a:pPr lvl="1"/>
            <a:r>
              <a:rPr lang="en-US" dirty="0" smtClean="0"/>
              <a:t>1950s – Western Europe had entered a new economic phase</a:t>
            </a:r>
          </a:p>
          <a:p>
            <a:pPr lvl="2"/>
            <a:r>
              <a:rPr lang="en-US" sz="2400" dirty="0" smtClean="0"/>
              <a:t>Agricultural production and productivity increased because of new equipment and seeds (aided by technocrats)</a:t>
            </a:r>
          </a:p>
          <a:p>
            <a:pPr lvl="2"/>
            <a:r>
              <a:rPr lang="en-US" sz="2400" dirty="0" smtClean="0"/>
              <a:t>Retooled industries poured out textiles and metallurgical products</a:t>
            </a:r>
          </a:p>
          <a:p>
            <a:pPr lvl="2"/>
            <a:r>
              <a:rPr lang="en-US" sz="2400" dirty="0" smtClean="0"/>
              <a:t>Expensive consumer products (automobiles and appliances) supported rapidly growing factories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53192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52400"/>
            <a:ext cx="7772400" cy="4572000"/>
          </a:xfrm>
        </p:spPr>
        <p:txBody>
          <a:bodyPr/>
          <a:lstStyle/>
          <a:p>
            <a:r>
              <a:rPr lang="en-US" dirty="0" smtClean="0"/>
              <a:t>Overall growth in gross national product surpassed rates of any extended period since start of Industrial Revolution</a:t>
            </a:r>
          </a:p>
          <a:p>
            <a:pPr lvl="1"/>
            <a:r>
              <a:rPr lang="en-US" dirty="0" smtClean="0"/>
              <a:t>By1950s</a:t>
            </a:r>
          </a:p>
          <a:p>
            <a:pPr lvl="2"/>
            <a:r>
              <a:rPr lang="en-US" dirty="0" smtClean="0"/>
              <a:t>Germany – 6 percent annual growth</a:t>
            </a:r>
          </a:p>
          <a:p>
            <a:pPr lvl="2"/>
            <a:r>
              <a:rPr lang="en-US" dirty="0" smtClean="0"/>
              <a:t>France – 8 percent annual growth</a:t>
            </a:r>
          </a:p>
          <a:p>
            <a:pPr lvl="2"/>
            <a:r>
              <a:rPr lang="en-US" dirty="0" smtClean="0"/>
              <a:t>Italy – 11 percent annual growth</a:t>
            </a:r>
          </a:p>
          <a:p>
            <a:pPr lvl="2"/>
            <a:r>
              <a:rPr lang="en-US" dirty="0" smtClean="0"/>
              <a:t>Scandinavian and Britain – 4 percent annual </a:t>
            </a:r>
            <a:r>
              <a:rPr lang="en-US" dirty="0" smtClean="0"/>
              <a:t>growth</a:t>
            </a:r>
            <a:endParaRPr lang="en-US" dirty="0" smtClean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28600"/>
            <a:ext cx="8153400" cy="2819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These growth rates depended on rapid technological change</a:t>
            </a:r>
          </a:p>
          <a:p>
            <a:pPr lvl="1"/>
            <a:r>
              <a:rPr lang="en-US" dirty="0" smtClean="0"/>
              <a:t>Europe’s rising food production was achieved with a steadily shrinking agricultural labor force</a:t>
            </a:r>
          </a:p>
          <a:p>
            <a:pPr lvl="1"/>
            <a:r>
              <a:rPr lang="en-US" dirty="0" smtClean="0"/>
              <a:t>1950s – growth of industrial work force (factory expansion)</a:t>
            </a:r>
          </a:p>
          <a:p>
            <a:pPr lvl="1"/>
            <a:r>
              <a:rPr lang="en-US" dirty="0" smtClean="0"/>
              <a:t>1960s – rising production, but fewer industrial workers</a:t>
            </a:r>
          </a:p>
          <a:p>
            <a:pPr lvl="2"/>
            <a:r>
              <a:rPr lang="en-US" dirty="0" smtClean="0"/>
              <a:t>Instead… workers move into service jobs</a:t>
            </a:r>
          </a:p>
          <a:p>
            <a:pPr lvl="3"/>
            <a:r>
              <a:rPr lang="en-US" dirty="0" smtClean="0"/>
              <a:t>Teachers, clerks, medical personnel, insurance and bank workers, and performers and other leisure industry </a:t>
            </a:r>
            <a:r>
              <a:rPr lang="en-US" dirty="0" smtClean="0"/>
              <a:t>personnel, </a:t>
            </a:r>
            <a:r>
              <a:rPr lang="en-US" dirty="0" smtClean="0"/>
              <a:t>bureaucratic jobs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003726"/>
            <a:ext cx="5486400" cy="354015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304800"/>
            <a:ext cx="7772400" cy="2743200"/>
          </a:xfrm>
        </p:spPr>
        <p:txBody>
          <a:bodyPr>
            <a:normAutofit/>
          </a:bodyPr>
          <a:lstStyle/>
          <a:p>
            <a:r>
              <a:rPr lang="en-US" dirty="0" smtClean="0"/>
              <a:t>1950s and 1960s - High rates of economic growth also ensured low unemployment rates</a:t>
            </a:r>
          </a:p>
          <a:p>
            <a:pPr lvl="1"/>
            <a:r>
              <a:rPr lang="en-US" dirty="0" smtClean="0"/>
              <a:t>Britain – 4 percent</a:t>
            </a:r>
          </a:p>
          <a:p>
            <a:pPr lvl="1"/>
            <a:r>
              <a:rPr lang="en-US" dirty="0" smtClean="0"/>
              <a:t>France and Germany – 2 to 3 </a:t>
            </a:r>
            <a:r>
              <a:rPr lang="en-US" dirty="0" smtClean="0"/>
              <a:t>percent</a:t>
            </a:r>
            <a:endParaRPr lang="en-US" dirty="0" smtClean="0"/>
          </a:p>
        </p:txBody>
      </p:sp>
      <p:pic>
        <p:nvPicPr>
          <p:cNvPr id="10242" name="Picture 2" descr="http://theredrock.files.wordpress.com/2011/10/screen-shot-2011-10-31-at-10-23-52.png?w=377&amp;h=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0187" y="3810000"/>
            <a:ext cx="4243820" cy="2476501"/>
          </a:xfrm>
          <a:prstGeom prst="rect">
            <a:avLst/>
          </a:prstGeom>
          <a:noFill/>
        </p:spPr>
      </p:pic>
      <p:pic>
        <p:nvPicPr>
          <p:cNvPr id="10244" name="Picture 4" descr="http://www.budget.gov.au/2004-05/bp1/image/bst4-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171" y="2438400"/>
            <a:ext cx="4495800" cy="242151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71600" y="497205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United States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7772400" cy="1219200"/>
          </a:xfrm>
        </p:spPr>
        <p:txBody>
          <a:bodyPr/>
          <a:lstStyle/>
          <a:p>
            <a:r>
              <a:rPr lang="en-US" dirty="0"/>
              <a:t>Culture of the Roaring 20’s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743200" y="1371600"/>
            <a:ext cx="3733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latin typeface="Script MT Bold" pitchFamily="66" charset="0"/>
              </a:rPr>
              <a:t>Radio</a:t>
            </a:r>
          </a:p>
          <a:p>
            <a:pPr algn="ctr"/>
            <a:r>
              <a:rPr lang="en-US" dirty="0">
                <a:latin typeface="Script MT Bold" pitchFamily="66" charset="0"/>
              </a:rPr>
              <a:t>KDKA Pittsburgh</a:t>
            </a:r>
          </a:p>
          <a:p>
            <a:pPr algn="ctr"/>
            <a:r>
              <a:rPr lang="en-US" dirty="0">
                <a:latin typeface="Script MT Bold" pitchFamily="66" charset="0"/>
              </a:rPr>
              <a:t>GE, Westinghouse,&amp; RCA form NBC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590800" y="3505200"/>
            <a:ext cx="411480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0" dirty="0">
                <a:latin typeface="Broadway" pitchFamily="82" charset="0"/>
              </a:rPr>
              <a:t>Silent Movies</a:t>
            </a:r>
          </a:p>
          <a:p>
            <a:r>
              <a:rPr lang="en-US" sz="2000" b="0" dirty="0">
                <a:latin typeface="Broadway" pitchFamily="82" charset="0"/>
              </a:rPr>
              <a:t>Charlie Chaplin</a:t>
            </a:r>
          </a:p>
          <a:p>
            <a:endParaRPr lang="en-US" sz="2000" b="0" dirty="0">
              <a:latin typeface="Times New Roman" pitchFamily="18" charset="0"/>
            </a:endParaRPr>
          </a:p>
          <a:p>
            <a:r>
              <a:rPr lang="en-US" sz="2000" b="0" dirty="0">
                <a:latin typeface="Elephant" pitchFamily="18" charset="0"/>
              </a:rPr>
              <a:t>“Talkies”</a:t>
            </a:r>
          </a:p>
          <a:p>
            <a:r>
              <a:rPr lang="en-US" sz="2000" i="1" dirty="0">
                <a:latin typeface="Elephant" pitchFamily="18" charset="0"/>
              </a:rPr>
              <a:t>The Jazz Singer</a:t>
            </a:r>
          </a:p>
          <a:p>
            <a:r>
              <a:rPr lang="en-US" sz="2000" b="0" dirty="0">
                <a:latin typeface="Elephant" pitchFamily="18" charset="0"/>
              </a:rPr>
              <a:t>Starring Al Jolson</a:t>
            </a:r>
          </a:p>
          <a:p>
            <a:endParaRPr lang="en-US" sz="2000" b="0" dirty="0">
              <a:latin typeface="Elephant" pitchFamily="18" charset="0"/>
            </a:endParaRPr>
          </a:p>
          <a:p>
            <a:r>
              <a:rPr lang="en-US" sz="2000" b="0" dirty="0">
                <a:latin typeface="Elephant" pitchFamily="18" charset="0"/>
              </a:rPr>
              <a:t>Mary Pickford</a:t>
            </a:r>
          </a:p>
          <a:p>
            <a:r>
              <a:rPr lang="en-US" sz="2000" b="0" dirty="0">
                <a:latin typeface="Elephant" pitchFamily="18" charset="0"/>
              </a:rPr>
              <a:t>“America’s Sweetheart”</a:t>
            </a:r>
          </a:p>
        </p:txBody>
      </p:sp>
      <p:pic>
        <p:nvPicPr>
          <p:cNvPr id="12299" name="Picture 11" descr="ak165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4900"/>
            <a:ext cx="1888471" cy="2057400"/>
          </a:xfrm>
          <a:prstGeom prst="rect">
            <a:avLst/>
          </a:prstGeom>
          <a:noFill/>
          <a:ln w="117475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charlientramp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762000"/>
            <a:ext cx="1747838" cy="2590800"/>
          </a:xfrm>
          <a:prstGeom prst="rect">
            <a:avLst/>
          </a:prstGeom>
          <a:noFill/>
          <a:ln w="666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3" name="Picture 15" descr="NST064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960845"/>
            <a:ext cx="2362200" cy="2362200"/>
          </a:xfrm>
          <a:prstGeom prst="rect">
            <a:avLst/>
          </a:prstGeom>
          <a:noFill/>
          <a:ln w="98425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Click to download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32245"/>
            <a:ext cx="2020059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23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2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2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 autoUpdateAnimBg="0"/>
      <p:bldP spid="12293" grpId="0" build="p" autoUpdateAnimBg="0"/>
      <p:bldP spid="12296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381000"/>
            <a:ext cx="7772400" cy="1981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Between 1960 and 1973 – per capita disposable income rose</a:t>
            </a:r>
          </a:p>
          <a:p>
            <a:pPr lvl="1"/>
            <a:r>
              <a:rPr lang="en-US" dirty="0" smtClean="0"/>
              <a:t>United States, France, Germany, Denmark, Scandinavia, Switzerland</a:t>
            </a:r>
          </a:p>
          <a:p>
            <a:r>
              <a:rPr lang="en-US" dirty="0" smtClean="0"/>
              <a:t>New spending money rapidly translated into huge increases in purchase of durable consumer goods</a:t>
            </a:r>
          </a:p>
          <a:p>
            <a:pPr lvl="1"/>
            <a:r>
              <a:rPr lang="en-US" dirty="0" smtClean="0"/>
              <a:t>Shopping malls and supermarkets</a:t>
            </a:r>
            <a:endParaRPr lang="en-US" dirty="0"/>
          </a:p>
        </p:txBody>
      </p:sp>
      <p:pic>
        <p:nvPicPr>
          <p:cNvPr id="9218" name="Picture 2" descr="Chart 2. Index of Growth in Real GDP Per Capita and Real Median Family Income, 1960–2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286000"/>
            <a:ext cx="6400800" cy="43525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304800" y="228600"/>
            <a:ext cx="9220200" cy="4572000"/>
          </a:xfrm>
        </p:spPr>
        <p:txBody>
          <a:bodyPr/>
          <a:lstStyle/>
          <a:p>
            <a:pPr lvl="1"/>
            <a:r>
              <a:rPr lang="en-US" dirty="0" smtClean="0"/>
              <a:t>Many </a:t>
            </a:r>
            <a:r>
              <a:rPr lang="en-US" dirty="0" smtClean="0"/>
              <a:t>immigrant workers suffered very low wages and unstable employment</a:t>
            </a:r>
          </a:p>
          <a:p>
            <a:pPr lvl="2"/>
            <a:r>
              <a:rPr lang="en-US" dirty="0" smtClean="0"/>
              <a:t>“guest workers” </a:t>
            </a:r>
            <a:r>
              <a:rPr lang="en-US" dirty="0" smtClean="0"/>
              <a:t> from Turkey</a:t>
            </a:r>
            <a:r>
              <a:rPr lang="en-US" dirty="0" smtClean="0"/>
              <a:t>, north Africa, Pakistan, and West Indies were residentially segregated and victims of discrimination by employers and </a:t>
            </a:r>
            <a:r>
              <a:rPr lang="en-US" dirty="0" smtClean="0"/>
              <a:t>police</a:t>
            </a:r>
          </a:p>
          <a:p>
            <a:pPr lvl="2"/>
            <a:r>
              <a:rPr lang="en-US" dirty="0" smtClean="0"/>
              <a:t>Racism continued to be an important factor in Western society</a:t>
            </a:r>
            <a:endParaRPr lang="en-US" dirty="0"/>
          </a:p>
        </p:txBody>
      </p:sp>
      <p:pic>
        <p:nvPicPr>
          <p:cNvPr id="8194" name="Picture 2" descr="http://europenews.dk/files/Report_on_Immigra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133600"/>
            <a:ext cx="6705600" cy="41670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381000"/>
            <a:ext cx="2971800" cy="4114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After 1970 – slowing economic growth</a:t>
            </a:r>
          </a:p>
          <a:p>
            <a:pPr lvl="1"/>
            <a:r>
              <a:rPr lang="en-US" dirty="0" smtClean="0"/>
              <a:t>1973 - oil-producing </a:t>
            </a:r>
            <a:r>
              <a:rPr lang="en-US" dirty="0" smtClean="0"/>
              <a:t>states of the Middle East cut their production and raised prices</a:t>
            </a:r>
          </a:p>
          <a:p>
            <a:pPr lvl="1"/>
            <a:r>
              <a:rPr lang="en-US" dirty="0" smtClean="0"/>
              <a:t>1979 – oil crises</a:t>
            </a:r>
          </a:p>
          <a:p>
            <a:pPr lvl="2"/>
            <a:r>
              <a:rPr lang="en-US" dirty="0" smtClean="0"/>
              <a:t>Led to a severe recession throughout Western society</a:t>
            </a:r>
          </a:p>
          <a:p>
            <a:pPr lvl="2"/>
            <a:r>
              <a:rPr lang="en-US" dirty="0" smtClean="0"/>
              <a:t>High rates of unemployment</a:t>
            </a:r>
            <a:endParaRPr lang="en-US" dirty="0"/>
          </a:p>
        </p:txBody>
      </p:sp>
      <p:pic>
        <p:nvPicPr>
          <p:cNvPr id="7170" name="Picture 2" descr="File:Top Oil Producing Counti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533400"/>
            <a:ext cx="4729405" cy="4800600"/>
          </a:xfrm>
          <a:prstGeom prst="rect">
            <a:avLst/>
          </a:prstGeom>
          <a:noFill/>
        </p:spPr>
      </p:pic>
      <p:pic>
        <p:nvPicPr>
          <p:cNvPr id="7172" name="Picture 4" descr="http://www.mentalfloss.com/wp-content/uploads/2008/10/oil-cris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286" y="4572000"/>
            <a:ext cx="3276600" cy="19221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81781"/>
            <a:ext cx="7772400" cy="579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Society and Culture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838200" y="990600"/>
            <a:ext cx="8153400" cy="4572000"/>
          </a:xfrm>
        </p:spPr>
        <p:txBody>
          <a:bodyPr/>
          <a:lstStyle/>
          <a:p>
            <a:r>
              <a:rPr lang="en-US" dirty="0" smtClean="0"/>
              <a:t>1950s - The </a:t>
            </a:r>
            <a:r>
              <a:rPr lang="en-US" dirty="0" smtClean="0"/>
              <a:t>West became the first example of an advanced industrial </a:t>
            </a:r>
            <a:r>
              <a:rPr lang="en-US" dirty="0" smtClean="0"/>
              <a:t>society and </a:t>
            </a:r>
            <a:r>
              <a:rPr lang="en-US" dirty="0" smtClean="0"/>
              <a:t>both the United States and western Europe played key roles in this change.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38400"/>
            <a:ext cx="7239000" cy="35937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2300" y="6172200"/>
            <a:ext cx="3505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Developed countries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62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7772400" cy="350838"/>
          </a:xfrm>
        </p:spPr>
        <p:txBody>
          <a:bodyPr>
            <a:normAutofit fontScale="90000"/>
          </a:bodyPr>
          <a:lstStyle/>
          <a:p>
            <a:r>
              <a:rPr lang="en-US" dirty="0"/>
              <a:t>Postindustrial Social Structure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708818"/>
            <a:ext cx="8763000" cy="1958181"/>
          </a:xfrm>
        </p:spPr>
        <p:txBody>
          <a:bodyPr>
            <a:normAutofit fontScale="85000" lnSpcReduction="20000"/>
          </a:bodyPr>
          <a:lstStyle/>
          <a:p>
            <a:pPr marL="342900" lvl="1" indent="-342900"/>
            <a:r>
              <a:rPr lang="en-US" sz="2400" dirty="0" smtClean="0"/>
              <a:t>There </a:t>
            </a:r>
            <a:r>
              <a:rPr lang="en-US" sz="2400" dirty="0"/>
              <a:t>remained discrepancies in class </a:t>
            </a:r>
            <a:r>
              <a:rPr lang="en-US" sz="2400" dirty="0" smtClean="0"/>
              <a:t>wealth</a:t>
            </a:r>
            <a:endParaRPr lang="en-US" dirty="0"/>
          </a:p>
          <a:p>
            <a:pPr marL="617220" lvl="2" indent="-342900"/>
            <a:r>
              <a:rPr lang="en-US" dirty="0"/>
              <a:t>G</a:t>
            </a:r>
            <a:r>
              <a:rPr lang="en-US" sz="2000" dirty="0" smtClean="0"/>
              <a:t>ap </a:t>
            </a:r>
            <a:r>
              <a:rPr lang="en-US" sz="2000" dirty="0" smtClean="0"/>
              <a:t>between rich and the </a:t>
            </a:r>
            <a:r>
              <a:rPr lang="en-US" sz="2000" dirty="0" smtClean="0"/>
              <a:t>poor</a:t>
            </a:r>
            <a:endParaRPr lang="en-US" sz="2000" dirty="0" smtClean="0"/>
          </a:p>
          <a:p>
            <a:pPr marL="617220" lvl="2" indent="-342900"/>
            <a:r>
              <a:rPr lang="en-US" dirty="0" smtClean="0"/>
              <a:t>Middle class had more abundant leisure </a:t>
            </a:r>
            <a:r>
              <a:rPr lang="en-US" dirty="0" smtClean="0"/>
              <a:t>opportunities than most workers</a:t>
            </a:r>
          </a:p>
          <a:p>
            <a:pPr marL="617220" lvl="2" indent="-342900"/>
            <a:r>
              <a:rPr lang="en-US" sz="2000" dirty="0" smtClean="0"/>
              <a:t>Immigrants supplied much of unskilled labor</a:t>
            </a:r>
          </a:p>
          <a:p>
            <a:pPr marL="617220" lvl="2" indent="-342900"/>
            <a:r>
              <a:rPr lang="en-US" dirty="0" smtClean="0"/>
              <a:t>Social mobility exist</a:t>
            </a:r>
          </a:p>
          <a:p>
            <a:pPr marL="891540" lvl="3" indent="-342900"/>
            <a:r>
              <a:rPr lang="en-US" dirty="0" smtClean="0"/>
              <a:t>Education, hard work </a:t>
            </a:r>
            <a:endParaRPr lang="en-US" dirty="0" smtClean="0"/>
          </a:p>
          <a:p>
            <a:pPr marL="342900" lvl="1" indent="-342900"/>
            <a:r>
              <a:rPr lang="en-US" sz="2400" dirty="0" smtClean="0"/>
              <a:t>Increased </a:t>
            </a:r>
            <a:r>
              <a:rPr lang="en-US" sz="2400" dirty="0"/>
              <a:t>crime rates and racial disturbances reflected continued social </a:t>
            </a:r>
            <a:r>
              <a:rPr lang="en-US" sz="2400" dirty="0" smtClean="0"/>
              <a:t>tensions</a:t>
            </a:r>
            <a:endParaRPr lang="en-US" sz="2400" dirty="0" smtClean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819400"/>
            <a:ext cx="5867400" cy="38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391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304800"/>
            <a:ext cx="617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370"/>
              </a:spcBef>
              <a:buClr>
                <a:srgbClr val="9B2D1F"/>
              </a:buClr>
              <a:buSzPct val="85000"/>
              <a:buFont typeface="Wingdings 2"/>
              <a:buChar char=""/>
            </a:pPr>
            <a:r>
              <a:rPr lang="en-US" sz="2400" dirty="0">
                <a:solidFill>
                  <a:prstClr val="black"/>
                </a:solidFill>
              </a:rPr>
              <a:t>Most people in the labor force were in service sectors, not industrial production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905000"/>
            <a:ext cx="7504549" cy="4320962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6844" y="181947"/>
            <a:ext cx="5848556" cy="609599"/>
          </a:xfrm>
        </p:spPr>
        <p:txBody>
          <a:bodyPr>
            <a:normAutofit fontScale="90000"/>
          </a:bodyPr>
          <a:lstStyle/>
          <a:p>
            <a:r>
              <a:rPr lang="en-US" dirty="0"/>
              <a:t>The Women's Revolution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65918" y="1219200"/>
            <a:ext cx="6324600" cy="5050639"/>
          </a:xfrm>
        </p:spPr>
        <p:txBody>
          <a:bodyPr>
            <a:normAutofit fontScale="92500"/>
          </a:bodyPr>
          <a:lstStyle/>
          <a:p>
            <a:pPr lvl="1"/>
            <a:r>
              <a:rPr lang="en-US" dirty="0" smtClean="0"/>
              <a:t>There were many changes to the family structure in Western Europe and the United States after WWII</a:t>
            </a:r>
          </a:p>
          <a:p>
            <a:pPr lvl="2"/>
            <a:r>
              <a:rPr lang="en-US" sz="2400" dirty="0" smtClean="0"/>
              <a:t>Family leisure activities expanded</a:t>
            </a:r>
          </a:p>
          <a:p>
            <a:pPr lvl="2"/>
            <a:r>
              <a:rPr lang="en-US" sz="2400" dirty="0" smtClean="0"/>
              <a:t>Extended family contacts were facilitated by telephones and automobiles</a:t>
            </a:r>
          </a:p>
          <a:p>
            <a:pPr lvl="2"/>
            <a:r>
              <a:rPr lang="en-US" sz="2400" dirty="0" smtClean="0"/>
              <a:t>More years of schooling</a:t>
            </a:r>
          </a:p>
          <a:p>
            <a:pPr lvl="2"/>
            <a:r>
              <a:rPr lang="en-US" sz="2400" dirty="0" smtClean="0"/>
              <a:t>Authority of parents declined</a:t>
            </a:r>
          </a:p>
          <a:p>
            <a:pPr lvl="1"/>
            <a:r>
              <a:rPr lang="en-US" dirty="0" smtClean="0"/>
              <a:t>For women</a:t>
            </a:r>
          </a:p>
          <a:p>
            <a:pPr lvl="2"/>
            <a:r>
              <a:rPr lang="en-US" sz="2400" dirty="0" smtClean="0"/>
              <a:t>More factory and clerical jobs</a:t>
            </a:r>
          </a:p>
          <a:p>
            <a:pPr lvl="2"/>
            <a:r>
              <a:rPr lang="en-US" sz="2400" dirty="0" smtClean="0"/>
              <a:t>Number of working women (especially married) rose steadily</a:t>
            </a:r>
          </a:p>
          <a:p>
            <a:pPr lvl="2"/>
            <a:r>
              <a:rPr lang="en-US" sz="2400" dirty="0" smtClean="0"/>
              <a:t>1970s – 44% of the labor force</a:t>
            </a:r>
          </a:p>
          <a:p>
            <a:pPr lvl="2"/>
            <a:r>
              <a:rPr lang="en-US" sz="2400" dirty="0" smtClean="0"/>
              <a:t>Full equality not achieved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/>
          <a:srcRect l="22037" t="19682" r="65905" b="9078"/>
          <a:stretch/>
        </p:blipFill>
        <p:spPr bwMode="auto">
          <a:xfrm>
            <a:off x="329682" y="152400"/>
            <a:ext cx="1981199" cy="647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294532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381000"/>
            <a:ext cx="3886200" cy="6019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New rights for women</a:t>
            </a:r>
          </a:p>
          <a:p>
            <a:pPr lvl="1"/>
            <a:r>
              <a:rPr lang="en-US" dirty="0" smtClean="0"/>
              <a:t>Right to vote</a:t>
            </a:r>
          </a:p>
          <a:p>
            <a:pPr lvl="1"/>
            <a:r>
              <a:rPr lang="en-US" dirty="0" smtClean="0"/>
              <a:t>Gains in higher education</a:t>
            </a:r>
          </a:p>
          <a:p>
            <a:pPr lvl="1"/>
            <a:r>
              <a:rPr lang="en-US" dirty="0" smtClean="0"/>
              <a:t>Family rights improved</a:t>
            </a:r>
          </a:p>
          <a:p>
            <a:pPr lvl="1"/>
            <a:r>
              <a:rPr lang="en-US" dirty="0" smtClean="0"/>
              <a:t>Access to divorce increased</a:t>
            </a:r>
          </a:p>
          <a:p>
            <a:pPr lvl="1"/>
            <a:r>
              <a:rPr lang="en-US" dirty="0" smtClean="0"/>
              <a:t>Abortion law eased</a:t>
            </a:r>
          </a:p>
          <a:p>
            <a:pPr lvl="1"/>
            <a:r>
              <a:rPr lang="en-US" dirty="0" smtClean="0"/>
              <a:t>1960 – contraceptive pill</a:t>
            </a:r>
          </a:p>
          <a:p>
            <a:r>
              <a:rPr lang="en-US" dirty="0" smtClean="0"/>
              <a:t>Pressures to readjust family roles, women working outside the family context, and growing legal freedom for women caused men and women alike to turn more readily to divorce</a:t>
            </a:r>
          </a:p>
          <a:p>
            <a:pPr lvl="1"/>
            <a:r>
              <a:rPr lang="en-US" dirty="0" smtClean="0"/>
              <a:t>1961 – 9% of British marriages ended in divorce</a:t>
            </a:r>
          </a:p>
          <a:p>
            <a:pPr lvl="1"/>
            <a:r>
              <a:rPr lang="en-US" dirty="0" smtClean="0"/>
              <a:t>1965 – 16% of British marriages ended in divorce</a:t>
            </a:r>
          </a:p>
          <a:p>
            <a:pPr lvl="1"/>
            <a:r>
              <a:rPr lang="en-US" dirty="0" smtClean="0"/>
              <a:t>1970s – 1/3 of British marriages ended in divorce</a:t>
            </a:r>
          </a:p>
          <a:p>
            <a:pPr lvl="1"/>
            <a:r>
              <a:rPr lang="en-US" dirty="0" smtClean="0"/>
              <a:t>Growing divorce rate produced an increase in female poverty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838200"/>
            <a:ext cx="4623005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441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991600" cy="848276"/>
          </a:xfrm>
        </p:spPr>
        <p:txBody>
          <a:bodyPr>
            <a:normAutofit fontScale="90000"/>
          </a:bodyPr>
          <a:lstStyle/>
          <a:p>
            <a:r>
              <a:rPr lang="en-US" dirty="0"/>
              <a:t>Western Culture: Creativity and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3441" y="914400"/>
            <a:ext cx="7596673" cy="2536039"/>
          </a:xfrm>
        </p:spPr>
        <p:txBody>
          <a:bodyPr>
            <a:normAutofit/>
          </a:bodyPr>
          <a:lstStyle/>
          <a:p>
            <a:pPr marL="342900" lvl="1" indent="-342900"/>
            <a:r>
              <a:rPr lang="en-US" dirty="0" smtClean="0"/>
              <a:t>After 1920 – scientific research continued to be dominated by Western culture</a:t>
            </a:r>
          </a:p>
          <a:p>
            <a:pPr marL="617220" lvl="2" indent="-342900"/>
            <a:r>
              <a:rPr lang="en-US" dirty="0" smtClean="0"/>
              <a:t>Growing science faculties commanded greater prestige in expanding universities</a:t>
            </a:r>
          </a:p>
          <a:p>
            <a:pPr marL="617220" lvl="2" indent="-342900"/>
            <a:r>
              <a:rPr lang="en-US" dirty="0" smtClean="0"/>
              <a:t>Individual scientists made striking discoveries</a:t>
            </a:r>
          </a:p>
          <a:p>
            <a:pPr marL="617220" lvl="2" indent="-342900"/>
            <a:r>
              <a:rPr lang="en-US" dirty="0" smtClean="0"/>
              <a:t>Researchers cranked out more specific findings than scientists had ever before produced</a:t>
            </a:r>
          </a:p>
          <a:p>
            <a:pPr marL="0" lvl="1" indent="0">
              <a:buNone/>
            </a:pPr>
            <a:endParaRPr lang="en-US" sz="1800" dirty="0"/>
          </a:p>
          <a:p>
            <a:endParaRPr lang="en-US" sz="2000" dirty="0"/>
          </a:p>
        </p:txBody>
      </p:sp>
      <p:pic>
        <p:nvPicPr>
          <p:cNvPr id="29698" name="Picture 2" descr="http://www.teachingtreasures.net/pet/members-area/catimgs/scie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2914" y="3657600"/>
            <a:ext cx="4267200" cy="2486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30067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381000"/>
            <a:ext cx="8382000" cy="2514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1930s – physicists began to experiment with bombarding basic matter with neutrons, or particles that carry no electric charge</a:t>
            </a:r>
          </a:p>
          <a:p>
            <a:pPr lvl="1"/>
            <a:r>
              <a:rPr lang="en-US" dirty="0" smtClean="0"/>
              <a:t>World War II – development of atomic bomb</a:t>
            </a:r>
          </a:p>
          <a:p>
            <a:r>
              <a:rPr lang="en-US" dirty="0" smtClean="0"/>
              <a:t>After WWII - </a:t>
            </a:r>
          </a:p>
          <a:p>
            <a:pPr lvl="1"/>
            <a:r>
              <a:rPr lang="en-US" dirty="0" smtClean="0"/>
              <a:t>Improved </a:t>
            </a:r>
            <a:r>
              <a:rPr lang="en-US" dirty="0" smtClean="0"/>
              <a:t>telescopes, atom smashers, and then lasers and space satellites</a:t>
            </a:r>
          </a:p>
          <a:p>
            <a:pPr lvl="1"/>
            <a:r>
              <a:rPr lang="en-US" dirty="0" smtClean="0"/>
              <a:t>Complex mathematical theories facilitated by the theory of relativity</a:t>
            </a:r>
          </a:p>
          <a:p>
            <a:pPr lvl="1"/>
            <a:r>
              <a:rPr lang="en-US" dirty="0" smtClean="0"/>
              <a:t>Astronomers made progress in identifying additional galaxies and other phenomena in space</a:t>
            </a:r>
            <a:endParaRPr lang="en-US" dirty="0"/>
          </a:p>
        </p:txBody>
      </p:sp>
      <p:pic>
        <p:nvPicPr>
          <p:cNvPr id="6146" name="Picture 2" descr="File:Atomic bombing of Jap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0"/>
            <a:ext cx="4495800" cy="266938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" y="59436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Atomic bomb mushroom clouds over Hiroshima </a:t>
            </a:r>
            <a:r>
              <a:rPr lang="en-US" i="1" dirty="0" smtClean="0"/>
              <a:t>(left)</a:t>
            </a:r>
            <a:r>
              <a:rPr lang="en-US" dirty="0" smtClean="0"/>
              <a:t> and Nagasaki </a:t>
            </a:r>
            <a:r>
              <a:rPr lang="en-US" i="1" dirty="0" smtClean="0"/>
              <a:t>(right)</a:t>
            </a:r>
            <a:endParaRPr lang="en-US" dirty="0"/>
          </a:p>
        </p:txBody>
      </p:sp>
      <p:pic>
        <p:nvPicPr>
          <p:cNvPr id="6148" name="Picture 4" descr="http://www.kentbiggs.com/images/galaxies/N7318.201110.LL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048000"/>
            <a:ext cx="3855156" cy="260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4419600" cy="838200"/>
          </a:xfrm>
        </p:spPr>
        <p:txBody>
          <a:bodyPr/>
          <a:lstStyle/>
          <a:p>
            <a:r>
              <a:rPr lang="en-US" sz="4400" dirty="0"/>
              <a:t>Celebrities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0" y="685800"/>
            <a:ext cx="49863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400" b="0">
                <a:latin typeface="Times New Roman" pitchFamily="18" charset="0"/>
              </a:rPr>
              <a:t>Babe Ruth </a:t>
            </a:r>
            <a:r>
              <a:rPr lang="en-US" sz="3200" b="0">
                <a:latin typeface="Times New Roman" pitchFamily="18" charset="0"/>
              </a:rPr>
              <a:t>&amp;</a:t>
            </a:r>
            <a:r>
              <a:rPr lang="en-US" sz="4400" b="0">
                <a:latin typeface="Times New Roman" pitchFamily="18" charset="0"/>
              </a:rPr>
              <a:t>Ty Cobb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66800" y="3886200"/>
            <a:ext cx="2838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0">
                <a:latin typeface="Times New Roman" pitchFamily="18" charset="0"/>
              </a:rPr>
              <a:t>Jack Dempsey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724400" y="2438400"/>
            <a:ext cx="4419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0">
                <a:latin typeface="Times New Roman" pitchFamily="18" charset="0"/>
              </a:rPr>
              <a:t>Charles Lindbergh</a:t>
            </a:r>
          </a:p>
          <a:p>
            <a:pPr algn="ctr"/>
            <a:r>
              <a:rPr lang="en-US" sz="3600" b="0">
                <a:latin typeface="Times New Roman" pitchFamily="18" charset="0"/>
              </a:rPr>
              <a:t> </a:t>
            </a:r>
            <a:r>
              <a:rPr lang="en-US" sz="3200" b="0" i="1">
                <a:latin typeface="Times New Roman" pitchFamily="18" charset="0"/>
              </a:rPr>
              <a:t>The Spirit of  St. Louis</a:t>
            </a:r>
          </a:p>
        </p:txBody>
      </p:sp>
      <p:pic>
        <p:nvPicPr>
          <p:cNvPr id="13322" name="Picture 10" descr="babe%20Ruth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1939925" cy="2514600"/>
          </a:xfrm>
          <a:prstGeom prst="rect">
            <a:avLst/>
          </a:prstGeom>
          <a:noFill/>
          <a:ln w="254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cobb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1514926"/>
            <a:ext cx="1685926" cy="2304147"/>
          </a:xfrm>
          <a:prstGeom prst="rect">
            <a:avLst/>
          </a:prstGeom>
          <a:noFill/>
          <a:ln w="317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Lindbergh%20in%20pilot%20outfit%20%20cop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695246"/>
            <a:ext cx="2202657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4" name="Picture 22" descr="332139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93338"/>
            <a:ext cx="158386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5" name="Picture 23" descr="Click to download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39394"/>
            <a:ext cx="2743200" cy="215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06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s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 autoUpdateAnimBg="0"/>
      <p:bldP spid="13315" grpId="0" autoUpdateAnimBg="0"/>
      <p:bldP spid="13316" grpId="0" autoUpdateAnimBg="0"/>
      <p:bldP spid="13317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"/>
            <a:ext cx="4495800" cy="6096000"/>
          </a:xfrm>
        </p:spPr>
        <p:txBody>
          <a:bodyPr/>
          <a:lstStyle/>
          <a:p>
            <a:r>
              <a:rPr lang="en-US" dirty="0" smtClean="0"/>
              <a:t>Breakthroughs in biology involved primarily genetics</a:t>
            </a:r>
          </a:p>
          <a:p>
            <a:pPr lvl="1"/>
            <a:r>
              <a:rPr lang="en-US" dirty="0" smtClean="0"/>
              <a:t>1950s – British and American scientists discovered the double-helix pattern of deoxyribonucleic acid (DNA)</a:t>
            </a:r>
          </a:p>
          <a:p>
            <a:pPr lvl="2"/>
            <a:r>
              <a:rPr lang="en-US" dirty="0" smtClean="0"/>
              <a:t>Advanced the understanding of how genetic information is transmitted and how it can be altered</a:t>
            </a:r>
            <a:endParaRPr lang="en-US" dirty="0"/>
          </a:p>
        </p:txBody>
      </p:sp>
      <p:pic>
        <p:nvPicPr>
          <p:cNvPr id="5122" name="Picture 2" descr="File:ADN animati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457200"/>
            <a:ext cx="2649380" cy="4581526"/>
          </a:xfrm>
          <a:prstGeom prst="rect">
            <a:avLst/>
          </a:prstGeom>
          <a:noFill/>
        </p:spPr>
      </p:pic>
      <p:pic>
        <p:nvPicPr>
          <p:cNvPr id="5124" name="Picture 4" descr="File:Maclyn McCarty with Francis Crick and James D Watson - 10.1371 journal.pbio.0030341.g001-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886200"/>
            <a:ext cx="2971800" cy="233693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" y="4267200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tooltip="James Watson"/>
              </a:rPr>
              <a:t>James Watson</a:t>
            </a:r>
            <a:r>
              <a:rPr lang="en-US" dirty="0" smtClean="0"/>
              <a:t> and </a:t>
            </a:r>
            <a:r>
              <a:rPr lang="en-US" dirty="0" smtClean="0">
                <a:hlinkClick r:id="rId5" tooltip="Francis Crick"/>
              </a:rPr>
              <a:t>Francis Crick</a:t>
            </a:r>
            <a:r>
              <a:rPr lang="en-US" dirty="0" smtClean="0"/>
              <a:t> (right), co-originators of the double-helix model, with </a:t>
            </a:r>
            <a:r>
              <a:rPr lang="en-US" dirty="0" err="1" smtClean="0"/>
              <a:t>Maclyn</a:t>
            </a:r>
            <a:r>
              <a:rPr lang="en-US" dirty="0" smtClean="0"/>
              <a:t> McCarty (left).</a:t>
            </a:r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0" y="190500"/>
            <a:ext cx="3733800" cy="6400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Biologists produced major improvements in health care</a:t>
            </a:r>
          </a:p>
          <a:p>
            <a:pPr lvl="1"/>
            <a:r>
              <a:rPr lang="en-US" dirty="0" smtClean="0"/>
              <a:t>Starting in 1928 - New drugs (penicillin) revolutionized the treatment of common diseases, and immunization virtually eliminated scourges such as diphtheria  </a:t>
            </a:r>
          </a:p>
          <a:p>
            <a:r>
              <a:rPr lang="en-US" dirty="0" smtClean="0"/>
              <a:t>By 1970s – host of industries that used scientific principles to produce new medicines, seeds, and pesticides</a:t>
            </a:r>
          </a:p>
          <a:p>
            <a:r>
              <a:rPr lang="en-US" dirty="0" smtClean="0"/>
              <a:t>Use of genetics to clone complex animals</a:t>
            </a:r>
          </a:p>
          <a:p>
            <a:pPr lvl="1"/>
            <a:r>
              <a:rPr lang="en-US" dirty="0" smtClean="0"/>
              <a:t>1997 – sheep was cloned in Scotland</a:t>
            </a:r>
          </a:p>
          <a:p>
            <a:pPr lvl="1"/>
            <a:r>
              <a:rPr lang="en-US" dirty="0" smtClean="0"/>
              <a:t>Raised new ethical issues and human capacity to reshape natural processes</a:t>
            </a:r>
            <a:endParaRPr lang="en-US" dirty="0"/>
          </a:p>
        </p:txBody>
      </p:sp>
      <p:pic>
        <p:nvPicPr>
          <p:cNvPr id="4100" name="Picture 4" descr="Dolly face close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6461" y="3890962"/>
            <a:ext cx="3007827" cy="20097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38400" y="60198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Dolly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5238750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4624" y="762000"/>
            <a:ext cx="6781800" cy="4572000"/>
          </a:xfrm>
        </p:spPr>
        <p:txBody>
          <a:bodyPr/>
          <a:lstStyle/>
          <a:p>
            <a:r>
              <a:rPr lang="en-US" dirty="0" smtClean="0"/>
              <a:t>1920s onward – advances in social sciences</a:t>
            </a:r>
          </a:p>
          <a:p>
            <a:pPr lvl="1"/>
            <a:r>
              <a:rPr lang="en-US" dirty="0" smtClean="0"/>
              <a:t>British economist John Keynes (Keynesian Economics)</a:t>
            </a:r>
          </a:p>
          <a:p>
            <a:pPr lvl="2"/>
            <a:r>
              <a:rPr lang="en-US" dirty="0" smtClean="0"/>
              <a:t>Emphasized the importance of government spending to compensate for loss of purchasing power during a depression</a:t>
            </a:r>
          </a:p>
          <a:p>
            <a:pPr lvl="3"/>
            <a:r>
              <a:rPr lang="en-US" dirty="0" smtClean="0"/>
              <a:t>American New Deal</a:t>
            </a:r>
          </a:p>
          <a:p>
            <a:pPr lvl="3"/>
            <a:r>
              <a:rPr lang="en-US" dirty="0" smtClean="0"/>
              <a:t>European planners</a:t>
            </a:r>
            <a:endParaRPr lang="en-US" dirty="0"/>
          </a:p>
        </p:txBody>
      </p:sp>
      <p:pic>
        <p:nvPicPr>
          <p:cNvPr id="3074" name="Picture 2" descr="John Maynard Key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152400"/>
            <a:ext cx="1905000" cy="2286001"/>
          </a:xfrm>
          <a:prstGeom prst="rect">
            <a:avLst/>
          </a:prstGeom>
          <a:noFill/>
        </p:spPr>
      </p:pic>
      <p:pic>
        <p:nvPicPr>
          <p:cNvPr id="3076" name="Picture 4" descr="http://www.greekshares.com/uploads/image/keynesian%20economi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222498"/>
            <a:ext cx="3543300" cy="3035428"/>
          </a:xfrm>
          <a:prstGeom prst="rect">
            <a:avLst/>
          </a:prstGeom>
          <a:noFill/>
        </p:spPr>
      </p:pic>
      <p:pic>
        <p:nvPicPr>
          <p:cNvPr id="3078" name="Picture 6" descr="http://img.docstoccdn.com/thumb/orig/11763383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3886200"/>
            <a:ext cx="32512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838200"/>
            <a:ext cx="4495800" cy="5181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Painters became increasingly nonrepresentational</a:t>
            </a:r>
          </a:p>
          <a:p>
            <a:pPr lvl="1"/>
            <a:r>
              <a:rPr lang="en-US" dirty="0" smtClean="0"/>
              <a:t>Cubist movement (Pablo Picasso) rendered familiar objects as geometric shapes</a:t>
            </a:r>
          </a:p>
          <a:p>
            <a:r>
              <a:rPr lang="en-US" dirty="0" smtClean="0"/>
              <a:t>Modern Art – moved even further from normal perceptions, stressing purely geometrical design or wild swirls of color</a:t>
            </a:r>
          </a:p>
          <a:p>
            <a:r>
              <a:rPr lang="en-US" dirty="0" smtClean="0"/>
              <a:t>Musical composition involved the use of dissonance and experimentation with new scales</a:t>
            </a:r>
          </a:p>
          <a:p>
            <a:pPr lvl="1"/>
            <a:r>
              <a:rPr lang="en-US" dirty="0" smtClean="0"/>
              <a:t>Electronic instrumentation</a:t>
            </a:r>
          </a:p>
          <a:p>
            <a:r>
              <a:rPr lang="en-US" dirty="0" smtClean="0"/>
              <a:t>In literature, the novel remained dominant</a:t>
            </a:r>
          </a:p>
          <a:p>
            <a:pPr lvl="1"/>
            <a:r>
              <a:rPr lang="en-US" dirty="0" smtClean="0"/>
              <a:t>Turned toward exploring moods and personalities</a:t>
            </a:r>
            <a:endParaRPr lang="en-US" dirty="0"/>
          </a:p>
        </p:txBody>
      </p:sp>
      <p:pic>
        <p:nvPicPr>
          <p:cNvPr id="2050" name="Picture 2" descr="http://www.artyfactory.com/art_appreciation/art_movements/art%20movements/cubism/picasso_cubi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52400"/>
            <a:ext cx="3810000" cy="3209926"/>
          </a:xfrm>
          <a:prstGeom prst="rect">
            <a:avLst/>
          </a:prstGeom>
          <a:noFill/>
        </p:spPr>
      </p:pic>
      <p:pic>
        <p:nvPicPr>
          <p:cNvPr id="2052" name="Picture 4" descr="http://muzkizlyf.webs.com/collage_musical_instrument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657600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228600"/>
            <a:ext cx="8839200" cy="2209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20</a:t>
            </a:r>
            <a:r>
              <a:rPr lang="en-US" baseline="30000" dirty="0" smtClean="0"/>
              <a:t>th</a:t>
            </a:r>
            <a:r>
              <a:rPr lang="en-US" dirty="0" smtClean="0"/>
              <a:t> century – cultural themes in West were largely secular</a:t>
            </a:r>
          </a:p>
          <a:p>
            <a:pPr lvl="1"/>
            <a:r>
              <a:rPr lang="en-US" dirty="0" smtClean="0"/>
              <a:t>Regular church attendance fell, attracting only 5 percent of British population by 1970s</a:t>
            </a:r>
          </a:p>
          <a:p>
            <a:r>
              <a:rPr lang="en-US" dirty="0" smtClean="0"/>
              <a:t>In the United States, religion maintained a greater hold, and both church attendance and popular belief remained at higher levels than elsewhere in Western society</a:t>
            </a:r>
            <a:endParaRPr lang="en-US" dirty="0"/>
          </a:p>
        </p:txBody>
      </p:sp>
      <p:pic>
        <p:nvPicPr>
          <p:cNvPr id="1026" name="Picture 2" descr="http://willcookson.files.wordpress.com/2011/01/church-attenda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667000"/>
            <a:ext cx="6368143" cy="3714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838200"/>
          </a:xfrm>
        </p:spPr>
        <p:txBody>
          <a:bodyPr/>
          <a:lstStyle/>
          <a:p>
            <a:r>
              <a:rPr lang="en-US" sz="2400" dirty="0"/>
              <a:t> </a:t>
            </a:r>
            <a:r>
              <a:rPr lang="en-US" sz="4400" dirty="0"/>
              <a:t>The 20’s </a:t>
            </a:r>
            <a:r>
              <a:rPr lang="en-US" sz="4400" u="sng" dirty="0"/>
              <a:t>is</a:t>
            </a:r>
            <a:r>
              <a:rPr lang="en-US" sz="4400" dirty="0"/>
              <a:t> </a:t>
            </a:r>
            <a:r>
              <a:rPr lang="en-US" sz="4400" i="1" dirty="0"/>
              <a:t>The Jazz Age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895600" y="914400"/>
            <a:ext cx="2317750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0">
                <a:latin typeface="Times New Roman" pitchFamily="18" charset="0"/>
              </a:rPr>
              <a:t>The Flappers</a:t>
            </a:r>
          </a:p>
          <a:p>
            <a:pPr algn="ctr"/>
            <a:r>
              <a:rPr lang="en-US" sz="2800" b="0">
                <a:latin typeface="Times New Roman" pitchFamily="18" charset="0"/>
              </a:rPr>
              <a:t>make up</a:t>
            </a:r>
          </a:p>
          <a:p>
            <a:pPr algn="ctr"/>
            <a:r>
              <a:rPr lang="en-US" sz="2800" b="0">
                <a:latin typeface="Times New Roman" pitchFamily="18" charset="0"/>
              </a:rPr>
              <a:t>cigarettes</a:t>
            </a:r>
          </a:p>
          <a:p>
            <a:pPr algn="ctr"/>
            <a:r>
              <a:rPr lang="en-US" sz="2800" b="0">
                <a:latin typeface="Times New Roman" pitchFamily="18" charset="0"/>
              </a:rPr>
              <a:t>short skirts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553200" y="3200400"/>
            <a:ext cx="2274888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0">
                <a:latin typeface="Times New Roman" pitchFamily="18" charset="0"/>
              </a:rPr>
              <a:t>Musicians</a:t>
            </a:r>
          </a:p>
          <a:p>
            <a:pPr algn="ctr"/>
            <a:r>
              <a:rPr lang="en-US" b="0">
                <a:latin typeface="Times New Roman" pitchFamily="18" charset="0"/>
              </a:rPr>
              <a:t>Louis Armstrong</a:t>
            </a:r>
          </a:p>
          <a:p>
            <a:pPr algn="ctr"/>
            <a:r>
              <a:rPr lang="en-US" b="0">
                <a:latin typeface="Times New Roman" pitchFamily="18" charset="0"/>
              </a:rPr>
              <a:t>Duke Ellington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28600" y="3200400"/>
            <a:ext cx="2527300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0">
                <a:latin typeface="Times New Roman" pitchFamily="18" charset="0"/>
              </a:rPr>
              <a:t>Writers</a:t>
            </a:r>
          </a:p>
          <a:p>
            <a:pPr algn="ctr"/>
            <a:r>
              <a:rPr lang="en-US" b="0">
                <a:latin typeface="Times New Roman" pitchFamily="18" charset="0"/>
              </a:rPr>
              <a:t>F. Scott Fitzgerald</a:t>
            </a:r>
          </a:p>
          <a:p>
            <a:pPr algn="ctr"/>
            <a:r>
              <a:rPr lang="en-US" b="0">
                <a:latin typeface="Times New Roman" pitchFamily="18" charset="0"/>
              </a:rPr>
              <a:t>Ernest Hemingway</a:t>
            </a:r>
          </a:p>
        </p:txBody>
      </p:sp>
      <p:pic>
        <p:nvPicPr>
          <p:cNvPr id="14347" name="Picture 11" descr="flapper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940837"/>
            <a:ext cx="2446338" cy="1829309"/>
          </a:xfrm>
          <a:prstGeom prst="rect">
            <a:avLst/>
          </a:prstGeom>
          <a:noFill/>
          <a:ln w="698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3" name="Picture 17" descr="flappers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6446"/>
            <a:ext cx="1732877" cy="17737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5" name="Picture 19" descr="000306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971800"/>
            <a:ext cx="1100138" cy="1679575"/>
          </a:xfrm>
          <a:prstGeom prst="rect">
            <a:avLst/>
          </a:prstGeom>
          <a:noFill/>
          <a:ln w="31750">
            <a:solidFill>
              <a:srgbClr val="CC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7" name="Picture 21" descr="fitzgerald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971800"/>
            <a:ext cx="1122363" cy="1676400"/>
          </a:xfrm>
          <a:prstGeom prst="rect">
            <a:avLst/>
          </a:prstGeom>
          <a:noFill/>
          <a:ln w="38100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9" name="Picture 23" descr="ernest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800600"/>
            <a:ext cx="1447800" cy="1828800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1" name="Picture 25" descr="oldmangood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48200"/>
            <a:ext cx="1371600" cy="2000250"/>
          </a:xfrm>
          <a:prstGeom prst="rect">
            <a:avLst/>
          </a:prstGeom>
          <a:noFill/>
          <a:ln w="412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4" name="Picture 28" descr="Louis Armstron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502" y="1123950"/>
            <a:ext cx="1424936" cy="1839913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6" name="Picture 30" descr="The Duke Ellington band at the Cotton Club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727" y="4812838"/>
            <a:ext cx="3962400" cy="1835612"/>
          </a:xfrm>
          <a:prstGeom prst="rect">
            <a:avLst/>
          </a:prstGeom>
          <a:noFill/>
          <a:ln w="603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14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75"/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0" fill="hold"/>
                                        <p:tgtEl>
                                          <p:spTgt spid="14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0" fill="hold"/>
                                        <p:tgtEl>
                                          <p:spTgt spid="14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 autoUpdateAnimBg="0"/>
      <p:bldP spid="14339" grpId="0" autoUpdateAnimBg="0"/>
      <p:bldP spid="14340" grpId="0" build="p" autoUpdateAnimBg="0"/>
      <p:bldP spid="14341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304800"/>
            <a:ext cx="7772400" cy="1219200"/>
          </a:xfrm>
        </p:spPr>
        <p:txBody>
          <a:bodyPr/>
          <a:lstStyle/>
          <a:p>
            <a:r>
              <a:rPr lang="en-US" sz="4800"/>
              <a:t>The Ku Klux Klan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685800"/>
            <a:ext cx="31432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Great increase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In power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7086600" y="609600"/>
            <a:ext cx="1573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Anti-black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6894513" y="1066800"/>
            <a:ext cx="2249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Anti-immigrant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228600" y="5715000"/>
            <a:ext cx="3157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Times New Roman" pitchFamily="18" charset="0"/>
              </a:rPr>
              <a:t>Anti-women’s suffrage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685800" y="6172200"/>
            <a:ext cx="235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Times New Roman" pitchFamily="18" charset="0"/>
              </a:rPr>
              <a:t>Anti-bootleggers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7010400" y="1524000"/>
            <a:ext cx="182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Anti-Semitic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7010400" y="2057400"/>
            <a:ext cx="1962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Anti-Catholic</a:t>
            </a:r>
          </a:p>
        </p:txBody>
      </p:sp>
      <p:pic>
        <p:nvPicPr>
          <p:cNvPr id="18444" name="Picture 12" descr="invitati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63436"/>
            <a:ext cx="1465263" cy="1665963"/>
          </a:xfrm>
          <a:prstGeom prst="rect">
            <a:avLst/>
          </a:prstGeom>
          <a:noFill/>
          <a:ln w="508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0" name="Picture 18" descr="kkk-2%20(birth)_sma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5400"/>
            <a:ext cx="3097213" cy="4876800"/>
          </a:xfrm>
          <a:prstGeom prst="rect">
            <a:avLst/>
          </a:prstGeom>
          <a:noFill/>
          <a:ln w="508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8" name="Picture 26" descr="d5300kh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2709863" cy="3722688"/>
          </a:xfrm>
          <a:prstGeom prst="rect">
            <a:avLst/>
          </a:prstGeom>
          <a:noFill/>
          <a:ln w="508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0" name="Picture 28" descr="SWKforrest4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643" y="2590800"/>
            <a:ext cx="2143125" cy="2179638"/>
          </a:xfrm>
          <a:prstGeom prst="rect">
            <a:avLst/>
          </a:prstGeom>
          <a:noFill/>
          <a:ln w="508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36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utoUpdateAnimBg="0"/>
      <p:bldP spid="18436" grpId="0" autoUpdateAnimBg="0"/>
      <p:bldP spid="18437" grpId="0" autoUpdateAnimBg="0"/>
      <p:bldP spid="18438" grpId="0" autoUpdateAnimBg="0"/>
      <p:bldP spid="18439" grpId="0" autoUpdateAnimBg="0"/>
      <p:bldP spid="18440" grpId="0" autoUpdateAnimBg="0"/>
      <p:bldP spid="18441" grpId="0" autoUpdateAnimBg="0"/>
      <p:bldP spid="1844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304800"/>
            <a:ext cx="7772400" cy="1219200"/>
          </a:xfrm>
        </p:spPr>
        <p:txBody>
          <a:bodyPr/>
          <a:lstStyle/>
          <a:p>
            <a:r>
              <a:rPr lang="en-US" sz="4000" dirty="0"/>
              <a:t>Scopes “Monkey”          Trial</a:t>
            </a:r>
            <a:endParaRPr lang="en-US" sz="2800" dirty="0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28600" y="671513"/>
            <a:ext cx="41862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Script MT Bold" pitchFamily="66" charset="0"/>
              </a:rPr>
              <a:t>Evolution vs. Creationism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334000" y="3302000"/>
            <a:ext cx="30083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 New Roman" pitchFamily="18" charset="0"/>
              </a:rPr>
              <a:t>Dayton, Tennessee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381000" y="3352800"/>
            <a:ext cx="3524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80808"/>
                </a:solidFill>
                <a:latin typeface="Times New Roman" pitchFamily="18" charset="0"/>
              </a:rPr>
              <a:t>Famous Lawyers</a:t>
            </a:r>
            <a:endParaRPr lang="en-US" sz="320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4876800" y="1143000"/>
            <a:ext cx="3582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  <a:latin typeface="Times New Roman" pitchFamily="18" charset="0"/>
              </a:rPr>
              <a:t>Science vs. Religion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4495800" y="5911850"/>
            <a:ext cx="4318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0">
                <a:solidFill>
                  <a:srgbClr val="FFFF00"/>
                </a:solidFill>
                <a:latin typeface="Times New Roman" pitchFamily="18" charset="0"/>
              </a:rPr>
              <a:t>John Scopes</a:t>
            </a:r>
          </a:p>
          <a:p>
            <a:pPr algn="ctr"/>
            <a:r>
              <a:rPr lang="en-US" sz="2800" b="0">
                <a:solidFill>
                  <a:srgbClr val="FFFF00"/>
                </a:solidFill>
                <a:latin typeface="Times New Roman" pitchFamily="18" charset="0"/>
              </a:rPr>
              <a:t>High School Biology teacher</a:t>
            </a:r>
          </a:p>
        </p:txBody>
      </p:sp>
      <p:pic>
        <p:nvPicPr>
          <p:cNvPr id="19468" name="Picture 12" descr="headline1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43338"/>
            <a:ext cx="2362200" cy="21590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2" name="Picture 16" descr="p_fundamentalismscope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886200"/>
            <a:ext cx="1697038" cy="20574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4" name="Picture 18" descr="headline3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1695450" cy="17526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4" name="Picture 28" descr="darwin_old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26" y="1447800"/>
            <a:ext cx="1125812" cy="19812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6" name="Picture 30" descr="ada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3276600" cy="153193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8" name="Picture 32" descr="smonk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"/>
            <a:ext cx="1143000" cy="1071563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90" name="Picture 34" descr="bibledino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752600"/>
            <a:ext cx="1512888" cy="17526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92" name="Picture 36" descr="medium_ar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019194"/>
            <a:ext cx="3276600" cy="257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26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9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utoUpdateAnimBg="0"/>
      <p:bldP spid="19460" grpId="0" autoUpdateAnimBg="0"/>
      <p:bldP spid="19461" grpId="0" autoUpdateAnimBg="0"/>
      <p:bldP spid="19462" grpId="0" autoUpdateAnimBg="0"/>
      <p:bldP spid="19463" grpId="0" autoUpdateAnimBg="0"/>
      <p:bldP spid="19464" grpId="0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1779</TotalTime>
  <Words>2532</Words>
  <Application>Microsoft Office PowerPoint</Application>
  <PresentationFormat>On-screen Show (4:3)</PresentationFormat>
  <Paragraphs>317</Paragraphs>
  <Slides>64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5" baseType="lpstr">
      <vt:lpstr>Arial Black</vt:lpstr>
      <vt:lpstr>Britannic Bold</vt:lpstr>
      <vt:lpstr>Broadway</vt:lpstr>
      <vt:lpstr>Calibri</vt:lpstr>
      <vt:lpstr>Elephant</vt:lpstr>
      <vt:lpstr>Franklin Gothic Book</vt:lpstr>
      <vt:lpstr>Perpetua</vt:lpstr>
      <vt:lpstr>Script MT Bold</vt:lpstr>
      <vt:lpstr>Times New Roman</vt:lpstr>
      <vt:lpstr>Wingdings 2</vt:lpstr>
      <vt:lpstr>Equity</vt:lpstr>
      <vt:lpstr>Ch. 29 The West in the 20th Century</vt:lpstr>
      <vt:lpstr>The Disarray in the West, 1914-1945 </vt:lpstr>
      <vt:lpstr>The Roaring 20's </vt:lpstr>
      <vt:lpstr>Consumer Economy</vt:lpstr>
      <vt:lpstr>Culture of the Roaring 20’s</vt:lpstr>
      <vt:lpstr>Celebrities</vt:lpstr>
      <vt:lpstr> The 20’s is The Jazz Age</vt:lpstr>
      <vt:lpstr>The Ku Klux Klan</vt:lpstr>
      <vt:lpstr>Scopes “Monkey”          Trial</vt:lpstr>
      <vt:lpstr>Prohibition</vt:lpstr>
      <vt:lpstr>The Impact of the Depression </vt:lpstr>
      <vt:lpstr>PowerPoint Presentation</vt:lpstr>
      <vt:lpstr>The Challenge of Fascism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 World War II: International Setting for the West</vt:lpstr>
      <vt:lpstr>Europe and Its Colonies</vt:lpstr>
      <vt:lpstr>The Cold War </vt:lpstr>
      <vt:lpstr>PowerPoint Presentation</vt:lpstr>
      <vt:lpstr>PowerPoint Presentation</vt:lpstr>
      <vt:lpstr>The Spread of Liberal Democracy </vt:lpstr>
      <vt:lpstr>PowerPoint Presentation</vt:lpstr>
      <vt:lpstr>PowerPoint Presentation</vt:lpstr>
      <vt:lpstr>The Welfare State </vt:lpstr>
      <vt:lpstr>PowerPoint Presentation</vt:lpstr>
      <vt:lpstr>PowerPoint Presentation</vt:lpstr>
      <vt:lpstr>Political Stability and the Question Marks </vt:lpstr>
      <vt:lpstr>PowerPoint Presentation</vt:lpstr>
      <vt:lpstr>PowerPoint Presentation</vt:lpstr>
      <vt:lpstr>The Diplomatic Context</vt:lpstr>
      <vt:lpstr>PowerPoint Presentation</vt:lpstr>
      <vt:lpstr>PowerPoint Presentation</vt:lpstr>
      <vt:lpstr>Economic Expansion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Society and Culture</vt:lpstr>
      <vt:lpstr>Postindustrial Social Structure </vt:lpstr>
      <vt:lpstr>PowerPoint Presentation</vt:lpstr>
      <vt:lpstr>The Women's Revolution </vt:lpstr>
      <vt:lpstr>PowerPoint Presentation</vt:lpstr>
      <vt:lpstr>Western Culture: Creativity and Uncertainty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Sharyland 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Ch. 29 The West in the 20th Century</dc:title>
  <dc:creator>carlaperez</dc:creator>
  <cp:lastModifiedBy>Jordan Meiners</cp:lastModifiedBy>
  <cp:revision>68</cp:revision>
  <dcterms:created xsi:type="dcterms:W3CDTF">2012-04-03T18:19:38Z</dcterms:created>
  <dcterms:modified xsi:type="dcterms:W3CDTF">2014-03-26T18:25:35Z</dcterms:modified>
</cp:coreProperties>
</file>