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320" r:id="rId4"/>
    <p:sldId id="338" r:id="rId5"/>
    <p:sldId id="258" r:id="rId6"/>
    <p:sldId id="281" r:id="rId7"/>
    <p:sldId id="321" r:id="rId8"/>
    <p:sldId id="309" r:id="rId9"/>
    <p:sldId id="259" r:id="rId10"/>
    <p:sldId id="287" r:id="rId11"/>
    <p:sldId id="322" r:id="rId12"/>
    <p:sldId id="340" r:id="rId13"/>
    <p:sldId id="339" r:id="rId14"/>
    <p:sldId id="310" r:id="rId15"/>
    <p:sldId id="311" r:id="rId16"/>
    <p:sldId id="312" r:id="rId17"/>
    <p:sldId id="323" r:id="rId18"/>
    <p:sldId id="341" r:id="rId19"/>
    <p:sldId id="263" r:id="rId20"/>
    <p:sldId id="324" r:id="rId21"/>
    <p:sldId id="325" r:id="rId22"/>
    <p:sldId id="265" r:id="rId23"/>
    <p:sldId id="313" r:id="rId24"/>
    <p:sldId id="326" r:id="rId25"/>
    <p:sldId id="327" r:id="rId26"/>
    <p:sldId id="328" r:id="rId27"/>
    <p:sldId id="329" r:id="rId28"/>
    <p:sldId id="330" r:id="rId29"/>
    <p:sldId id="314" r:id="rId30"/>
    <p:sldId id="331" r:id="rId31"/>
    <p:sldId id="332" r:id="rId32"/>
    <p:sldId id="333" r:id="rId33"/>
    <p:sldId id="334" r:id="rId34"/>
    <p:sldId id="335" r:id="rId35"/>
    <p:sldId id="336" r:id="rId36"/>
    <p:sldId id="337" r:id="rId37"/>
    <p:sldId id="315" r:id="rId38"/>
    <p:sldId id="271" r:id="rId39"/>
    <p:sldId id="274" r:id="rId40"/>
    <p:sldId id="342" r:id="rId41"/>
    <p:sldId id="343" r:id="rId42"/>
    <p:sldId id="275" r:id="rId43"/>
    <p:sldId id="318" r:id="rId44"/>
    <p:sldId id="307" r:id="rId45"/>
    <p:sldId id="319" r:id="rId46"/>
    <p:sldId id="316" r:id="rId47"/>
    <p:sldId id="276" r:id="rId48"/>
    <p:sldId id="278" r:id="rId49"/>
    <p:sldId id="317" r:id="rId50"/>
    <p:sldId id="279" r:id="rId51"/>
    <p:sldId id="280" r:id="rId5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1494" y="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A63D26-4434-436D-98C2-446BB7DC075E}" type="datetimeFigureOut">
              <a:rPr lang="en-US" smtClean="0"/>
              <a:pPr/>
              <a:t>4/20/2015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EFEF9-970C-45C9-A8B8-C93C215DAF1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45957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A63D26-4434-436D-98C2-446BB7DC075E}" type="datetimeFigureOut">
              <a:rPr lang="en-US" smtClean="0"/>
              <a:pPr/>
              <a:t>4/20/2015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EFEF9-970C-45C9-A8B8-C93C215DAF1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07258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A63D26-4434-436D-98C2-446BB7DC075E}" type="datetimeFigureOut">
              <a:rPr lang="en-US" smtClean="0"/>
              <a:pPr/>
              <a:t>4/20/2015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EFEF9-970C-45C9-A8B8-C93C215DAF1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23095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A63D26-4434-436D-98C2-446BB7DC075E}" type="datetimeFigureOut">
              <a:rPr lang="en-US" smtClean="0"/>
              <a:pPr/>
              <a:t>4/20/2015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EFEF9-970C-45C9-A8B8-C93C215DAF1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07622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A63D26-4434-436D-98C2-446BB7DC075E}" type="datetimeFigureOut">
              <a:rPr lang="en-US" smtClean="0"/>
              <a:pPr/>
              <a:t>4/20/2015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EFEF9-970C-45C9-A8B8-C93C215DAF1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21589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A63D26-4434-436D-98C2-446BB7DC075E}" type="datetimeFigureOut">
              <a:rPr lang="en-US" smtClean="0"/>
              <a:pPr/>
              <a:t>4/20/2015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EFEF9-970C-45C9-A8B8-C93C215DAF1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9637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A63D26-4434-436D-98C2-446BB7DC075E}" type="datetimeFigureOut">
              <a:rPr lang="en-US" smtClean="0"/>
              <a:pPr/>
              <a:t>4/20/2015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EFEF9-970C-45C9-A8B8-C93C215DAF1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32408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A63D26-4434-436D-98C2-446BB7DC075E}" type="datetimeFigureOut">
              <a:rPr lang="en-US" smtClean="0"/>
              <a:pPr/>
              <a:t>4/20/2015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EFEF9-970C-45C9-A8B8-C93C215DAF1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07743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A63D26-4434-436D-98C2-446BB7DC075E}" type="datetimeFigureOut">
              <a:rPr lang="en-US" smtClean="0"/>
              <a:pPr/>
              <a:t>4/20/2015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EFEF9-970C-45C9-A8B8-C93C215DAF1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60182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A63D26-4434-436D-98C2-446BB7DC075E}" type="datetimeFigureOut">
              <a:rPr lang="en-US" smtClean="0"/>
              <a:pPr/>
              <a:t>4/20/2015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EFEF9-970C-45C9-A8B8-C93C215DAF1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80234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A63D26-4434-436D-98C2-446BB7DC075E}" type="datetimeFigureOut">
              <a:rPr lang="en-US" smtClean="0"/>
              <a:pPr/>
              <a:t>4/20/2015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EFEF9-970C-45C9-A8B8-C93C215DAF1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17171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A63D26-4434-436D-98C2-446BB7DC075E}" type="datetimeFigureOut">
              <a:rPr lang="en-US" smtClean="0"/>
              <a:pPr/>
              <a:t>4/20/2015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CEFEF9-970C-45C9-A8B8-C93C215DAF1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58102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gif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67000" y="2133600"/>
            <a:ext cx="5943600" cy="2305050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Latin America: Revolution and Reaction in the 20th Century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pic>
        <p:nvPicPr>
          <p:cNvPr id="1026" name="Picture 2" descr="http://upload.wikimedia.org/wikipedia/commons/7/7d/Map-Latin_America_and_Caribbean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0782"/>
            <a:ext cx="2133600" cy="6837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594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7975" y="419368"/>
            <a:ext cx="4081329" cy="6019800"/>
          </a:xfrm>
        </p:spPr>
        <p:txBody>
          <a:bodyPr>
            <a:noAutofit/>
          </a:bodyPr>
          <a:lstStyle/>
          <a:p>
            <a:pPr marL="342900" lvl="1" indent="-342900">
              <a:buFont typeface="Arial" pitchFamily="34" charset="0"/>
              <a:buChar char="•"/>
            </a:pPr>
            <a:r>
              <a:rPr lang="en-US" sz="1800" dirty="0" smtClean="0"/>
              <a:t>1934 – President Cardenas </a:t>
            </a:r>
          </a:p>
          <a:p>
            <a:pPr marL="742950" lvl="2" indent="-342900"/>
            <a:r>
              <a:rPr lang="en-US" sz="1800" dirty="0" smtClean="0"/>
              <a:t>Nationalized its petroleum industry in a state-run monopoly</a:t>
            </a:r>
          </a:p>
          <a:p>
            <a:pPr marL="1200150" lvl="3" indent="-342900"/>
            <a:r>
              <a:rPr lang="en-US" sz="1800" dirty="0" smtClean="0"/>
              <a:t>PEMEX</a:t>
            </a:r>
          </a:p>
          <a:p>
            <a:pPr marL="1200150" lvl="3" indent="-342900"/>
            <a:r>
              <a:rPr lang="en-US" sz="1800" dirty="0" smtClean="0"/>
              <a:t>Considered a declaration of economic independence</a:t>
            </a:r>
          </a:p>
          <a:p>
            <a:pPr marL="1200150" lvl="3" indent="-342900"/>
            <a:r>
              <a:rPr lang="en-US" sz="1800" dirty="0" smtClean="0"/>
              <a:t>Symbolized the nationalistic basis of many of the revolution’s goals</a:t>
            </a:r>
          </a:p>
          <a:p>
            <a:pPr marL="342900" lvl="1" indent="-342900">
              <a:buFont typeface="Arial" pitchFamily="34" charset="0"/>
              <a:buChar char="•"/>
            </a:pPr>
            <a:r>
              <a:rPr lang="en-US" sz="1800" dirty="0" smtClean="0"/>
              <a:t>Party of the Institutionalized Revolution (PRI) </a:t>
            </a:r>
          </a:p>
          <a:p>
            <a:pPr marL="742950" lvl="2" indent="-342900"/>
            <a:r>
              <a:rPr lang="en-US" sz="1800" dirty="0" smtClean="0"/>
              <a:t>Revolutionary leaders hoped to control the new regime by creating a one-party system</a:t>
            </a:r>
          </a:p>
          <a:p>
            <a:pPr marL="742950" lvl="2" indent="-342900"/>
            <a:r>
              <a:rPr lang="en-US" sz="1800" dirty="0" smtClean="0"/>
              <a:t>Incorporated labor, peasant, military, and middle-class sectors</a:t>
            </a:r>
          </a:p>
          <a:p>
            <a:pPr marL="742950" lvl="2" indent="-342900"/>
            <a:r>
              <a:rPr lang="en-US" sz="1800" dirty="0" smtClean="0"/>
              <a:t>Although technically a democracy, the PRI dominated Mexican politics from the 1920s until 2000 when Vicente Fox (PAN) won the election</a:t>
            </a:r>
          </a:p>
          <a:p>
            <a:endParaRPr lang="en-US" sz="1800" dirty="0"/>
          </a:p>
        </p:txBody>
      </p:sp>
      <p:pic>
        <p:nvPicPr>
          <p:cNvPr id="1026" name="Picture 2" descr="http://mexicona.net/government/files/2011/09/Mexico_State_governments_by_party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3048000"/>
            <a:ext cx="4495800" cy="3057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400800" y="6248400"/>
            <a:ext cx="3352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As of 2010</a:t>
            </a:r>
            <a:endParaRPr lang="en-US" dirty="0"/>
          </a:p>
        </p:txBody>
      </p:sp>
      <p:sp>
        <p:nvSpPr>
          <p:cNvPr id="6" name="AutoShape 4" descr="data:image/jpeg;base64,/9j/4AAQSkZJRgABAQAAAQABAAD/2wCEAAkGBxAQEhUPEBEUEhUXFxUQFBAUFRUUFQ8QFBQWFhUUFRQYHisgGBolHRQVITEhJSkrLi4uFyAzODMsNygtLisBCgoKDg0OGxAQGywkHyQsLCwsLDUuLSwsLCwsLCwsLCwsLCwsLCwsLCwsLCwsLCwsLCwsLCwsLCwsLCwsLCwsLP/AABEIALkBEQMBEQACEQEDEQH/xAAbAAEAAgMBAQAAAAAAAAAAAAAABQYBBAcCA//EAE8QAAIBAgMDBgkGCAwHAQAAAAABAgMRBAUSBiExBxNBUWFxFyIyVIGRkpPRFBYjsbLBM0JSU2Jyc7MVNDVDRFVWgoOhwuFFY2Sj0uLwJP/EABoBAQACAwEAAAAAAAAAAAAAAAADBAECBQb/xAA8EQEAAgECAwQHBgMIAwEAAAAAAQIDBBESITEFE0FRFBUiMlKRoWFxgbHR4UJT8CMkM0NEVMHxYmOiNP/aAAwDAQACEQMRAD8A7iAAAAAAAAAAAAAAAAAAAAAAAAAAAAAAAAAAAAAAAAAAAAAAAAAAAAAAAAAAAAAAAAAAAAAAAAAAAAAAAAAAAAAAAAAAAAAAAAAAAAAAAAAAAAAAAAAAAAAAAAAAAAAAAAAAAAAAAAAAAAAAAAAAAAAAAAAAAAAAAAAAAAAAAAAAAAAAAAAAAAAAAAAAAAAAAAAAAAAAAAAAAAAAAAADFwMOYGUwMgAAAAAAAAAAAAAAAAAAAAAAAAAAAAAAAAAAAANbG4uFGEqtSSjCCcpSfBJcTW0xWu8tqUte0VrHOXHvntW+XLG79H4Lmf8Ap78Lfl/jX6+woRqJ7zfweut2PT0XuZ97rv8Ab5Ow4HFQqwjVpyUoySlGS6U+B0K24o3h5C1LY7TS3WGyZYAAAAAAAAAAAAAAAAAAAAAAAAAAAAAAAAAAAYuByTlI2l5+p8jov6Km/pJL+cqxfBdkfr7ihqs3F7FXquxtB3dfSMkc56R5QpLKUu9t+y+8mO0fNz+RVZeJNt0W/wASo97p90uK7b9Ze02Xb2Zed7b0Ebd/jj73UosvPMdXsMgAAAAAAAAAAAAAAAAAAAAAAAAAAAAAAB5kwxuagbqbyh7TfJaXMUpfTVE1dPfRp8HPv6F6eor6jLwxydbsrs/0jJNre7X6z5OQHM+17TaOgBlNppptNb0+lNcGupiJ2ndiaxMTE9J6u1bDbRLG0PHa52naFVdb6JpdTt67nVw5IvDw3aWinS5f/Gei0ImUAAAAAAAAAAAAAAAAAAAAAAAAAAAAAAB5cgIXayrUWDxEqLcakacnFx8qMo793buNMu/DOyfSRSc9Iy9JVLJ+UGrzenEYWrUmluqUoSam7btUbeL3q5Wx6i01mOGd3W1PZOOMk93krET5ypuNwWPxVWdeeHrSnN3f0c7JdEVu3JLciteuS9ujuYM2k0+KMcXrER9sdfMhstmEuGErepL62a9zfylvPaWlj/MiX3WxeZNX+SyXY5U7vuWo29HyeSKe1tJvtxfRB1qUoScJxcZRbTjJWcX1NEMxtO0r9L1vWLRPKW/s7nE8FXjXhdpeLOH5ym+Me/dddqJMOTgndW1ukrqsXB4+E+TvGBxsK0I1abUoTSlGS6UzrVmJjeHhMlLY7zS0bTHVsXMtWnjs0oUNPP1IUtV1Fzko6muNriZiEd8tKRE3nZq/OfA+dUfbia8cI/S8Hxx82PnRgPO6PtxHHXzPS8Pxx82HtTgPO6PvIjjhmNVhn+KEjVxlOMOdlOMYW1ObaUdPXfqNp5JJyVivFM8kf86MD53R95E146ovSsPxx8z50YDzuj7yI4o8z0vD8UfMe1OA87o+8iOKPM9Lw/FDdq5lRhTVeVSEabs1UbSi1LyXftuZmfFLbJSteKZ5NSltJgpyUI4mjKTdlFVI3b6kOKEcanFM7RaEqmZTFwy1sdmFKhHXWqRpxvbVNqKv1bzEzENL5K0je07NbC7QYSrJU6eIpTk+EIzTbtvdkItE9GldRitO1bRL7Y/NKGHSlXqQpJ7k5yUbv0iZ2bXy0p707NRbU4Dzuj7yJjihH6Xh+KD50YDzuj7yI44PS8PxR83uhtHg5yjCGJoylJ6YxU4tyb6EhFomdmY1OK07RaH0x2eYahLRWr06cratM5JOz6behmZtEdW18+Ok7WmIe8Bm1DEX5irCpp46JKVr8L2ETvJjzUye5O7duZStHHZzhqDUa1anTb3pTkotrrszHFEdUV81Ke9MQzl+bYfEX5irCrptq0SUtN+F7dwiYlmmWt/dlu3Mt+bIZfGpVirJtJt6Ypu2p2bsut7mDrHLyc0zHNauCx2IXyuEYVJ846FSFaSSnFeNGUF4r3PfF9HC5UtfgvMTbZ3sGmrqdPWYxzMxHWJ2/wC0VDHVG92eOC6E4Yh2XVdpX6OJDFt+cXXe6jaN9Lv+P7N6ji5f2ht/hy/1G8T/AOxDOOI6aT830xmZVacNdPO3Xa/m48xCVuznFZ9wm+3+Zu0pii87Tptvn+yLp7a101qxWKt0tRw10uuzhv7jSme3Fzlbv2RThm1a13/Hb81lx2zmBxUlWr5lrk4patWHg3FcLqMVe1ya2LHf2plzMOt1Wmia0x7R90qltLsxDDR52hiaeIp3s1qhzkLuybin4y7Vw6ivmw1r0l2dD2lOe0UyUms/isPJRnElOeCk9zTrUl+S1bXFdjun6yXSZJ22lQ7e0scs8fdb/h00vbPN7ue8rvkYf9ap9USDNLkdq78NdvNTsi2ZxONjKdDRaMtD1y072rq24jrSbOdh0uTNG9ZhJ+DvMOqj7x/+JnuZTx2Zmj/tXMzwE8PVnQqW1QaUrO63xTVn3NGlq7KOXFbFba3V0PO/5Cpfs8P9qJPkn+z+Ts55/uMfgoWS5RWxlTmaKi5aXN6paUoppcfSQ1pNnIw4LZrbVlOLk7zDqo+8/wBjfubLvqzN/Us+DzMOql7z/wBTHcy19V5p8vmtO12GlSyhUp21QjQhKzutUZRTsybJyo6OrpMaWYmOmzlVirG7z3Fz5S7LsBnzxeHUZu9WlanPrkreJP0pb+1Mt47bw9LodR3uPn1jkszZuudeTjO3ud/K8S1B3pUr04dUpX8efpe5di7Sre287PO67U97faOkPlsD/H6HfP8AdyGH3mnZ/wDjxzTfK3+HodXNz+0jbP8AYs9rz7VYQOS7JYvGU+eoxhou4pynpu1xsrGtcUzCrh0OTJXiq3/B3mH5NL3n+xt3MpfVub7Pm3ci2Hx1HEUas1S0wqRnK1S7supW3maYprbdLp+z8lMkWnaUptzsri8XiFWoqDiqcYeNPS7qUm91u1GcuPjlY1ujyZskWjblCiYHFV8vxGpJwqU3pnCXCS/GhLrT6+5kO80lyaXyabJv0+x1DFbbYeODWLjvlK8I0fxudtvjLqS4t9XeWZvG27u311IxcfWfJy6CxGPxFlepWqO76EkvswS/+uVtpvLhcN9RkdI5P9nMRgnWddQWtQUdEtXk6r33LrRYpThdrQaW2DebLlYldHiezAqXKPgqtbCLmYylOFSFRRhfVa7Tatv3Xv6CDPWZrvDqdkZaY9R7e20xMc+ilQ/hCpZ4rLHjHFaI1KtOaqKN/Jc4vxl3oqxa8xzru69q6Wm/c5+GPKOm7Yhh639n6fp1L6zaN/5aKb1/3U/T9WxCjV6dnqXrj96N4if5aK2Skf6qfl+7ap0Z9Oz1P2qX3ozET/LRWvH+6+n7tmnSf9QQ9qh96Nuf8tFN4n/U/Sf1feFFf1FBf3sKb84/gR2mP5/0n9X1q4RThKH8DxheMo6k8MnG64ppiY3j3UcWitotGXf8J/Vz/k/k4ZhQs995wfdzcrr/ACKOCZjI9N2vtbRzP3O4nUeKc95XvIw/61T6okObwcjtX3afejths7jgsHXrzhKa56nDTGyfjQW+73GMc8Nd0WhzxhwTaY8Ur4T6Hm1X2ofEz38eSee1K8p4VB2jzFYrE1MRGLgptNRbTa0xjHe13EN7cUuRqckZMk2iNl7zv+QqX6mH+1Env7jrZ/8A8MfgoOVZrWwsnUoz0Sa0N2i/FbTt4yt0FeLWieTkYdRfHPsTslHt3mHnK9in8DfvLp/Ts/m3sh2zx1XE0aU66cZ1IQktNPfFvetyNqXtun02sz2y1iZ5brpykr/8FT9an+8RLl910O0I/u8/h+bleS5XLFTlSh5SpzqQX5UoW8X0ptFeteLk4WHDOS01jq3Nj85+R4mNSTahL6Kqv0G/KfbF2foZmluGdk2izdzliJ6eLo23+fLDYbTTl9JWvCDXRC3jT9Tsu1omyW4YdfXanu8Xs9Z6fc5dlGVyrqrJboUaU6033J6I+lr/ACZXiszzcPDim8TbwjmkeT/+UKHfP93Izi95L2d/jwm+Vz8PQ/Zy+2jfMtdq+/VW8u2qxeFgqNGsoQTctLjB75O7d2rmkXtspYtXmx0iKNr5+Zh5yvYpfAzx3b+sNSunJxn2IxnP8/U5zRzendFW1ar+SuxE2OZnq6nZ+oyZd+OV2sSOjspHKVklGdF4tyVOrBJKX55X3U31vq+BFlrvVzu0NNS1JvPKXKirPSHnt5iNnX+T3JqNDDxrwkqk6qTlVjwS/NrqSfHtRbxxGz0miw0xY4tHPdbkSL7IACG2jzOhhqEp4jfB/R6LXdRyVtKj09PoNMl61r7SbS6e+bJFccc/ycfp08v6cfXh2Rw8vFXQr6znb45n3pewmNZEf4VZ+3eG5R/g3pzbFR/w6kfvN4nH8coLzrOvc0+e6Rw8stX/ABrF+ua+42ju/jlVtOqnrgr8p/VK4Wtl/RnOKffVa9d4biaIiI96VW8aj/b1+U/qq+f7SVZTlSw2KxEqNtLnOor1X0yVknGP1lTJltvtW07OxpOzq8MXzY4i3ltPL5yr0KsovVGUovjqUmpX707kPFPXd0rYqcM14Y2XHKNs6ioVo4mvVdSMfobOKVRtW0y8Xinvu3wuWseeYxzxTzcPVdk176k4o9mfe+xrcmWDdTHRn0UoTqN/pSWiP2n6jXSxNsm6ftvJGPTcEfxTy/B2VHSeOc+5XvJw/wCtU+qJBn8HJ7V51pH2o3YfJI43B16EpuC56nPVFJu8YdoxRxVmEOhwxmwWrM+KV8GFLzmr7MDbuYT+qcfxSw+S+l5zV9mA7mCeyaebf27wcaOVujC+mHMwjfe7RnHizOSPYS66sU03DHSNvzUHY3NaGFrupiIaouDgkoqdpaotOz7mQY7RE83K0efHjtvddfnzlX5mXuYk3eVdT0/T+X0Zjt1laaapSTW9NUYpp9aHeVY9P0+++30Rm2G2WFxeFlQpKpqbg1qjZJRkm3e/Ya3yRNdkGr12LLjmtUVyZ/x6P7Or/pNcM80HZk/28/ccouR/JsTzsF9HWbkrcI1fx4+nj6xlrtO7HaOn7u3FHSVbxWMq1dCqSc9EVSgnvtBcIrr4+ncR7zZTtlvk2iZ38IdQwuR/I8qrxkvpJ0alSq/0nB2jfqitxZiNqu5GnjFpbV8duakbAfx+h3y/dyIMc+05XZ8/3iPxTfK3+Hofs5/bRvnW+1uV6y87IbTYHDYdUcRTcpqUnq5tTupO63imSsRzNJq8NMXDbqm/nvlX5qXuIm3eUWvT9P5fR7o7f5bC+iE4346aSV++xnvKsx2jgjp+T6vlGwP/ADfd/wC4jNDPrPB4T9FB2t2jnj6t98aUW1Sp9O/dqkl+M/8ALgQ3yTadnJ1eqtmty6R0h9sz2OxFDCwxcld+VVpJb6MH5Lb6e3qNpx+y3y6G1MUX+ceRsZtRLAzcZ3lQnvlFb3CX5cfvXSYpl4eUsaLVzhnaejp2z20tDHOao6/E06tUdPlXtb1MsVvFujt4NVTN7qaubLTzUqqKbk0kt7bdkl1thiOc7Q5pn2KzDFVm4UMM6UW1SjVeHqO3TK7luvbh3FPJbJvy2d3S00mOm17WifHaJj/hjDYLNejC5d6YUl9mRn+28qtrT2f43yf1+CSw2Gzhf0XLfU19RmO+8YqgtfQeF7/1+CUowzZcaOAXc6nwJIi/2K17aXwtf5/sre32c4ulSWFqKhB1U3J0XPUqaaunqXB8PQyHUX4eXJ0eyNLiz5ZvE2mK9N3Oyg9SAEuji+Ctvbb4JLpG28scUcO+/Lxdl5Ptn3g6GqorVarU5r8iKXiw9F9/a2dTT4+CrxPautjU5/Z6Ryha4oncyEBtZswswVNSqunocnuipX1JLp7jS1OJW1WljPERM7bPWyuzSwEJwjVdTXJTbaUbWja24zSvDGxpdNGCs1iU9Y2WiwEdn+URxlCWHnJxUrPVHjGUWmnv7UYtG8bIs2KMtJpPip3gtp+dT9iPxI+5q509lVn+JnwXU/Op+xH4mO4g9U0+KTwXU/Op+xH4juIPVNPik8F1PzqfsR+IjDB6qp4WS2zOw9PBVefVaVSWlwimlFRUrXe7i9xtWnCsafRVw2m26Y2gySnjaMqFR2vZxmuMJrhJXN5jdYzYa5a8Mq5k/J1SoVoV5VpVdD1KDjFJyXBu3U7P0I0jHETuqYezqY7cUzuteaYHn6NSg5aVUhKnqW9xUla5JMbwu5KRek181YyLYCGFrwxCxE5uF/FcYpO8XHiu8jrjiJ3U8GgrivF92/tVslTx7hOVSVOUE4qSSacW02mn2ozenEl1WkrniN/BA+C6n51P2I/E07mFT1VT4jwXU/Op+7j8R3FT1TT4pPBdT86n7EfiO5qeqafFJ4LqfnU/Yj8R3MHqqvxS38j5PqGGqxryqSquO+MZRSjGXRJ9bXQbVxxCbB2fTHbi33W+VNNNNJ3VmnwafQyR0Jjfqo2L5MqE5ylTrzpxbuqajGShfoTe+xHOKJczJ2XS1uKJ2TWyeykcvdRxqyqc5p4xS06b9XeZrSK9FnS6WMG/PqsVjdY2lSdusVOrfB/J8bOm7SnPDxjpn1U25p3XC9u4r5rTMbRDrdm44pPfTam/lbr+cKjS2ew3Tl+aP+7SX1IrRir41n6uzbW5rc+8x/1+Lco7P4Lpy/NF6F9zN4x4/Gs/VWtrNT4Xx/T9W9RyTAL+g5n/AN37pm9cePwifqrW1Oqn+Kn/AMpGhl2BXDC5gu94n7pknBX4ZQWy6mf4qfOqm7ZZbV591KWHxHMqMYxlOFWTTS8a7ldre3x6irqKWmeUO52XqMdcPBkvXeZ84hWtL6n6n9RX4LeUurGSnnHzhJZZs/i8S0qOHqNPdrlFwgv70vuNqYr2nbZWzdoYMXO1on7In9HSdkdhKeFar12qtZeTa/N0n1xT4y/SZew6aKc55vNa/ta+pjgp7NfzXSxZcfoygyyAAAAAAAAAAAAAAAAAAAAAAAAAAADFgAAAAAw0GOfg8c1HqXqMbQ24reb0omWu3Pd7DIAAAAAAAAAAAAAAAAAAAAAAAAAAAAAAAAAAAAAxYGzIAAAAAAAAAAAAAAAAAAAAAAAAAAAAAAAAAAAAAAAAAAAAAAAAAAAAAAAAAAAAAAAAAAAAAAAAAAAAAAAAAAAAAAAAAAAAAAAAAAAAAAAAAAAAAAAAAAAAAAAAAAAAAAAAAAAAAAAAAAAAAAAAAAMAAAAAAAAZAAAAAAAAAAAAAAAAAAAAAAAAAAAAAAAAAAAAAAAAAAAAAAAAAAAAAAAAAAAAAAAAAAAAAAAAAAAAAAAAAAAAAAAAAAAAAAAAAAAAAAAAAAAAAAAAAAAAAAAAAAAAAAAAAAAAAAAAAAAAAAAAAAAAAAAAAAAAAAAAAAAf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0" name="Picture 6" descr="http://www.offshoreenergytoday.com/wp-content/uploads/2013/07/EMGS-Reveals-PEMEX-as-3D-EM-Contract-Clien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4154" y="381000"/>
            <a:ext cx="3165388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9831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34887" y="76200"/>
            <a:ext cx="9296400" cy="2590800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1990s – North American Free Trade Agreement (NAFTA)</a:t>
            </a:r>
          </a:p>
          <a:p>
            <a:pPr lvl="1"/>
            <a:r>
              <a:rPr lang="en-US" dirty="0" smtClean="0"/>
              <a:t>PRI government hoped expanding the economy would offer new hope to the nation</a:t>
            </a:r>
          </a:p>
          <a:p>
            <a:pPr lvl="1"/>
            <a:r>
              <a:rPr lang="en-US" dirty="0" smtClean="0"/>
              <a:t>Opposed by U.S. labor groups</a:t>
            </a:r>
          </a:p>
          <a:p>
            <a:pPr lvl="2"/>
            <a:r>
              <a:rPr lang="en-US" dirty="0" smtClean="0"/>
              <a:t>Feared job losses and lower wages of Mexican workers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84865" y="3886200"/>
            <a:ext cx="1634215" cy="133816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2814922"/>
            <a:ext cx="5029449" cy="4040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3788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6400" y="228600"/>
            <a:ext cx="5838825" cy="6416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3465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6581" y="341108"/>
            <a:ext cx="8010838" cy="6175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8844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52400"/>
            <a:ext cx="4648200" cy="6705600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January 1994 – guerilla movement in heavily Indian state of Chiapas  </a:t>
            </a:r>
          </a:p>
          <a:p>
            <a:pPr lvl="1"/>
            <a:r>
              <a:rPr lang="en-US" dirty="0"/>
              <a:t>Y</a:t>
            </a:r>
            <a:r>
              <a:rPr lang="en-US" dirty="0" smtClean="0"/>
              <a:t>oung rebels (Zapatistas) sought to improve conditions</a:t>
            </a:r>
          </a:p>
          <a:p>
            <a:pPr lvl="2"/>
            <a:r>
              <a:rPr lang="en-US" dirty="0">
                <a:solidFill>
                  <a:prstClr val="black"/>
                </a:solidFill>
              </a:rPr>
              <a:t>Demanded work, land, housing, food, health care, and </a:t>
            </a:r>
            <a:r>
              <a:rPr lang="en-US" dirty="0" smtClean="0">
                <a:solidFill>
                  <a:prstClr val="black"/>
                </a:solidFill>
              </a:rPr>
              <a:t>education for indigenous population of Chiapas</a:t>
            </a:r>
            <a:endParaRPr lang="en-US" dirty="0" smtClean="0"/>
          </a:p>
          <a:p>
            <a:pPr lvl="1"/>
            <a:r>
              <a:rPr lang="en-US" dirty="0" smtClean="0"/>
              <a:t>2,000 poorly armed, masked men and women captured four towns</a:t>
            </a:r>
          </a:p>
          <a:p>
            <a:pPr lvl="1"/>
            <a:r>
              <a:rPr lang="en-US" dirty="0" smtClean="0"/>
              <a:t>Mexican government suppressed the rebels, and entered into negotiations</a:t>
            </a:r>
          </a:p>
        </p:txBody>
      </p:sp>
      <p:sp>
        <p:nvSpPr>
          <p:cNvPr id="8194" name="AutoShape 2" descr="http://sites.psu.edu/cornellthorgood/files/2013/01/Subcomandante_Marcos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196" name="AutoShape 4" descr="http://sites.psu.edu/cornellthorgood/files/2013/01/Subcomandante_Marcos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198" name="AutoShape 6" descr="http://sites.psu.edu/cornellthorgood/files/2013/01/Subcomandante_Marcos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200" name="AutoShape 8" descr="http://sites.psu.edu/cornellthorgood/files/2013/01/Subcomandante_Marcos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202" name="Picture 10" descr="http://www.mtholyoke.edu/~fzanghi/classweb/ezln%20photo/jungle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49825" y="533400"/>
            <a:ext cx="3846993" cy="2493780"/>
          </a:xfrm>
          <a:prstGeom prst="rect">
            <a:avLst/>
          </a:prstGeom>
          <a:noFill/>
        </p:spPr>
      </p:pic>
      <p:pic>
        <p:nvPicPr>
          <p:cNvPr id="3074" name="Picture 2" descr="http://newsimg.bbc.co.uk/media/images/41173000/gif/_41173888_mexico_chiapas_map203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5932" y="3886200"/>
            <a:ext cx="3154778" cy="236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Economic Changes and New Political Actors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/>
              <a:t>Late 19</a:t>
            </a:r>
            <a:r>
              <a:rPr lang="en-US" baseline="30000" dirty="0" smtClean="0"/>
              <a:t>th</a:t>
            </a:r>
            <a:r>
              <a:rPr lang="en-US" dirty="0" smtClean="0"/>
              <a:t> century – early 20</a:t>
            </a:r>
            <a:r>
              <a:rPr lang="en-US" baseline="30000" dirty="0" smtClean="0"/>
              <a:t>th</a:t>
            </a:r>
            <a:r>
              <a:rPr lang="en-US" dirty="0" smtClean="0"/>
              <a:t> century: economic boom across Latin America</a:t>
            </a:r>
          </a:p>
          <a:p>
            <a:pPr lvl="1"/>
            <a:r>
              <a:rPr lang="en-US" dirty="0" smtClean="0"/>
              <a:t>Each nation had its specialized crop or set of exports </a:t>
            </a:r>
          </a:p>
          <a:p>
            <a:pPr lvl="2"/>
            <a:r>
              <a:rPr lang="en-US" dirty="0" smtClean="0"/>
              <a:t>Colombia, Brazil, Costa Rica – coffee</a:t>
            </a:r>
          </a:p>
          <a:p>
            <a:pPr lvl="2"/>
            <a:r>
              <a:rPr lang="en-US" dirty="0" smtClean="0"/>
              <a:t>Bolivia, Chile, Peru – minerals</a:t>
            </a:r>
          </a:p>
          <a:p>
            <a:pPr lvl="2"/>
            <a:r>
              <a:rPr lang="en-US" dirty="0" smtClean="0"/>
              <a:t>Ecuador, Central America – bananas</a:t>
            </a:r>
          </a:p>
          <a:p>
            <a:pPr lvl="2"/>
            <a:r>
              <a:rPr lang="en-US" dirty="0" smtClean="0"/>
              <a:t>Cuba – sugar</a:t>
            </a:r>
          </a:p>
          <a:p>
            <a:pPr lvl="1"/>
            <a:r>
              <a:rPr lang="en-US" dirty="0" smtClean="0"/>
              <a:t>As long as European demand remained high, groups in control of these exports profited greatly</a:t>
            </a:r>
          </a:p>
          <a:p>
            <a:pPr lvl="2"/>
            <a:r>
              <a:rPr lang="en-US" dirty="0" smtClean="0"/>
              <a:t>Latin America dependent on foreign economies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228600"/>
            <a:ext cx="8839200" cy="6629400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During World War I, Latin America experienced economic growth</a:t>
            </a:r>
          </a:p>
          <a:p>
            <a:pPr lvl="1"/>
            <a:r>
              <a:rPr lang="en-US" dirty="0" smtClean="0"/>
              <a:t>Import substitution industrialization</a:t>
            </a:r>
          </a:p>
          <a:p>
            <a:pPr lvl="2"/>
            <a:r>
              <a:rPr lang="en-US" dirty="0" smtClean="0"/>
              <a:t>Had to produce for themselves some of what they had formerly imported, such as textiles</a:t>
            </a:r>
          </a:p>
          <a:p>
            <a:pPr lvl="1"/>
            <a:r>
              <a:rPr lang="en-US" dirty="0" smtClean="0"/>
              <a:t>Latin America still suffered from a lack of capital, limited markets, and low technological levels</a:t>
            </a:r>
          </a:p>
          <a:p>
            <a:r>
              <a:rPr lang="en-US" dirty="0" smtClean="0"/>
              <a:t>Immediate effects on Latin America after World War I </a:t>
            </a:r>
          </a:p>
          <a:p>
            <a:pPr lvl="1"/>
            <a:r>
              <a:rPr lang="en-US" dirty="0" smtClean="0"/>
              <a:t>Inflation </a:t>
            </a:r>
          </a:p>
          <a:p>
            <a:pPr lvl="1"/>
            <a:r>
              <a:rPr lang="en-US" dirty="0" smtClean="0"/>
              <a:t>Wages declined</a:t>
            </a:r>
          </a:p>
          <a:p>
            <a:pPr lvl="1"/>
            <a:r>
              <a:rPr lang="en-US" dirty="0" smtClean="0"/>
              <a:t>Population growth</a:t>
            </a:r>
          </a:p>
          <a:p>
            <a:pPr lvl="2"/>
            <a:r>
              <a:rPr lang="en-US" dirty="0" smtClean="0"/>
              <a:t>Immigration into Argentina, Brazil, and other countries with a temperate climate</a:t>
            </a:r>
          </a:p>
          <a:p>
            <a:pPr lvl="1"/>
            <a:r>
              <a:rPr lang="en-US" dirty="0" smtClean="0"/>
              <a:t>Political unrest</a:t>
            </a:r>
          </a:p>
          <a:p>
            <a:pPr lvl="1"/>
            <a:r>
              <a:rPr lang="en-US" dirty="0" smtClean="0"/>
              <a:t>Rapid urban growth </a:t>
            </a:r>
          </a:p>
          <a:p>
            <a:pPr lvl="2"/>
            <a:r>
              <a:rPr lang="en-US" dirty="0"/>
              <a:t>C</a:t>
            </a:r>
            <a:r>
              <a:rPr lang="en-US" dirty="0" smtClean="0"/>
              <a:t>reated a series of social problems that reflected the transformation of Latin America from agrarian to industrializing societies</a:t>
            </a:r>
          </a:p>
          <a:p>
            <a:pPr lvl="2"/>
            <a:r>
              <a:rPr lang="en-US" dirty="0" smtClean="0"/>
              <a:t>Lima, Montevideo, Quito, and Mexico City</a:t>
            </a:r>
          </a:p>
          <a:p>
            <a:pPr lvl="3"/>
            <a:r>
              <a:rPr lang="en-US" dirty="0" smtClean="0"/>
              <a:t>Dominated economic and political resources of their countries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4730" y="228600"/>
            <a:ext cx="8229600" cy="1143000"/>
          </a:xfrm>
        </p:spPr>
        <p:txBody>
          <a:bodyPr/>
          <a:lstStyle/>
          <a:p>
            <a:r>
              <a:rPr lang="en-US" dirty="0" smtClean="0"/>
              <a:t>Labor and the Middle Class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0860" y="1676400"/>
            <a:ext cx="8991600" cy="5410200"/>
          </a:xfrm>
        </p:spPr>
        <p:txBody>
          <a:bodyPr>
            <a:normAutofit/>
          </a:bodyPr>
          <a:lstStyle/>
          <a:p>
            <a:r>
              <a:rPr lang="en-US" dirty="0" smtClean="0"/>
              <a:t>Rising importance of urban labor and growth of urban middle class led to changes in the political structure of some Latin American nations</a:t>
            </a:r>
          </a:p>
          <a:p>
            <a:pPr lvl="1"/>
            <a:r>
              <a:rPr lang="en-US" dirty="0" smtClean="0"/>
              <a:t>Argentina, Chile, and Brazil went from traditional land-owning oligarchy to a political system that gave powers to growing middle class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5864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0" y="2209800"/>
            <a:ext cx="5867400" cy="440055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7542" y="213277"/>
            <a:ext cx="8659258" cy="21975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en-US" dirty="0">
                <a:solidFill>
                  <a:prstClr val="black"/>
                </a:solidFill>
              </a:rPr>
              <a:t>Growing sense of class conflict developed in Latin America (similar to Western Europe)</a:t>
            </a:r>
          </a:p>
          <a:p>
            <a:pPr marL="742950" lvl="1" indent="-285750">
              <a:spcBef>
                <a:spcPct val="20000"/>
              </a:spcBef>
              <a:buFont typeface="Arial" pitchFamily="34" charset="0"/>
              <a:buChar char="–"/>
            </a:pPr>
            <a:r>
              <a:rPr lang="en-US" dirty="0">
                <a:solidFill>
                  <a:prstClr val="black"/>
                </a:solidFill>
              </a:rPr>
              <a:t>Railroad, dock, and mining workers often were among most radical and the first to </a:t>
            </a:r>
            <a:r>
              <a:rPr lang="en-US" dirty="0" smtClean="0">
                <a:solidFill>
                  <a:prstClr val="black"/>
                </a:solidFill>
              </a:rPr>
              <a:t>organize and usually met with government force</a:t>
            </a:r>
            <a:endParaRPr lang="en-US" dirty="0">
              <a:solidFill>
                <a:prstClr val="black"/>
              </a:solidFill>
            </a:endParaRPr>
          </a:p>
          <a:p>
            <a:pPr marL="742950" lvl="1" indent="-285750">
              <a:spcBef>
                <a:spcPct val="20000"/>
              </a:spcBef>
              <a:buFont typeface="Arial" pitchFamily="34" charset="0"/>
              <a:buChar char="–"/>
            </a:pPr>
            <a:r>
              <a:rPr lang="en-US" dirty="0">
                <a:solidFill>
                  <a:prstClr val="black"/>
                </a:solidFill>
              </a:rPr>
              <a:t>Governments had to consider organized labor as a force to be confronted or accommodated</a:t>
            </a:r>
          </a:p>
          <a:p>
            <a:pPr marL="1143000" lvl="2" indent="-228600">
              <a:spcBef>
                <a:spcPct val="20000"/>
              </a:spcBef>
              <a:buFont typeface="Arial" pitchFamily="34" charset="0"/>
              <a:buChar char="•"/>
            </a:pPr>
            <a:r>
              <a:rPr lang="en-US" dirty="0">
                <a:solidFill>
                  <a:prstClr val="black"/>
                </a:solidFill>
              </a:rPr>
              <a:t>Most workers in Latin America, unlike western Europe, were still agrarian and not organized</a:t>
            </a:r>
          </a:p>
        </p:txBody>
      </p:sp>
    </p:spTree>
    <p:extLst>
      <p:ext uri="{BB962C8B-B14F-4D97-AF65-F5344CB8AC3E}">
        <p14:creationId xmlns:p14="http://schemas.microsoft.com/office/powerpoint/2010/main" val="3968078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-87217"/>
            <a:ext cx="6858000" cy="1143000"/>
          </a:xfrm>
        </p:spPr>
        <p:txBody>
          <a:bodyPr/>
          <a:lstStyle/>
          <a:p>
            <a:r>
              <a:rPr lang="en-US" dirty="0"/>
              <a:t>Ideology and Social Reform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1" y="990600"/>
            <a:ext cx="8229599" cy="5562600"/>
          </a:xfrm>
        </p:spPr>
        <p:txBody>
          <a:bodyPr>
            <a:normAutofit fontScale="92500"/>
          </a:bodyPr>
          <a:lstStyle/>
          <a:p>
            <a:pPr marL="342900" lvl="1" indent="-342900">
              <a:buFont typeface="Arial" pitchFamily="34" charset="0"/>
              <a:buChar char="•"/>
            </a:pPr>
            <a:r>
              <a:rPr lang="en-US" dirty="0" smtClean="0"/>
              <a:t>1920s-1930s: liberalism had failed</a:t>
            </a:r>
          </a:p>
          <a:p>
            <a:pPr marL="742950" lvl="2" indent="-342900"/>
            <a:r>
              <a:rPr lang="en-US" dirty="0" smtClean="0"/>
              <a:t>Middle class emerged in politics, but had to share party with traditional oligarchy or military</a:t>
            </a:r>
          </a:p>
          <a:p>
            <a:pPr marL="742950" lvl="2" indent="-342900"/>
            <a:r>
              <a:rPr lang="en-US" dirty="0" smtClean="0"/>
              <a:t>Large segments of population were landless and uneducated</a:t>
            </a:r>
          </a:p>
          <a:p>
            <a:pPr marL="742950" lvl="2" indent="-342900"/>
            <a:r>
              <a:rPr lang="en-US" dirty="0" smtClean="0"/>
              <a:t>Increasing industrialization did not dissolve old class boundaries</a:t>
            </a:r>
          </a:p>
          <a:p>
            <a:pPr marL="742950" lvl="2" indent="-342900"/>
            <a:r>
              <a:rPr lang="en-US" dirty="0" smtClean="0"/>
              <a:t>Public education and other liberal programs failed to produce social mobility</a:t>
            </a:r>
          </a:p>
          <a:p>
            <a:pPr marL="342900" lvl="1" indent="-342900">
              <a:buFont typeface="Arial" pitchFamily="34" charset="0"/>
              <a:buChar char="•"/>
            </a:pPr>
            <a:r>
              <a:rPr lang="en-US" dirty="0" smtClean="0"/>
              <a:t>Movements </a:t>
            </a:r>
            <a:r>
              <a:rPr lang="en-US" dirty="0"/>
              <a:t>for social reform spread rapidly in Brazil, Argentina, Chile, and Uruguay. </a:t>
            </a:r>
            <a:endParaRPr lang="en-US" dirty="0" smtClean="0"/>
          </a:p>
          <a:p>
            <a:pPr marL="742950" lvl="2" indent="-342900"/>
            <a:r>
              <a:rPr lang="en-US" dirty="0" smtClean="0"/>
              <a:t>Many criticized the failure of liberal regimes</a:t>
            </a:r>
          </a:p>
          <a:p>
            <a:pPr marL="1200150" lvl="3" indent="-342900"/>
            <a:r>
              <a:rPr lang="en-US" dirty="0" smtClean="0"/>
              <a:t>Latin America should find its own solutions, and not import ideas from Europe</a:t>
            </a:r>
          </a:p>
          <a:p>
            <a:pPr marL="742950" lvl="2" indent="-342900"/>
            <a:r>
              <a:rPr lang="en-US" dirty="0"/>
              <a:t>S</a:t>
            </a:r>
            <a:r>
              <a:rPr lang="en-US" dirty="0" smtClean="0"/>
              <a:t>ocialism </a:t>
            </a:r>
            <a:r>
              <a:rPr lang="en-US" dirty="0"/>
              <a:t>and communism appeared in Latin </a:t>
            </a:r>
            <a:r>
              <a:rPr lang="en-US" dirty="0" smtClean="0"/>
              <a:t>America, especially after Russian Revolution of 1917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08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71531" y="-13996"/>
            <a:ext cx="6248400" cy="1143000"/>
          </a:xfrm>
        </p:spPr>
        <p:txBody>
          <a:bodyPr/>
          <a:lstStyle/>
          <a:p>
            <a:r>
              <a:rPr lang="en-US" b="1" dirty="0"/>
              <a:t>Introduction</a:t>
            </a:r>
            <a:r>
              <a:rPr lang="en-US" dirty="0"/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57400" y="1129004"/>
            <a:ext cx="7086600" cy="5347996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Having </a:t>
            </a:r>
            <a:r>
              <a:rPr lang="en-US" dirty="0"/>
              <a:t>received their independence earlier than other </a:t>
            </a:r>
            <a:r>
              <a:rPr lang="en-US" dirty="0" smtClean="0"/>
              <a:t>colonized nations</a:t>
            </a:r>
            <a:r>
              <a:rPr lang="en-US" dirty="0"/>
              <a:t>, Latin American countries tended to </a:t>
            </a:r>
            <a:r>
              <a:rPr lang="en-US" dirty="0" smtClean="0"/>
              <a:t>look towards Western </a:t>
            </a:r>
            <a:r>
              <a:rPr lang="en-US" dirty="0"/>
              <a:t>social and political structures </a:t>
            </a:r>
            <a:endParaRPr lang="en-US" dirty="0" smtClean="0"/>
          </a:p>
          <a:p>
            <a:r>
              <a:rPr lang="en-US" dirty="0" smtClean="0"/>
              <a:t>Latin American elites led their nations into closer ties with the growing international capitalist economy</a:t>
            </a:r>
          </a:p>
          <a:p>
            <a:pPr lvl="1"/>
            <a:r>
              <a:rPr lang="en-US" dirty="0" smtClean="0"/>
              <a:t>Investments often came from Europe and the USA</a:t>
            </a:r>
          </a:p>
          <a:p>
            <a:pPr lvl="1"/>
            <a:r>
              <a:rPr lang="en-US" dirty="0" smtClean="0"/>
              <a:t>Economies continued to concentrate of exports</a:t>
            </a:r>
          </a:p>
          <a:p>
            <a:pPr lvl="2"/>
            <a:r>
              <a:rPr lang="en-US" dirty="0" smtClean="0"/>
              <a:t>Economic dependence continued</a:t>
            </a:r>
          </a:p>
          <a:p>
            <a:pPr lvl="2"/>
            <a:r>
              <a:rPr lang="en-US" dirty="0" smtClean="0"/>
              <a:t>Vulnerable to changes in world financial system</a:t>
            </a:r>
          </a:p>
          <a:p>
            <a:r>
              <a:rPr lang="en-US" dirty="0" smtClean="0"/>
              <a:t>Latin America continued its 19</a:t>
            </a:r>
            <a:r>
              <a:rPr lang="en-US" baseline="30000" dirty="0" smtClean="0"/>
              <a:t>th</a:t>
            </a:r>
            <a:r>
              <a:rPr lang="en-US" dirty="0" smtClean="0"/>
              <a:t> century emphasis on agrarian and mineral production</a:t>
            </a:r>
          </a:p>
          <a:p>
            <a:r>
              <a:rPr lang="en-US" dirty="0" smtClean="0"/>
              <a:t>Industrial sector in some places</a:t>
            </a:r>
          </a:p>
          <a:p>
            <a:pPr lvl="1"/>
            <a:r>
              <a:rPr lang="en-US" dirty="0" smtClean="0"/>
              <a:t>Workers’ organization began to emerge as a political force</a:t>
            </a:r>
          </a:p>
          <a:p>
            <a:pPr lvl="1"/>
            <a:r>
              <a:rPr lang="en-US" dirty="0" smtClean="0"/>
              <a:t>Immigration to some countries </a:t>
            </a:r>
          </a:p>
          <a:p>
            <a:pPr lvl="1"/>
            <a:r>
              <a:rPr lang="en-US" dirty="0" smtClean="0"/>
              <a:t>Urban growth</a:t>
            </a:r>
          </a:p>
          <a:p>
            <a:r>
              <a:rPr lang="en-US" dirty="0" smtClean="0"/>
              <a:t>Despite </a:t>
            </a:r>
            <a:r>
              <a:rPr lang="en-US" dirty="0"/>
              <a:t>numerous revolutions, institutions and social patterns have proven resistant to </a:t>
            </a:r>
            <a:r>
              <a:rPr lang="en-US" dirty="0" smtClean="0"/>
              <a:t>change</a:t>
            </a:r>
            <a:endParaRPr lang="en-US" dirty="0"/>
          </a:p>
          <a:p>
            <a:endParaRPr lang="en-US" dirty="0"/>
          </a:p>
        </p:txBody>
      </p:sp>
      <p:pic>
        <p:nvPicPr>
          <p:cNvPr id="4" name="Picture 2" descr="http://upload.wikimedia.org/wikipedia/commons/7/7d/Map-Latin_America_and_Caribbean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0782"/>
            <a:ext cx="2133600" cy="6837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015400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Populist Politics: The Case of Peru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524000"/>
            <a:ext cx="5410200" cy="4525963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Characteristics of Peru</a:t>
            </a:r>
          </a:p>
          <a:p>
            <a:pPr lvl="1"/>
            <a:r>
              <a:rPr lang="en-US" dirty="0" smtClean="0"/>
              <a:t>Primarily Indian population</a:t>
            </a:r>
          </a:p>
          <a:p>
            <a:pPr lvl="1"/>
            <a:r>
              <a:rPr lang="en-US" dirty="0" smtClean="0"/>
              <a:t>Export economy</a:t>
            </a:r>
          </a:p>
          <a:p>
            <a:pPr lvl="2"/>
            <a:r>
              <a:rPr lang="en-US" dirty="0" smtClean="0"/>
              <a:t>Nitrates and agricultural products</a:t>
            </a:r>
          </a:p>
          <a:p>
            <a:pPr lvl="1"/>
            <a:r>
              <a:rPr lang="en-US" dirty="0" smtClean="0"/>
              <a:t>Infrastructure built with foreign investment</a:t>
            </a:r>
          </a:p>
          <a:p>
            <a:pPr lvl="1"/>
            <a:r>
              <a:rPr lang="en-US" dirty="0" smtClean="0"/>
              <a:t>Elites profited greatly from economic advancement</a:t>
            </a:r>
          </a:p>
          <a:p>
            <a:pPr lvl="1"/>
            <a:r>
              <a:rPr lang="en-US" dirty="0" smtClean="0"/>
              <a:t>Many peasants landless</a:t>
            </a:r>
          </a:p>
          <a:p>
            <a:pPr lvl="1"/>
            <a:r>
              <a:rPr lang="en-US" dirty="0" smtClean="0"/>
              <a:t>Rampant government corruption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1200" y="1981200"/>
            <a:ext cx="3048000" cy="3333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692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762000"/>
            <a:ext cx="8229600" cy="5364163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1924 – Victor Raul </a:t>
            </a:r>
            <a:r>
              <a:rPr lang="en-US" dirty="0" err="1" smtClean="0"/>
              <a:t>Haya</a:t>
            </a:r>
            <a:r>
              <a:rPr lang="en-US" dirty="0" smtClean="0"/>
              <a:t> de la Torre created the American Popular Revolutionary Alliance (APRA)</a:t>
            </a:r>
          </a:p>
          <a:p>
            <a:pPr lvl="1"/>
            <a:r>
              <a:rPr lang="en-US" dirty="0" smtClean="0"/>
              <a:t>Influenced by the Mexican Revolution, social, nationalism, and some aspects of Mussolini's fascism </a:t>
            </a:r>
          </a:p>
          <a:p>
            <a:pPr lvl="1"/>
            <a:r>
              <a:rPr lang="en-US" dirty="0" smtClean="0"/>
              <a:t>Gained wide support </a:t>
            </a:r>
            <a:endParaRPr lang="en-US" dirty="0"/>
          </a:p>
          <a:p>
            <a:pPr lvl="2"/>
            <a:r>
              <a:rPr lang="en-US" dirty="0"/>
              <a:t>A</a:t>
            </a:r>
            <a:r>
              <a:rPr lang="en-US" dirty="0" smtClean="0"/>
              <a:t>nti-imperialists </a:t>
            </a:r>
          </a:p>
          <a:p>
            <a:pPr lvl="2"/>
            <a:r>
              <a:rPr lang="en-US" dirty="0"/>
              <a:t>T</a:t>
            </a:r>
            <a:r>
              <a:rPr lang="en-US" dirty="0" smtClean="0"/>
              <a:t>hose in favor of nationalizing lands and basic industry</a:t>
            </a:r>
          </a:p>
          <a:p>
            <a:pPr lvl="2"/>
            <a:r>
              <a:rPr lang="en-US" dirty="0" smtClean="0"/>
              <a:t>Middle-class/proletariats </a:t>
            </a:r>
          </a:p>
          <a:p>
            <a:pPr lvl="1"/>
            <a:r>
              <a:rPr lang="en-US" dirty="0" smtClean="0"/>
              <a:t>APRA represented the new populist political parties in Latin American that began to gain mass support among workers, small farmers, and urban sectors</a:t>
            </a:r>
          </a:p>
          <a:p>
            <a:pPr lvl="2"/>
            <a:r>
              <a:rPr lang="en-US" dirty="0" smtClean="0"/>
              <a:t>Gained broad support from urban masses and rural peasants</a:t>
            </a:r>
          </a:p>
          <a:p>
            <a:pPr lvl="2"/>
            <a:r>
              <a:rPr lang="en-US" dirty="0" smtClean="0"/>
              <a:t>Often led by politicians from the military or the elites</a:t>
            </a:r>
          </a:p>
          <a:p>
            <a:pPr lvl="2"/>
            <a:r>
              <a:rPr lang="en-US" dirty="0" smtClean="0"/>
              <a:t>Emphasis on personal charisma of the leader, direct appeals to the masses, and political mobilization of the people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1497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762000" y="0"/>
            <a:ext cx="10744200" cy="1143000"/>
          </a:xfrm>
        </p:spPr>
        <p:txBody>
          <a:bodyPr>
            <a:normAutofit/>
          </a:bodyPr>
          <a:lstStyle/>
          <a:p>
            <a:r>
              <a:rPr lang="en-US" sz="3600" dirty="0"/>
              <a:t>The Great Crash and Latin American Responses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276340" y="1126475"/>
            <a:ext cx="9448800" cy="5181600"/>
          </a:xfrm>
        </p:spPr>
        <p:txBody>
          <a:bodyPr>
            <a:normAutofit fontScale="92500" lnSpcReduction="10000"/>
          </a:bodyPr>
          <a:lstStyle/>
          <a:p>
            <a:pPr lvl="1"/>
            <a:r>
              <a:rPr lang="en-US" dirty="0" smtClean="0"/>
              <a:t>Latin American economy and infrastructure </a:t>
            </a:r>
            <a:r>
              <a:rPr lang="en-US" dirty="0"/>
              <a:t>collapsed </a:t>
            </a:r>
            <a:r>
              <a:rPr lang="en-US" dirty="0" smtClean="0"/>
              <a:t>during the global depression</a:t>
            </a:r>
          </a:p>
          <a:p>
            <a:pPr lvl="2"/>
            <a:r>
              <a:rPr lang="en-US" dirty="0" smtClean="0"/>
              <a:t>Internal weakness of liberal regimes and economic dependency</a:t>
            </a:r>
          </a:p>
          <a:p>
            <a:pPr lvl="3"/>
            <a:r>
              <a:rPr lang="en-US" dirty="0" smtClean="0"/>
              <a:t>Foreign investments stopped</a:t>
            </a:r>
          </a:p>
          <a:p>
            <a:pPr lvl="3"/>
            <a:r>
              <a:rPr lang="en-US" dirty="0" smtClean="0"/>
              <a:t>Purchases of region’s products declined</a:t>
            </a:r>
          </a:p>
          <a:p>
            <a:pPr lvl="3"/>
            <a:r>
              <a:rPr lang="en-US" dirty="0" smtClean="0"/>
              <a:t>High unemployment</a:t>
            </a:r>
          </a:p>
          <a:p>
            <a:pPr lvl="1"/>
            <a:r>
              <a:rPr lang="en-US" dirty="0" smtClean="0"/>
              <a:t>Within three years of the depression, </a:t>
            </a:r>
            <a:r>
              <a:rPr lang="en-US" dirty="0"/>
              <a:t>m</a:t>
            </a:r>
            <a:r>
              <a:rPr lang="en-US" dirty="0" smtClean="0"/>
              <a:t>ilitary </a:t>
            </a:r>
            <a:r>
              <a:rPr lang="en-US" dirty="0"/>
              <a:t>coups removed liberal </a:t>
            </a:r>
            <a:r>
              <a:rPr lang="en-US" dirty="0" smtClean="0"/>
              <a:t>governments in 12 Latin American countries </a:t>
            </a:r>
          </a:p>
          <a:p>
            <a:pPr lvl="2"/>
            <a:r>
              <a:rPr lang="en-US" dirty="0" smtClean="0"/>
              <a:t>Liberal governments replaced with various adaptations of socialism, corporatism, and Italian/German fascism</a:t>
            </a:r>
          </a:p>
          <a:p>
            <a:pPr lvl="1"/>
            <a:r>
              <a:rPr lang="en-US" dirty="0" smtClean="0"/>
              <a:t>By 1930s - Most </a:t>
            </a:r>
            <a:r>
              <a:rPr lang="en-US" dirty="0"/>
              <a:t>governments wished to bring an end to </a:t>
            </a:r>
            <a:r>
              <a:rPr lang="en-US" dirty="0" smtClean="0"/>
              <a:t>capitalism </a:t>
            </a:r>
            <a:r>
              <a:rPr lang="en-US" dirty="0"/>
              <a:t>and to appeal to a broader segment of the population for </a:t>
            </a:r>
            <a:r>
              <a:rPr lang="en-US" dirty="0" smtClean="0"/>
              <a:t>support</a:t>
            </a:r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3200" y="5562600"/>
            <a:ext cx="2066580" cy="1195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8556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800" y="76200"/>
            <a:ext cx="5943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Promises of Social Reform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8915400" cy="548640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1930s – new regimes with a new concern with social problems characterized much of Latin America</a:t>
            </a:r>
          </a:p>
          <a:p>
            <a:pPr lvl="1"/>
            <a:r>
              <a:rPr lang="en-US" dirty="0" smtClean="0"/>
              <a:t>Mexico – President Cardenas (1934-1940)</a:t>
            </a:r>
          </a:p>
          <a:p>
            <a:pPr lvl="2"/>
            <a:r>
              <a:rPr lang="en-US" dirty="0" smtClean="0"/>
              <a:t>Land reform – 40 million acres of land distributed </a:t>
            </a:r>
          </a:p>
          <a:p>
            <a:pPr lvl="2"/>
            <a:r>
              <a:rPr lang="en-US" dirty="0" smtClean="0"/>
              <a:t>State oil monopoly</a:t>
            </a:r>
          </a:p>
          <a:p>
            <a:pPr lvl="2"/>
            <a:r>
              <a:rPr lang="en-US" dirty="0" smtClean="0"/>
              <a:t>Expanded rural education</a:t>
            </a:r>
          </a:p>
          <a:p>
            <a:endParaRPr lang="en-US" dirty="0" smtClean="0"/>
          </a:p>
          <a:p>
            <a:endParaRPr lang="en-US" dirty="0" smtClean="0"/>
          </a:p>
          <a:p>
            <a:pPr lvl="1"/>
            <a:r>
              <a:rPr lang="en-US" dirty="0" smtClean="0"/>
              <a:t>Cuba – leaders of a nationalist revolution in 1933 aimed at social reform</a:t>
            </a:r>
            <a:endParaRPr lang="en-US" dirty="0"/>
          </a:p>
        </p:txBody>
      </p:sp>
      <p:pic>
        <p:nvPicPr>
          <p:cNvPr id="5122" name="Picture 2" descr="http://t0.gstatic.com/images?q=tbn:ANd9GcT1OlNoNOSdRIfphRXDN75yPRdxEIGUihy2wWP2UAbftllDtLOo:mexicotoday.org/sites/mexicotoday.org/files/pemex_1.jpg%3F130633806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72200" y="3657600"/>
            <a:ext cx="1600200" cy="12649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229600" cy="50323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The Vargas Regime in Brazil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066800"/>
            <a:ext cx="4724400" cy="5638800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Brazilian economy, based on coffee exports, collapsed in the 1929 crash</a:t>
            </a:r>
          </a:p>
          <a:p>
            <a:r>
              <a:rPr lang="en-US" dirty="0" smtClean="0"/>
              <a:t>1929 – President </a:t>
            </a:r>
            <a:r>
              <a:rPr lang="en-US" dirty="0" err="1" smtClean="0"/>
              <a:t>Getulio</a:t>
            </a:r>
            <a:r>
              <a:rPr lang="en-US" dirty="0" smtClean="0"/>
              <a:t> Vargas </a:t>
            </a:r>
          </a:p>
          <a:p>
            <a:pPr lvl="1"/>
            <a:r>
              <a:rPr lang="en-US" dirty="0" smtClean="0"/>
              <a:t>Promised liberal reforms and elimination of the worst abuses of the old system</a:t>
            </a:r>
          </a:p>
          <a:p>
            <a:pPr lvl="1"/>
            <a:r>
              <a:rPr lang="en-US" dirty="0" smtClean="0"/>
              <a:t>Launched a new kind of centralized political program, imposing federal administrators over the state governments</a:t>
            </a:r>
          </a:p>
          <a:p>
            <a:pPr lvl="1"/>
            <a:r>
              <a:rPr lang="en-US" dirty="0" smtClean="0"/>
              <a:t>Little open opposition to government allowed</a:t>
            </a:r>
          </a:p>
          <a:p>
            <a:pPr lvl="1"/>
            <a:r>
              <a:rPr lang="en-US" dirty="0" smtClean="0"/>
              <a:t>State organized many aspects of economy</a:t>
            </a:r>
          </a:p>
          <a:p>
            <a:pPr lvl="1"/>
            <a:r>
              <a:rPr lang="en-US" dirty="0" smtClean="0"/>
              <a:t>1935 – held off attempted coups by the communists</a:t>
            </a:r>
          </a:p>
          <a:p>
            <a:pPr lvl="1"/>
            <a:r>
              <a:rPr lang="en-US" dirty="0" smtClean="0"/>
              <a:t>1937 – held off attempted coups by the green-shirted fascist “</a:t>
            </a:r>
            <a:r>
              <a:rPr lang="en-US" dirty="0" err="1" smtClean="0"/>
              <a:t>integralists</a:t>
            </a:r>
            <a:r>
              <a:rPr lang="en-US" dirty="0" smtClean="0"/>
              <a:t>” </a:t>
            </a:r>
          </a:p>
          <a:p>
            <a:pPr lvl="2"/>
            <a:endParaRPr lang="en-US" dirty="0"/>
          </a:p>
        </p:txBody>
      </p:sp>
      <p:pic>
        <p:nvPicPr>
          <p:cNvPr id="2050" name="Picture 2" descr="File:Getulio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5920" y="1219200"/>
            <a:ext cx="300228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586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4800" y="838200"/>
            <a:ext cx="4572000" cy="6400800"/>
          </a:xfrm>
        </p:spPr>
        <p:txBody>
          <a:bodyPr/>
          <a:lstStyle/>
          <a:p>
            <a:pPr lvl="1"/>
            <a:r>
              <a:rPr lang="en-US" sz="2000" dirty="0">
                <a:solidFill>
                  <a:prstClr val="black"/>
                </a:solidFill>
              </a:rPr>
              <a:t>1937 - With support of the military, Vargas imposed a new constitution</a:t>
            </a:r>
          </a:p>
          <a:p>
            <a:pPr lvl="2"/>
            <a:r>
              <a:rPr lang="en-US" sz="1700" dirty="0">
                <a:solidFill>
                  <a:prstClr val="black"/>
                </a:solidFill>
              </a:rPr>
              <a:t>Established the Estado Novo (New State)</a:t>
            </a:r>
          </a:p>
          <a:p>
            <a:pPr lvl="2"/>
            <a:r>
              <a:rPr lang="en-US" sz="1700" dirty="0">
                <a:solidFill>
                  <a:prstClr val="black"/>
                </a:solidFill>
              </a:rPr>
              <a:t>Based on ideas from Mussolini’s Italy</a:t>
            </a:r>
          </a:p>
          <a:p>
            <a:pPr lvl="2"/>
            <a:r>
              <a:rPr lang="en-US" sz="1700" dirty="0">
                <a:solidFill>
                  <a:prstClr val="black"/>
                </a:solidFill>
              </a:rPr>
              <a:t>Imposed an authoritarian regime within the context of nationalism and economic reforms</a:t>
            </a:r>
          </a:p>
          <a:p>
            <a:pPr lvl="2"/>
            <a:r>
              <a:rPr lang="en-US" sz="1700" dirty="0">
                <a:solidFill>
                  <a:prstClr val="black"/>
                </a:solidFill>
              </a:rPr>
              <a:t>Limited immigration</a:t>
            </a:r>
          </a:p>
          <a:p>
            <a:pPr lvl="2"/>
            <a:r>
              <a:rPr lang="en-US" sz="1700" dirty="0">
                <a:solidFill>
                  <a:prstClr val="black"/>
                </a:solidFill>
              </a:rPr>
              <a:t>Eliminated political parties opposed to the </a:t>
            </a:r>
            <a:r>
              <a:rPr lang="en-US" sz="1700" dirty="0" smtClean="0">
                <a:solidFill>
                  <a:prstClr val="black"/>
                </a:solidFill>
              </a:rPr>
              <a:t>government</a:t>
            </a:r>
          </a:p>
          <a:p>
            <a:pPr lvl="2"/>
            <a:r>
              <a:rPr lang="en-US" sz="1700" dirty="0" smtClean="0">
                <a:solidFill>
                  <a:prstClr val="black"/>
                </a:solidFill>
              </a:rPr>
              <a:t>Marked the beginning of Vargas’ dictatorship</a:t>
            </a:r>
            <a:endParaRPr lang="en-US" sz="1700" dirty="0">
              <a:solidFill>
                <a:prstClr val="black"/>
              </a:solidFill>
            </a:endParaRPr>
          </a:p>
          <a:p>
            <a:pPr lvl="1"/>
            <a:r>
              <a:rPr lang="en-US" sz="1800" dirty="0">
                <a:solidFill>
                  <a:prstClr val="black"/>
                </a:solidFill>
              </a:rPr>
              <a:t>Despite authoritarian sympathies, </a:t>
            </a:r>
            <a:r>
              <a:rPr lang="en-US" sz="1800" dirty="0" smtClean="0">
                <a:solidFill>
                  <a:prstClr val="black"/>
                </a:solidFill>
              </a:rPr>
              <a:t>Vargas </a:t>
            </a:r>
            <a:r>
              <a:rPr lang="en-US" sz="1800" dirty="0">
                <a:solidFill>
                  <a:prstClr val="black"/>
                </a:solidFill>
              </a:rPr>
              <a:t>joined the Allies in WWII</a:t>
            </a:r>
          </a:p>
          <a:p>
            <a:pPr lvl="2"/>
            <a:r>
              <a:rPr lang="en-US" sz="1500" dirty="0">
                <a:solidFill>
                  <a:prstClr val="black"/>
                </a:solidFill>
              </a:rPr>
              <a:t>Supplied bases to the United States</a:t>
            </a:r>
          </a:p>
          <a:p>
            <a:pPr lvl="2"/>
            <a:r>
              <a:rPr lang="en-US" sz="1500" dirty="0">
                <a:solidFill>
                  <a:prstClr val="black"/>
                </a:solidFill>
              </a:rPr>
              <a:t>Sent troops to fight against the Axis powers in Italy</a:t>
            </a:r>
          </a:p>
          <a:p>
            <a:pPr lvl="2"/>
            <a:r>
              <a:rPr lang="en-US" sz="1500" dirty="0">
                <a:solidFill>
                  <a:prstClr val="black"/>
                </a:solidFill>
              </a:rPr>
              <a:t>In return, Brazil obtained arms, financial support for industrial development, and trade advantages</a:t>
            </a:r>
          </a:p>
          <a:p>
            <a:endParaRPr lang="en-US" dirty="0"/>
          </a:p>
        </p:txBody>
      </p:sp>
      <p:pic>
        <p:nvPicPr>
          <p:cNvPr id="1026" name="Picture 2" descr="http://tokdehistoria.files.wordpress.com/2012/11/feb-brasil_004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057400"/>
            <a:ext cx="3984625" cy="3342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1213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76200"/>
            <a:ext cx="8686800" cy="808038"/>
          </a:xfrm>
        </p:spPr>
        <p:txBody>
          <a:bodyPr>
            <a:normAutofit fontScale="90000"/>
          </a:bodyPr>
          <a:lstStyle/>
          <a:p>
            <a:r>
              <a:rPr lang="en-US" sz="4000" dirty="0">
                <a:solidFill>
                  <a:prstClr val="black"/>
                </a:solidFill>
              </a:rPr>
              <a:t>Argentina: Populism, Peron and the Military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066800"/>
            <a:ext cx="8534400" cy="5486400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/>
              <a:t>1920s – Argentina was something of an abnormality in Latin America</a:t>
            </a:r>
          </a:p>
          <a:p>
            <a:pPr lvl="1"/>
            <a:r>
              <a:rPr lang="en-US" dirty="0" smtClean="0"/>
              <a:t>1920s – middle-class Radical party held power</a:t>
            </a:r>
          </a:p>
          <a:p>
            <a:pPr lvl="2"/>
            <a:r>
              <a:rPr lang="en-US" dirty="0" smtClean="0"/>
              <a:t>1929 – lost power when the economy collapsed</a:t>
            </a:r>
          </a:p>
          <a:p>
            <a:r>
              <a:rPr lang="en-US" dirty="0" smtClean="0"/>
              <a:t>A military coup backed by a strange coalition of nationalists, fascists, and socialists seized power, hoping to return Argentina to the golden days of the great export boom of the 1890s</a:t>
            </a:r>
          </a:p>
          <a:p>
            <a:pPr lvl="1"/>
            <a:r>
              <a:rPr lang="en-US" dirty="0" smtClean="0"/>
              <a:t>Coup failed</a:t>
            </a:r>
          </a:p>
          <a:p>
            <a:pPr lvl="1"/>
            <a:r>
              <a:rPr lang="en-US" dirty="0" smtClean="0"/>
              <a:t>Argentina became more dependent as foreign investments increased and markets for Argentine products declined</a:t>
            </a:r>
          </a:p>
          <a:p>
            <a:r>
              <a:rPr lang="en-US" dirty="0" smtClean="0"/>
              <a:t>1943 – military group once again in power</a:t>
            </a:r>
          </a:p>
          <a:p>
            <a:pPr lvl="1"/>
            <a:r>
              <a:rPr lang="en-US" dirty="0" smtClean="0"/>
              <a:t>Nationalists who wanted to industrialize and modernize Argentina and make it the dominant power of South America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9797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457200"/>
            <a:ext cx="4724400" cy="6934200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Colonel Juan D. Peron</a:t>
            </a:r>
          </a:p>
          <a:p>
            <a:pPr lvl="1"/>
            <a:r>
              <a:rPr lang="en-US" dirty="0" smtClean="0"/>
              <a:t>Using his position in the Ministry of Labor, he appealed to workers</a:t>
            </a:r>
          </a:p>
          <a:p>
            <a:pPr lvl="2"/>
            <a:r>
              <a:rPr lang="en-US" dirty="0" smtClean="0"/>
              <a:t>Raised their salaries, improved their benefits, and generally supported their demands</a:t>
            </a:r>
          </a:p>
          <a:p>
            <a:pPr lvl="1"/>
            <a:r>
              <a:rPr lang="en-US" dirty="0" smtClean="0"/>
              <a:t>Gained popular support, aided by his wife, Eva Duarte, known as </a:t>
            </a:r>
            <a:r>
              <a:rPr lang="en-US" dirty="0" err="1" smtClean="0"/>
              <a:t>Evita</a:t>
            </a:r>
            <a:endParaRPr lang="en-US" dirty="0" smtClean="0"/>
          </a:p>
          <a:p>
            <a:pPr lvl="2"/>
            <a:r>
              <a:rPr lang="en-US" dirty="0" smtClean="0"/>
              <a:t>Became a popular figure and public spokesperson for Peron among the lower classes</a:t>
            </a:r>
          </a:p>
          <a:p>
            <a:pPr lvl="1"/>
            <a:r>
              <a:rPr lang="en-US" dirty="0" smtClean="0"/>
              <a:t>1947 – elected President of Argentina</a:t>
            </a:r>
          </a:p>
          <a:p>
            <a:pPr lvl="2"/>
            <a:r>
              <a:rPr lang="en-US" dirty="0" smtClean="0"/>
              <a:t>Populist government</a:t>
            </a:r>
          </a:p>
          <a:p>
            <a:pPr lvl="2"/>
            <a:r>
              <a:rPr lang="en-US" dirty="0" smtClean="0"/>
              <a:t>Formed an alliance between the workers, industrialists, and military</a:t>
            </a:r>
          </a:p>
          <a:p>
            <a:pPr lvl="2"/>
            <a:r>
              <a:rPr lang="en-US" dirty="0" smtClean="0"/>
              <a:t>Like Vargas, learned the effectiveness of radio, the press, and public speeches for mobilizing public support</a:t>
            </a:r>
          </a:p>
          <a:p>
            <a:pPr lvl="2"/>
            <a:r>
              <a:rPr lang="en-US" dirty="0" smtClean="0"/>
              <a:t>Depended on his personal charisma and on repression of opponents to maintain his rule</a:t>
            </a:r>
          </a:p>
          <a:p>
            <a:pPr lvl="2"/>
            <a:r>
              <a:rPr lang="en-US" dirty="0" smtClean="0"/>
              <a:t>Nationalized the foreign-owned railroads and telephone companies, as well as the petroleum resources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02259" y="304800"/>
            <a:ext cx="2139881" cy="312751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5600" y="3657600"/>
            <a:ext cx="1875467" cy="2969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677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609600"/>
            <a:ext cx="8229600" cy="5867400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1947 – Argentina’s economy worsened</a:t>
            </a:r>
          </a:p>
          <a:p>
            <a:pPr lvl="1"/>
            <a:r>
              <a:rPr lang="en-US" sz="3200" dirty="0" smtClean="0"/>
              <a:t>Peron’s regime had problems holding the interests of the various components of the coalition together</a:t>
            </a:r>
          </a:p>
          <a:p>
            <a:pPr lvl="2"/>
            <a:r>
              <a:rPr lang="en-US" sz="3200" dirty="0" smtClean="0"/>
              <a:t>Democratic opposition – complained about Peron’s control of the press and violation of civil liberties</a:t>
            </a:r>
          </a:p>
          <a:p>
            <a:pPr lvl="2"/>
            <a:r>
              <a:rPr lang="en-US" sz="3200" dirty="0" smtClean="0"/>
              <a:t>Industrialists – disliked the strength of labor organizations</a:t>
            </a:r>
          </a:p>
          <a:p>
            <a:pPr lvl="2"/>
            <a:r>
              <a:rPr lang="en-US" sz="3200" dirty="0" smtClean="0"/>
              <a:t>Military – worried that Person would arm the workers, and they feared Peron would being to cut back on the military’s gains</a:t>
            </a:r>
          </a:p>
          <a:p>
            <a:r>
              <a:rPr lang="en-US" dirty="0" smtClean="0"/>
              <a:t>1955 – anti-Peron military officers drove him into exile</a:t>
            </a:r>
          </a:p>
          <a:p>
            <a:pPr lvl="1"/>
            <a:r>
              <a:rPr lang="en-US" sz="3200" dirty="0" err="1" smtClean="0"/>
              <a:t>Peronist</a:t>
            </a:r>
            <a:r>
              <a:rPr lang="en-US" sz="3200" dirty="0" smtClean="0"/>
              <a:t> party was banned</a:t>
            </a:r>
          </a:p>
          <a:p>
            <a:pPr lvl="1"/>
            <a:r>
              <a:rPr lang="en-US" sz="3200" dirty="0" smtClean="0"/>
              <a:t>A succession of military-supported civilian governments tried to resolve the nation’s economic problems and its continued political instability</a:t>
            </a:r>
          </a:p>
          <a:p>
            <a:pPr lvl="1"/>
            <a:r>
              <a:rPr lang="en-US" sz="3200" dirty="0" smtClean="0"/>
              <a:t>Mass of urban workers and the strong </a:t>
            </a:r>
            <a:r>
              <a:rPr lang="en-US" sz="3200" dirty="0" err="1" smtClean="0"/>
              <a:t>Peronist</a:t>
            </a:r>
            <a:r>
              <a:rPr lang="en-US" sz="3200" dirty="0" smtClean="0"/>
              <a:t> unions continued to fight for his programs</a:t>
            </a:r>
          </a:p>
          <a:p>
            <a:pPr lvl="0"/>
            <a:r>
              <a:rPr lang="en-US" dirty="0">
                <a:solidFill>
                  <a:prstClr val="black"/>
                </a:solidFill>
              </a:rPr>
              <a:t>1973 – Peron and his new wife, Isabel, returned to Argentina</a:t>
            </a:r>
          </a:p>
          <a:p>
            <a:pPr lvl="1"/>
            <a:r>
              <a:rPr lang="en-US" sz="3200" dirty="0">
                <a:solidFill>
                  <a:prstClr val="black"/>
                </a:solidFill>
              </a:rPr>
              <a:t>Won the presidential election in that year, she as vice president</a:t>
            </a:r>
          </a:p>
          <a:p>
            <a:pPr lvl="1"/>
            <a:r>
              <a:rPr lang="en-US" sz="3200" dirty="0" smtClean="0">
                <a:solidFill>
                  <a:prstClr val="black"/>
                </a:solidFill>
              </a:rPr>
              <a:t>1974 </a:t>
            </a:r>
            <a:r>
              <a:rPr lang="en-US" sz="3200" dirty="0">
                <a:solidFill>
                  <a:prstClr val="black"/>
                </a:solidFill>
              </a:rPr>
              <a:t>– Peron died</a:t>
            </a:r>
          </a:p>
          <a:p>
            <a:pPr lvl="2"/>
            <a:r>
              <a:rPr lang="en-US" sz="3200" dirty="0">
                <a:solidFill>
                  <a:prstClr val="black"/>
                </a:solidFill>
              </a:rPr>
              <a:t>Argentina slid once more into a military dictatorship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4492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-152400"/>
            <a:ext cx="64008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Radical Options in the 1950s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838200"/>
            <a:ext cx="8610600" cy="6019800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1940s – pressure for change across the political spectrum</a:t>
            </a:r>
          </a:p>
          <a:p>
            <a:pPr lvl="1"/>
            <a:r>
              <a:rPr lang="en-US" dirty="0" smtClean="0"/>
              <a:t>Desire to improve social and economic conditions</a:t>
            </a:r>
          </a:p>
          <a:p>
            <a:pPr lvl="1"/>
            <a:r>
              <a:rPr lang="en-US" dirty="0" smtClean="0"/>
              <a:t>General agreement that development and economic strength were the keys to a better future</a:t>
            </a:r>
          </a:p>
          <a:p>
            <a:r>
              <a:rPr lang="en-US" dirty="0" smtClean="0"/>
              <a:t>Throughout Latin America, the failures of democratization, economic development, and social reforms led to consideration of radical and revolutionary solutions </a:t>
            </a:r>
          </a:p>
          <a:p>
            <a:pPr lvl="1"/>
            <a:r>
              <a:rPr lang="en-US" dirty="0" smtClean="0"/>
              <a:t>Many revolutions successful initially, but unable to sustain changes long-term  </a:t>
            </a:r>
          </a:p>
          <a:p>
            <a:pPr lvl="2"/>
            <a:r>
              <a:rPr lang="en-US" dirty="0" smtClean="0"/>
              <a:t>1952 – Revolution in Bolivia</a:t>
            </a:r>
          </a:p>
          <a:p>
            <a:pPr lvl="3"/>
            <a:r>
              <a:rPr lang="en-US" dirty="0" smtClean="0"/>
              <a:t>By late 1950, 90% of land owned by 6 % of population</a:t>
            </a:r>
          </a:p>
          <a:p>
            <a:pPr lvl="3"/>
            <a:r>
              <a:rPr lang="en-US" dirty="0" smtClean="0"/>
              <a:t>Mines were nationalized and some land redistributed, </a:t>
            </a:r>
          </a:p>
          <a:p>
            <a:pPr lvl="3"/>
            <a:r>
              <a:rPr lang="en-US" dirty="0" smtClean="0"/>
              <a:t>1964 - army was back in power and governments remained more interested in order than reform</a:t>
            </a:r>
          </a:p>
          <a:p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90500" y="-152400"/>
            <a:ext cx="95250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The Mexican Revolution and the Great War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4600" y="1295400"/>
            <a:ext cx="6654282" cy="5181600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1910-1920: Mexican Revolution</a:t>
            </a:r>
          </a:p>
          <a:p>
            <a:pPr lvl="1"/>
            <a:r>
              <a:rPr lang="en-US" dirty="0" smtClean="0"/>
              <a:t>10 year civil war</a:t>
            </a:r>
          </a:p>
          <a:p>
            <a:pPr lvl="1"/>
            <a:r>
              <a:rPr lang="en-US" dirty="0" smtClean="0"/>
              <a:t>Caused primarily by internal forces</a:t>
            </a:r>
          </a:p>
          <a:p>
            <a:pPr lvl="1"/>
            <a:r>
              <a:rPr lang="en-US" dirty="0" smtClean="0"/>
              <a:t>Influenced by the Great War (World War I)</a:t>
            </a:r>
          </a:p>
          <a:p>
            <a:pPr lvl="2"/>
            <a:r>
              <a:rPr lang="en-US" dirty="0" smtClean="0"/>
              <a:t>Latin American nations avoid direct participation</a:t>
            </a:r>
          </a:p>
          <a:p>
            <a:pPr lvl="2"/>
            <a:r>
              <a:rPr lang="en-US" dirty="0" smtClean="0"/>
              <a:t>Reduced Latin American imports from Europe and exports to Europe</a:t>
            </a:r>
          </a:p>
          <a:p>
            <a:pPr lvl="3"/>
            <a:r>
              <a:rPr lang="en-US" dirty="0" smtClean="0"/>
              <a:t>Forced Latin America to rely on themselves</a:t>
            </a:r>
          </a:p>
          <a:p>
            <a:pPr lvl="2"/>
            <a:r>
              <a:rPr lang="en-US" dirty="0" smtClean="0"/>
              <a:t>United States emerged as dominant foreign power in the region</a:t>
            </a:r>
          </a:p>
          <a:p>
            <a:pPr lvl="3"/>
            <a:r>
              <a:rPr lang="en-US" dirty="0" smtClean="0"/>
              <a:t>Replaced Great Britain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00925"/>
            <a:ext cx="1846946" cy="5570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87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04800" y="19050"/>
            <a:ext cx="10058400" cy="655638"/>
          </a:xfrm>
        </p:spPr>
        <p:txBody>
          <a:bodyPr>
            <a:noAutofit/>
          </a:bodyPr>
          <a:lstStyle/>
          <a:p>
            <a:r>
              <a:rPr lang="en-US" sz="3200" dirty="0" smtClean="0"/>
              <a:t>Guatemala: Reform and United States Intervention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300" y="990600"/>
            <a:ext cx="5067300" cy="5715000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Guatemala</a:t>
            </a:r>
          </a:p>
          <a:p>
            <a:pPr lvl="1"/>
            <a:r>
              <a:rPr lang="en-US" dirty="0" smtClean="0"/>
              <a:t>Predominantly Indian nation</a:t>
            </a:r>
          </a:p>
          <a:p>
            <a:pPr lvl="1"/>
            <a:r>
              <a:rPr lang="en-US" dirty="0" smtClean="0"/>
              <a:t>Mainly illiterate</a:t>
            </a:r>
          </a:p>
          <a:p>
            <a:pPr lvl="1"/>
            <a:r>
              <a:rPr lang="en-US" dirty="0" smtClean="0"/>
              <a:t>Poor health conditions and high mortality rates</a:t>
            </a:r>
          </a:p>
          <a:p>
            <a:pPr lvl="1"/>
            <a:r>
              <a:rPr lang="en-US" dirty="0" smtClean="0"/>
              <a:t>Land and wealth distributed very unequally </a:t>
            </a:r>
          </a:p>
          <a:p>
            <a:pPr lvl="1"/>
            <a:r>
              <a:rPr lang="en-US" dirty="0" smtClean="0"/>
              <a:t>Economy depended on exports of coffee and bananas</a:t>
            </a:r>
          </a:p>
          <a:p>
            <a:pPr lvl="1"/>
            <a:r>
              <a:rPr lang="en-US" dirty="0" smtClean="0"/>
              <a:t>1944 – Juan Jose Arevalo elected president</a:t>
            </a:r>
          </a:p>
          <a:p>
            <a:pPr lvl="2"/>
            <a:r>
              <a:rPr lang="en-US" dirty="0" smtClean="0"/>
              <a:t>Reformer</a:t>
            </a:r>
          </a:p>
          <a:p>
            <a:pPr lvl="2"/>
            <a:r>
              <a:rPr lang="en-US" dirty="0" smtClean="0"/>
              <a:t>Created a new constitution</a:t>
            </a:r>
          </a:p>
          <a:p>
            <a:pPr lvl="3"/>
            <a:r>
              <a:rPr lang="en-US" dirty="0" smtClean="0"/>
              <a:t>Land reform</a:t>
            </a:r>
          </a:p>
          <a:p>
            <a:pPr lvl="3"/>
            <a:r>
              <a:rPr lang="en-US" dirty="0" smtClean="0"/>
              <a:t>Improvement in the rights and conditions of rural and industrial workers</a:t>
            </a:r>
          </a:p>
          <a:p>
            <a:pPr lvl="2"/>
            <a:r>
              <a:rPr lang="en-US" dirty="0" smtClean="0"/>
              <a:t>Income tax</a:t>
            </a:r>
          </a:p>
          <a:p>
            <a:pPr lvl="2"/>
            <a:r>
              <a:rPr lang="en-US" dirty="0" smtClean="0"/>
              <a:t>Educational reforms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0" y="1905000"/>
            <a:ext cx="3562350" cy="2273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2783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228600"/>
            <a:ext cx="8763000" cy="6248400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1951 – Colonel </a:t>
            </a:r>
            <a:r>
              <a:rPr lang="en-US" dirty="0" err="1" smtClean="0"/>
              <a:t>Jacobo</a:t>
            </a:r>
            <a:r>
              <a:rPr lang="en-US" dirty="0" smtClean="0"/>
              <a:t> </a:t>
            </a:r>
            <a:r>
              <a:rPr lang="en-US" dirty="0" err="1" smtClean="0"/>
              <a:t>Arbenz</a:t>
            </a:r>
            <a:r>
              <a:rPr lang="en-US" dirty="0" smtClean="0"/>
              <a:t> elected President of Guatemala</a:t>
            </a:r>
          </a:p>
          <a:p>
            <a:pPr lvl="1"/>
            <a:r>
              <a:rPr lang="en-US" dirty="0" smtClean="0"/>
              <a:t>Radical nationalist program</a:t>
            </a:r>
          </a:p>
          <a:p>
            <a:pPr lvl="1"/>
            <a:r>
              <a:rPr lang="en-US" dirty="0" smtClean="0"/>
              <a:t>Against foreign economic interests and the landholding oligarchy</a:t>
            </a:r>
          </a:p>
          <a:p>
            <a:pPr lvl="1"/>
            <a:r>
              <a:rPr lang="en-US" dirty="0" smtClean="0"/>
              <a:t>Announced programs to improve or nationalize the transportation network, the hydroelectric system, and other areas of the economy </a:t>
            </a:r>
          </a:p>
          <a:p>
            <a:r>
              <a:rPr lang="en-US" dirty="0" smtClean="0"/>
              <a:t>United Fruit Company</a:t>
            </a:r>
          </a:p>
          <a:p>
            <a:pPr lvl="1"/>
            <a:r>
              <a:rPr lang="en-US" dirty="0" smtClean="0"/>
              <a:t>U.S. owned company operating in Guatemala since 1900</a:t>
            </a:r>
          </a:p>
          <a:p>
            <a:pPr lvl="1"/>
            <a:r>
              <a:rPr lang="en-US" dirty="0" smtClean="0"/>
              <a:t>Acquired extensive properties in Guatemala</a:t>
            </a:r>
          </a:p>
          <a:p>
            <a:pPr lvl="1"/>
            <a:r>
              <a:rPr lang="en-US" dirty="0" smtClean="0"/>
              <a:t>Controlled transportation and shipping facilities</a:t>
            </a:r>
          </a:p>
          <a:p>
            <a:pPr lvl="1"/>
            <a:r>
              <a:rPr lang="en-US" dirty="0" smtClean="0"/>
              <a:t>1953 – under considerable pressure from the United Fruit Company, the United States denounced the changes and began to impose economic and diplomatic restrictions on Guatemala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7750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381000"/>
            <a:ext cx="4572000" cy="6324600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/>
              <a:t>1954 – the United States Central Intelligence Agency organized a military force and invaded Guatemala </a:t>
            </a:r>
          </a:p>
          <a:p>
            <a:pPr lvl="1"/>
            <a:r>
              <a:rPr lang="en-US" dirty="0" err="1" smtClean="0"/>
              <a:t>Arbenz</a:t>
            </a:r>
            <a:r>
              <a:rPr lang="en-US" dirty="0" smtClean="0"/>
              <a:t> government was replaced with a pro-American regime </a:t>
            </a:r>
          </a:p>
          <a:p>
            <a:pPr lvl="2"/>
            <a:r>
              <a:rPr lang="en-US" dirty="0" smtClean="0"/>
              <a:t>Reversed the land reform and negotiated a settlement favorable to United Fruit</a:t>
            </a:r>
          </a:p>
          <a:p>
            <a:pPr lvl="2"/>
            <a:r>
              <a:rPr lang="en-US" dirty="0" smtClean="0"/>
              <a:t>Reforms stopped</a:t>
            </a:r>
          </a:p>
          <a:p>
            <a:pPr lvl="1"/>
            <a:r>
              <a:rPr lang="en-US" dirty="0" smtClean="0"/>
              <a:t>Guatemala continued to have a low standard of living</a:t>
            </a:r>
          </a:p>
          <a:p>
            <a:pPr lvl="2"/>
            <a:r>
              <a:rPr lang="en-US" dirty="0" smtClean="0"/>
              <a:t>Especially Indian population</a:t>
            </a:r>
          </a:p>
          <a:p>
            <a:pPr lvl="1"/>
            <a:r>
              <a:rPr lang="en-US" dirty="0" smtClean="0"/>
              <a:t>Many military coups failed and violence/political stability remained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1600" y="304800"/>
            <a:ext cx="3613537" cy="460533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181600" y="5181600"/>
            <a:ext cx="3962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Operation PBFORTUNE: President Harry Truman authorized the CIA to effect a Guatemalan </a:t>
            </a:r>
            <a:r>
              <a:rPr lang="en-US" i="1" dirty="0"/>
              <a:t>coup d’état</a:t>
            </a:r>
            <a:r>
              <a:rPr lang="en-US" dirty="0"/>
              <a:t> in </a:t>
            </a:r>
            <a:r>
              <a:rPr lang="en-US" dirty="0" smtClean="0"/>
              <a:t>1951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1258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3698" y="0"/>
            <a:ext cx="8839200" cy="83820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The Cuban Revolution: Socialism in the Caribbean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8486" y="838200"/>
            <a:ext cx="3892514" cy="6324600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/>
              <a:t>Cuba</a:t>
            </a:r>
          </a:p>
          <a:p>
            <a:pPr lvl="1"/>
            <a:r>
              <a:rPr lang="en-US" dirty="0" smtClean="0"/>
              <a:t>Population of 6 million</a:t>
            </a:r>
          </a:p>
          <a:p>
            <a:pPr lvl="2"/>
            <a:r>
              <a:rPr lang="en-US" dirty="0" smtClean="0"/>
              <a:t>Most were descendants of Spaniards and African slaves who had been imported to produce sugar and tobacco</a:t>
            </a:r>
          </a:p>
          <a:p>
            <a:pPr lvl="1"/>
            <a:r>
              <a:rPr lang="en-US" dirty="0" smtClean="0"/>
              <a:t>Working and living conditions were poor</a:t>
            </a:r>
          </a:p>
          <a:p>
            <a:pPr lvl="1"/>
            <a:r>
              <a:rPr lang="en-US" dirty="0" smtClean="0"/>
              <a:t>Cuban politics and economy were rarely free of American interests</a:t>
            </a:r>
          </a:p>
          <a:p>
            <a:pPr lvl="2"/>
            <a:r>
              <a:rPr lang="en-US" dirty="0" smtClean="0"/>
              <a:t>1940s-1950s: high level of American investments</a:t>
            </a:r>
          </a:p>
          <a:p>
            <a:pPr lvl="2"/>
            <a:r>
              <a:rPr lang="en-US" dirty="0" smtClean="0"/>
              <a:t>1950s – ¾ of Cuban imports came from U.S.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64055" y="2057400"/>
            <a:ext cx="4524375" cy="3333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60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6" y="838200"/>
            <a:ext cx="5410200" cy="6781800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1934-1944: </a:t>
            </a:r>
            <a:r>
              <a:rPr lang="en-US" dirty="0" err="1" smtClean="0"/>
              <a:t>Fulgencio</a:t>
            </a:r>
            <a:r>
              <a:rPr lang="en-US" dirty="0" smtClean="0"/>
              <a:t> Batista ruled Cuba</a:t>
            </a:r>
          </a:p>
          <a:p>
            <a:pPr lvl="1"/>
            <a:r>
              <a:rPr lang="en-US" dirty="0" smtClean="0"/>
              <a:t>Authoritarian reformer</a:t>
            </a:r>
          </a:p>
          <a:p>
            <a:pPr lvl="1"/>
            <a:r>
              <a:rPr lang="en-US" dirty="0" smtClean="0"/>
              <a:t>1940 – democratic constitution</a:t>
            </a:r>
          </a:p>
          <a:p>
            <a:pPr lvl="2"/>
            <a:r>
              <a:rPr lang="en-US" dirty="0" smtClean="0"/>
              <a:t>Promised major changes, nationalization of natural resources, full employment, and land reform</a:t>
            </a:r>
          </a:p>
          <a:p>
            <a:pPr lvl="1"/>
            <a:r>
              <a:rPr lang="en-US" dirty="0" smtClean="0"/>
              <a:t>Massive corruption in programs of reform</a:t>
            </a:r>
          </a:p>
          <a:p>
            <a:r>
              <a:rPr lang="en-US" dirty="0" smtClean="0"/>
              <a:t>Fidel Castro</a:t>
            </a:r>
          </a:p>
          <a:p>
            <a:pPr lvl="1"/>
            <a:r>
              <a:rPr lang="en-US" dirty="0" smtClean="0"/>
              <a:t>Passionate critic of the Batista government</a:t>
            </a:r>
          </a:p>
          <a:p>
            <a:pPr lvl="1"/>
            <a:r>
              <a:rPr lang="en-US" dirty="0" smtClean="0"/>
              <a:t>July 26, 1953 – Castro led an unsuccessful rebellion against the Batista government</a:t>
            </a:r>
          </a:p>
          <a:p>
            <a:pPr lvl="2"/>
            <a:r>
              <a:rPr lang="en-US" dirty="0" smtClean="0"/>
              <a:t>Released from prison, Castro fled to exile in Mexico where, with the aid of Ernesto “</a:t>
            </a:r>
            <a:r>
              <a:rPr lang="en-US" dirty="0" err="1" smtClean="0"/>
              <a:t>Che</a:t>
            </a:r>
            <a:r>
              <a:rPr lang="en-US" dirty="0" smtClean="0"/>
              <a:t>” Guevara, a militant Argentine revolutionary, gathered a small military force</a:t>
            </a:r>
          </a:p>
          <a:p>
            <a:pPr lvl="1"/>
            <a:r>
              <a:rPr lang="en-US" dirty="0" smtClean="0"/>
              <a:t>1958 – the “26</a:t>
            </a:r>
            <a:r>
              <a:rPr lang="en-US" baseline="30000" dirty="0" smtClean="0"/>
              <a:t>th</a:t>
            </a:r>
            <a:r>
              <a:rPr lang="en-US" dirty="0" smtClean="0"/>
              <a:t> of July Movement”</a:t>
            </a:r>
          </a:p>
          <a:p>
            <a:pPr lvl="2"/>
            <a:r>
              <a:rPr lang="en-US" dirty="0" smtClean="0"/>
              <a:t>Castro gained support from students, labor organizations, and rural workers against Batista’s army</a:t>
            </a:r>
          </a:p>
          <a:p>
            <a:pPr lvl="2"/>
            <a:r>
              <a:rPr lang="en-US" dirty="0" smtClean="0"/>
              <a:t>Batista driven from power, rebels took over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0" y="304800"/>
            <a:ext cx="1754522" cy="314896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43300" y="3733800"/>
            <a:ext cx="2429400" cy="2886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081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457200"/>
            <a:ext cx="3886200" cy="6324600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Now in power, Castro launched a program of sweeping reforms</a:t>
            </a:r>
          </a:p>
          <a:p>
            <a:pPr lvl="1"/>
            <a:r>
              <a:rPr lang="en-US" dirty="0" smtClean="0"/>
              <a:t>Foreign properties were seized by government</a:t>
            </a:r>
          </a:p>
          <a:p>
            <a:pPr lvl="1"/>
            <a:r>
              <a:rPr lang="en-US" dirty="0" smtClean="0"/>
              <a:t>Farms were collectivized </a:t>
            </a:r>
          </a:p>
          <a:p>
            <a:pPr lvl="1"/>
            <a:r>
              <a:rPr lang="en-US" dirty="0" smtClean="0"/>
              <a:t>A centralized socialist economy put into place</a:t>
            </a:r>
          </a:p>
          <a:p>
            <a:pPr lvl="1"/>
            <a:r>
              <a:rPr lang="en-US" dirty="0" smtClean="0"/>
              <a:t>Nationalist and anti-imperialist foreign policy</a:t>
            </a:r>
          </a:p>
          <a:p>
            <a:pPr lvl="1"/>
            <a:r>
              <a:rPr lang="en-US" dirty="0">
                <a:solidFill>
                  <a:prstClr val="black"/>
                </a:solidFill>
              </a:rPr>
              <a:t>D</a:t>
            </a:r>
            <a:r>
              <a:rPr lang="en-US" dirty="0" smtClean="0">
                <a:solidFill>
                  <a:prstClr val="black"/>
                </a:solidFill>
              </a:rPr>
              <a:t>epended </a:t>
            </a:r>
            <a:r>
              <a:rPr lang="en-US" dirty="0">
                <a:solidFill>
                  <a:prstClr val="black"/>
                </a:solidFill>
              </a:rPr>
              <a:t>on the financial support and arms of the Soviet </a:t>
            </a:r>
            <a:r>
              <a:rPr lang="en-US" dirty="0" smtClean="0">
                <a:solidFill>
                  <a:prstClr val="black"/>
                </a:solidFill>
              </a:rPr>
              <a:t>Union</a:t>
            </a:r>
          </a:p>
          <a:p>
            <a:pPr lvl="1"/>
            <a:r>
              <a:rPr lang="en-US" dirty="0" smtClean="0">
                <a:solidFill>
                  <a:prstClr val="black"/>
                </a:solidFill>
              </a:rPr>
              <a:t>1960s – failed effort to industrialize</a:t>
            </a:r>
          </a:p>
          <a:p>
            <a:pPr lvl="2"/>
            <a:r>
              <a:rPr lang="en-US" dirty="0" smtClean="0">
                <a:solidFill>
                  <a:prstClr val="black"/>
                </a:solidFill>
              </a:rPr>
              <a:t>Cuba turned against to its ability to produce sugar</a:t>
            </a:r>
          </a:p>
          <a:p>
            <a:pPr lvl="1"/>
            <a:r>
              <a:rPr lang="en-US" dirty="0" smtClean="0">
                <a:solidFill>
                  <a:prstClr val="black"/>
                </a:solidFill>
              </a:rPr>
              <a:t>Education, health, and housing improved</a:t>
            </a:r>
          </a:p>
          <a:p>
            <a:pPr lvl="2"/>
            <a:r>
              <a:rPr lang="en-US" dirty="0" smtClean="0">
                <a:solidFill>
                  <a:prstClr val="black"/>
                </a:solidFill>
              </a:rPr>
              <a:t>Achievements accompanied by severe restrictions of basic freedoms</a:t>
            </a: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4400" y="762000"/>
            <a:ext cx="4023709" cy="5438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796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76200" y="228600"/>
            <a:ext cx="5257800" cy="4525963"/>
          </a:xfrm>
        </p:spPr>
        <p:txBody>
          <a:bodyPr/>
          <a:lstStyle/>
          <a:p>
            <a:pPr lvl="0"/>
            <a:r>
              <a:rPr lang="en-US" sz="1800" dirty="0">
                <a:solidFill>
                  <a:prstClr val="black"/>
                </a:solidFill>
              </a:rPr>
              <a:t>1961 – relations with the United States terminated</a:t>
            </a:r>
          </a:p>
          <a:p>
            <a:pPr lvl="1"/>
            <a:r>
              <a:rPr lang="en-US" sz="1800" dirty="0">
                <a:solidFill>
                  <a:prstClr val="black"/>
                </a:solidFill>
              </a:rPr>
              <a:t>Bay of Pigs – failed U.S. sponsored invasion by Cuban exiles and embargo on trade with Cuba</a:t>
            </a:r>
          </a:p>
          <a:p>
            <a:pPr lvl="2"/>
            <a:r>
              <a:rPr lang="en-US" sz="1800" dirty="0">
                <a:solidFill>
                  <a:prstClr val="black"/>
                </a:solidFill>
              </a:rPr>
              <a:t>Led to the Cuban Missile Crisis</a:t>
            </a:r>
          </a:p>
          <a:p>
            <a:pPr lvl="3"/>
            <a:r>
              <a:rPr lang="en-US" sz="1800" dirty="0">
                <a:solidFill>
                  <a:prstClr val="black"/>
                </a:solidFill>
              </a:rPr>
              <a:t>Soviet Union placed nuclear missiles on the </a:t>
            </a:r>
            <a:r>
              <a:rPr lang="en-US" sz="1800" dirty="0" smtClean="0">
                <a:solidFill>
                  <a:prstClr val="black"/>
                </a:solidFill>
              </a:rPr>
              <a:t>harbors </a:t>
            </a:r>
            <a:r>
              <a:rPr lang="en-US" sz="1800" dirty="0">
                <a:solidFill>
                  <a:prstClr val="black"/>
                </a:solidFill>
              </a:rPr>
              <a:t>of Cuba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1462" y="2438400"/>
            <a:ext cx="3197543" cy="399251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0641" y="76200"/>
            <a:ext cx="3212883" cy="272978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8200" y="3048000"/>
            <a:ext cx="3915781" cy="3703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5711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6705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The Search for Reform and the Military Option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09800" y="1600200"/>
            <a:ext cx="6934200" cy="5257800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/>
              <a:t>1950s</a:t>
            </a:r>
          </a:p>
          <a:p>
            <a:pPr lvl="1"/>
            <a:r>
              <a:rPr lang="en-US" dirty="0" smtClean="0"/>
              <a:t>How could the traditional patterns of inequality and international dependency be overcome?</a:t>
            </a:r>
          </a:p>
          <a:p>
            <a:pPr lvl="1"/>
            <a:r>
              <a:rPr lang="en-US" dirty="0" smtClean="0"/>
              <a:t>What was the best path to the future?</a:t>
            </a:r>
          </a:p>
          <a:p>
            <a:r>
              <a:rPr lang="en-US" dirty="0" smtClean="0"/>
              <a:t>Possible answers</a:t>
            </a:r>
          </a:p>
          <a:p>
            <a:pPr lvl="1"/>
            <a:r>
              <a:rPr lang="en-US" dirty="0" smtClean="0"/>
              <a:t>Political stability, forced if necessary, to promote capitalist economic growth</a:t>
            </a:r>
          </a:p>
          <a:p>
            <a:pPr lvl="2"/>
            <a:r>
              <a:rPr lang="en-US" dirty="0" smtClean="0"/>
              <a:t>One party system in Mexico</a:t>
            </a:r>
          </a:p>
          <a:p>
            <a:pPr lvl="1"/>
            <a:r>
              <a:rPr lang="en-US" dirty="0" smtClean="0"/>
              <a:t>The Church should provide guidance</a:t>
            </a:r>
          </a:p>
          <a:p>
            <a:pPr lvl="2"/>
            <a:r>
              <a:rPr lang="en-US" dirty="0" smtClean="0"/>
              <a:t>Chile and Venezuela – Christian Democratic parties</a:t>
            </a:r>
          </a:p>
          <a:p>
            <a:pPr lvl="1"/>
            <a:r>
              <a:rPr lang="en-US" dirty="0" smtClean="0"/>
              <a:t>1970s – liberation theology</a:t>
            </a:r>
          </a:p>
          <a:p>
            <a:pPr lvl="2"/>
            <a:r>
              <a:rPr lang="en-US" dirty="0" smtClean="0"/>
              <a:t>Combined Catholic theology and socialist principles in an effort to improved conditions for the poor</a:t>
            </a:r>
          </a:p>
          <a:p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133600" cy="6840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" y="7345"/>
            <a:ext cx="8915400" cy="914400"/>
          </a:xfrm>
        </p:spPr>
        <p:txBody>
          <a:bodyPr>
            <a:normAutofit fontScale="90000"/>
          </a:bodyPr>
          <a:lstStyle/>
          <a:p>
            <a:r>
              <a:rPr lang="en-US" dirty="0"/>
              <a:t>Out of the Barracks: Soldiers Take Power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219200"/>
            <a:ext cx="8686800" cy="5257800"/>
          </a:xfrm>
        </p:spPr>
        <p:txBody>
          <a:bodyPr>
            <a:normAutofit fontScale="85000" lnSpcReduction="20000"/>
          </a:bodyPr>
          <a:lstStyle/>
          <a:p>
            <a:pPr marL="342900" lvl="1" indent="-342900">
              <a:buFont typeface="Arial" pitchFamily="34" charset="0"/>
              <a:buChar char="•"/>
            </a:pPr>
            <a:r>
              <a:rPr lang="en-US" dirty="0" smtClean="0"/>
              <a:t>19</a:t>
            </a:r>
            <a:r>
              <a:rPr lang="en-US" baseline="30000" dirty="0" smtClean="0"/>
              <a:t>th</a:t>
            </a:r>
            <a:r>
              <a:rPr lang="en-US" dirty="0" smtClean="0"/>
              <a:t> century – military forces in Latin American have been involved in politics (caudillos)</a:t>
            </a:r>
          </a:p>
          <a:p>
            <a:pPr marL="742950" lvl="2" indent="-342900"/>
            <a:r>
              <a:rPr lang="en-US" dirty="0" smtClean="0"/>
              <a:t>Over time, military became more professionalized</a:t>
            </a:r>
          </a:p>
          <a:p>
            <a:pPr marL="742950" lvl="2" indent="-342900"/>
            <a:r>
              <a:rPr lang="en-US" dirty="0" smtClean="0"/>
              <a:t>True representatives of nation</a:t>
            </a:r>
          </a:p>
          <a:p>
            <a:pPr marL="742950" lvl="2" indent="-342900"/>
            <a:r>
              <a:rPr lang="en-US" dirty="0" smtClean="0"/>
              <a:t>Best equipped to solve nations’ problems, even if it meant sacrificing the democratic process</a:t>
            </a:r>
          </a:p>
          <a:p>
            <a:pPr marL="342900" lvl="1" indent="-342900">
              <a:buFont typeface="Arial" pitchFamily="34" charset="0"/>
              <a:buChar char="•"/>
            </a:pPr>
            <a:r>
              <a:rPr lang="en-US" dirty="0" smtClean="0"/>
              <a:t>Military </a:t>
            </a:r>
            <a:r>
              <a:rPr lang="en-US" dirty="0"/>
              <a:t>coups, often with the compliance of the United States, overthrew governments </a:t>
            </a:r>
            <a:endParaRPr lang="en-US" dirty="0" smtClean="0"/>
          </a:p>
          <a:p>
            <a:pPr marL="742950" lvl="2" indent="-342900"/>
            <a:r>
              <a:rPr lang="en-US" dirty="0" smtClean="0"/>
              <a:t>Brazil </a:t>
            </a:r>
            <a:r>
              <a:rPr lang="en-US" dirty="0"/>
              <a:t>(1964), Argentina (1966), Chile (1973), Uruguay (1973), and Peru (1968). </a:t>
            </a:r>
            <a:endParaRPr lang="en-US" dirty="0" smtClean="0"/>
          </a:p>
          <a:p>
            <a:pPr marL="342900" lvl="1" indent="-342900">
              <a:buFont typeface="Arial" pitchFamily="34" charset="0"/>
              <a:buChar char="•"/>
            </a:pPr>
            <a:r>
              <a:rPr lang="en-US" dirty="0" smtClean="0"/>
              <a:t>Military governments were authoritarian regimes</a:t>
            </a:r>
          </a:p>
          <a:p>
            <a:pPr marL="742950" lvl="2" indent="-342900"/>
            <a:r>
              <a:rPr lang="en-US" dirty="0" smtClean="0"/>
              <a:t>A President, controlled by the military, formulated and applied policies through a bureaucracy</a:t>
            </a:r>
          </a:p>
          <a:p>
            <a:pPr marL="742950" lvl="2" indent="-342900"/>
            <a:r>
              <a:rPr lang="en-US" dirty="0" smtClean="0"/>
              <a:t>Political repression and torture to silence critics</a:t>
            </a:r>
          </a:p>
          <a:p>
            <a:pPr marL="742950" lvl="2" indent="-342900"/>
            <a:r>
              <a:rPr lang="en-US" dirty="0" smtClean="0"/>
              <a:t>Limited political freedom  </a:t>
            </a:r>
          </a:p>
          <a:p>
            <a:pPr marL="742950" lvl="2" indent="-342900"/>
            <a:r>
              <a:rPr lang="en-US" dirty="0" smtClean="0"/>
              <a:t>Military </a:t>
            </a:r>
            <a:r>
              <a:rPr lang="en-US" dirty="0"/>
              <a:t>economic policies sought to crush labor movements, develop new industrial strength, and promote building of the infrastructure. 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730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0"/>
            <a:ext cx="6553200" cy="1143000"/>
          </a:xfrm>
        </p:spPr>
        <p:txBody>
          <a:bodyPr/>
          <a:lstStyle/>
          <a:p>
            <a:r>
              <a:rPr lang="en-US" dirty="0"/>
              <a:t>The New Democratic Trend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990600"/>
            <a:ext cx="8229600" cy="5867400"/>
          </a:xfrm>
        </p:spPr>
        <p:txBody>
          <a:bodyPr>
            <a:normAutofit/>
          </a:bodyPr>
          <a:lstStyle/>
          <a:p>
            <a:pPr marL="342900" lvl="1" indent="-342900">
              <a:buFont typeface="Arial" pitchFamily="34" charset="0"/>
              <a:buChar char="•"/>
            </a:pPr>
            <a:r>
              <a:rPr lang="en-US" dirty="0" smtClean="0"/>
              <a:t>Mid 1980s – military had begun to return government to civilian politicians</a:t>
            </a:r>
          </a:p>
          <a:p>
            <a:pPr marL="742950" lvl="2" indent="-342900"/>
            <a:r>
              <a:rPr lang="en-US" dirty="0" smtClean="0"/>
              <a:t>Pressures of containing opponents wore heavily on military leaders</a:t>
            </a:r>
          </a:p>
          <a:p>
            <a:pPr marL="742950" lvl="2" indent="-342900"/>
            <a:r>
              <a:rPr lang="en-US" dirty="0" smtClean="0"/>
              <a:t>Economic problems (high debt, low standards of living, inflation)</a:t>
            </a:r>
          </a:p>
          <a:p>
            <a:pPr marL="742950" lvl="2" indent="-342900"/>
            <a:r>
              <a:rPr lang="en-US" dirty="0" smtClean="0"/>
              <a:t>Fear of communism had diminished</a:t>
            </a:r>
          </a:p>
          <a:p>
            <a:pPr marL="342900" lvl="1" indent="-342900">
              <a:buFont typeface="Arial" pitchFamily="34" charset="0"/>
              <a:buChar char="•"/>
            </a:pPr>
            <a:r>
              <a:rPr lang="en-US" dirty="0" smtClean="0"/>
              <a:t>Despite </a:t>
            </a:r>
            <a:r>
              <a:rPr lang="en-US" dirty="0"/>
              <a:t>problems, democratization of political systems continued in the </a:t>
            </a:r>
            <a:r>
              <a:rPr lang="en-US" dirty="0" smtClean="0"/>
              <a:t>1990s</a:t>
            </a:r>
          </a:p>
          <a:p>
            <a:pPr marL="742950" lvl="2" indent="-342900"/>
            <a:r>
              <a:rPr lang="en-US" dirty="0" smtClean="0"/>
              <a:t>1983 – Free elections in Argentina</a:t>
            </a:r>
          </a:p>
          <a:p>
            <a:pPr marL="742950" lvl="2" indent="-342900"/>
            <a:r>
              <a:rPr lang="en-US" dirty="0" smtClean="0"/>
              <a:t>1989 – Brazil restored democratic government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8025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304800"/>
            <a:ext cx="8336930" cy="6249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0639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7772400" cy="5791200"/>
          </a:xfrm>
        </p:spPr>
        <p:txBody>
          <a:bodyPr>
            <a:normAutofit/>
          </a:bodyPr>
          <a:lstStyle/>
          <a:p>
            <a:r>
              <a:rPr lang="en-US" dirty="0" smtClean="0"/>
              <a:t>Last decades of century - Problems in Latin America </a:t>
            </a:r>
          </a:p>
          <a:p>
            <a:pPr lvl="1"/>
            <a:r>
              <a:rPr lang="en-US" dirty="0" smtClean="0"/>
              <a:t>Massive debt threated the economic stability of Latin American countries</a:t>
            </a:r>
          </a:p>
          <a:p>
            <a:pPr lvl="2"/>
            <a:r>
              <a:rPr lang="en-US" dirty="0" smtClean="0"/>
              <a:t>Large foreign loans (1970s) for the purpose of development, sometimes for unnecessary projects</a:t>
            </a:r>
          </a:p>
          <a:p>
            <a:pPr lvl="1"/>
            <a:r>
              <a:rPr lang="en-US" dirty="0" smtClean="0"/>
              <a:t>High rates of inflation</a:t>
            </a:r>
          </a:p>
          <a:p>
            <a:pPr lvl="1"/>
            <a:r>
              <a:rPr lang="en-US" dirty="0" smtClean="0"/>
              <a:t>Reduction in government spending</a:t>
            </a:r>
          </a:p>
          <a:p>
            <a:pPr lvl="1"/>
            <a:r>
              <a:rPr lang="en-US" dirty="0" smtClean="0"/>
              <a:t>International commerce in drugs </a:t>
            </a:r>
          </a:p>
          <a:p>
            <a:pPr lvl="2"/>
            <a:r>
              <a:rPr lang="en-US" dirty="0" smtClean="0"/>
              <a:t>Criminal activity and powerful international cartels</a:t>
            </a:r>
          </a:p>
          <a:p>
            <a:pPr lvl="1"/>
            <a:r>
              <a:rPr lang="en-US" dirty="0" smtClean="0"/>
              <a:t>Government corruption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2456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609600"/>
            <a:ext cx="8132138" cy="57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927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19600" y="0"/>
            <a:ext cx="4724400" cy="1143000"/>
          </a:xfrm>
        </p:spPr>
        <p:txBody>
          <a:bodyPr>
            <a:normAutofit/>
          </a:bodyPr>
          <a:lstStyle/>
          <a:p>
            <a:r>
              <a:rPr lang="en-US" sz="2400" dirty="0"/>
              <a:t>The United States and Latin America: Continuing Presence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52401" y="304800"/>
            <a:ext cx="4571999" cy="6477000"/>
          </a:xfrm>
        </p:spPr>
        <p:txBody>
          <a:bodyPr>
            <a:normAutofit fontScale="92500" lnSpcReduction="20000"/>
          </a:bodyPr>
          <a:lstStyle/>
          <a:p>
            <a:pPr lvl="1"/>
            <a:r>
              <a:rPr lang="en-US" dirty="0" smtClean="0"/>
              <a:t>After WWI, the United States dominated the Western Hemisphere</a:t>
            </a:r>
          </a:p>
          <a:p>
            <a:pPr lvl="1"/>
            <a:r>
              <a:rPr lang="en-US" dirty="0" smtClean="0"/>
              <a:t>The U.S. intervened </a:t>
            </a:r>
            <a:r>
              <a:rPr lang="en-US" dirty="0"/>
              <a:t>directly whenever it believed its interests to be </a:t>
            </a:r>
            <a:r>
              <a:rPr lang="en-US" dirty="0" smtClean="0"/>
              <a:t>threatened</a:t>
            </a:r>
            <a:r>
              <a:rPr lang="en-US" dirty="0"/>
              <a:t> </a:t>
            </a:r>
            <a:endParaRPr lang="en-US" dirty="0" smtClean="0"/>
          </a:p>
          <a:p>
            <a:pPr lvl="2"/>
            <a:r>
              <a:rPr lang="en-US" dirty="0"/>
              <a:t>M</a:t>
            </a:r>
            <a:r>
              <a:rPr lang="en-US" dirty="0" smtClean="0"/>
              <a:t>ore </a:t>
            </a:r>
            <a:r>
              <a:rPr lang="en-US" dirty="0"/>
              <a:t>than </a:t>
            </a:r>
            <a:r>
              <a:rPr lang="en-US" dirty="0" smtClean="0"/>
              <a:t>30 interventions </a:t>
            </a:r>
            <a:r>
              <a:rPr lang="en-US" dirty="0"/>
              <a:t>before </a:t>
            </a:r>
            <a:r>
              <a:rPr lang="en-US" dirty="0" smtClean="0"/>
              <a:t>1933</a:t>
            </a:r>
          </a:p>
          <a:p>
            <a:pPr lvl="2"/>
            <a:r>
              <a:rPr lang="en-US" dirty="0" smtClean="0"/>
              <a:t>Haiti, Nicaragua, the Dominican Republic, Mexico, and Cuba</a:t>
            </a:r>
          </a:p>
          <a:p>
            <a:pPr lvl="2"/>
            <a:r>
              <a:rPr lang="en-US" dirty="0" smtClean="0"/>
              <a:t>Central America </a:t>
            </a:r>
          </a:p>
          <a:p>
            <a:pPr lvl="3"/>
            <a:r>
              <a:rPr lang="en-US" dirty="0" smtClean="0"/>
              <a:t>High level </a:t>
            </a:r>
            <a:r>
              <a:rPr lang="en-US" dirty="0"/>
              <a:t>of investment by U.S. corporations </a:t>
            </a:r>
            <a:endParaRPr lang="en-US" dirty="0" smtClean="0"/>
          </a:p>
          <a:p>
            <a:pPr lvl="2"/>
            <a:r>
              <a:rPr lang="en-US" dirty="0" smtClean="0"/>
              <a:t>Banana Republics - establishment </a:t>
            </a:r>
            <a:r>
              <a:rPr lang="en-US" dirty="0"/>
              <a:t>of puppet </a:t>
            </a:r>
            <a:r>
              <a:rPr lang="en-US" dirty="0" smtClean="0"/>
              <a:t>governments </a:t>
            </a:r>
          </a:p>
          <a:p>
            <a:pPr lvl="3"/>
            <a:r>
              <a:rPr lang="en-US" dirty="0" smtClean="0"/>
              <a:t>Often dictatorships friendly to the United States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35895" y="1143000"/>
            <a:ext cx="4291809" cy="5514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840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 descr="http://media.maps101.com/SUB/HGIFS/USAH020-H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609600"/>
            <a:ext cx="8660875" cy="56007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07163" y="457200"/>
            <a:ext cx="4584437" cy="6019800"/>
          </a:xfrm>
        </p:spPr>
        <p:txBody>
          <a:bodyPr>
            <a:normAutofit fontScale="92500" lnSpcReduction="20000"/>
          </a:bodyPr>
          <a:lstStyle/>
          <a:p>
            <a:pPr marL="342900" lvl="1" indent="-342900">
              <a:buFont typeface="Arial" pitchFamily="34" charset="0"/>
              <a:buChar char="•"/>
            </a:pPr>
            <a:r>
              <a:rPr lang="en-US" dirty="0" smtClean="0"/>
              <a:t>1933 – United States introduced the </a:t>
            </a:r>
            <a:r>
              <a:rPr lang="en-US" i="1" dirty="0" smtClean="0"/>
              <a:t>Good Neighbor Policy </a:t>
            </a:r>
            <a:r>
              <a:rPr lang="en-US" dirty="0" smtClean="0"/>
              <a:t>(FDR)</a:t>
            </a:r>
          </a:p>
          <a:p>
            <a:pPr marL="742950" lvl="2" indent="-342900"/>
            <a:r>
              <a:rPr lang="en-US" dirty="0" smtClean="0"/>
              <a:t>Promised to deal more fairly with Latin America and stop direct interventions</a:t>
            </a:r>
          </a:p>
          <a:p>
            <a:pPr marL="342900" lvl="1" indent="-342900">
              <a:buFont typeface="Arial" pitchFamily="34" charset="0"/>
              <a:buChar char="•"/>
            </a:pPr>
            <a:r>
              <a:rPr lang="en-US" dirty="0" smtClean="0"/>
              <a:t>1961 - the U.S. program </a:t>
            </a:r>
            <a:r>
              <a:rPr lang="en-US" i="1" dirty="0" smtClean="0"/>
              <a:t>Alliance for Progress</a:t>
            </a:r>
            <a:endParaRPr lang="en-US" dirty="0"/>
          </a:p>
          <a:p>
            <a:pPr marL="742950" lvl="2" indent="-342900"/>
            <a:r>
              <a:rPr lang="en-US" dirty="0"/>
              <a:t>A</a:t>
            </a:r>
            <a:r>
              <a:rPr lang="en-US" dirty="0" smtClean="0"/>
              <a:t>ttempted to provide economic aid as a means of raising standards of living and reducing radical movements. </a:t>
            </a:r>
          </a:p>
          <a:p>
            <a:pPr marL="742950" lvl="2" indent="-342900"/>
            <a:r>
              <a:rPr lang="en-US" dirty="0" smtClean="0"/>
              <a:t>$10 billion in aid, little success</a:t>
            </a:r>
          </a:p>
          <a:p>
            <a:pPr marL="342900" lvl="1" indent="-342900">
              <a:buFont typeface="Arial" pitchFamily="34" charset="0"/>
              <a:buChar char="•"/>
            </a:pPr>
            <a:r>
              <a:rPr lang="en-US" dirty="0" smtClean="0"/>
              <a:t>1970s – 1980s : U.S. would accept Latin America as it was</a:t>
            </a:r>
          </a:p>
          <a:p>
            <a:pPr marL="742950" lvl="2" indent="-342900"/>
            <a:r>
              <a:rPr lang="en-US" dirty="0" smtClean="0"/>
              <a:t>Treaty signed with Panama that ceded to that nation eventual control of the Panama Canal</a:t>
            </a:r>
          </a:p>
          <a:p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457200"/>
            <a:ext cx="4178563" cy="5757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3510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 descr="http://latintrade.com/wp-content/uploads/timelinepanam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762000"/>
            <a:ext cx="9144000" cy="4648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9800" y="0"/>
            <a:ext cx="65532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Societies in Search of Change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1354" y="1828800"/>
            <a:ext cx="8534400" cy="5410200"/>
          </a:xfrm>
        </p:spPr>
        <p:txBody>
          <a:bodyPr>
            <a:normAutofit/>
          </a:bodyPr>
          <a:lstStyle/>
          <a:p>
            <a:r>
              <a:rPr lang="en-US" dirty="0" smtClean="0"/>
              <a:t>Social relations changed slowly in Latin America</a:t>
            </a:r>
          </a:p>
          <a:p>
            <a:pPr lvl="1"/>
            <a:r>
              <a:rPr lang="en-US" dirty="0" smtClean="0"/>
              <a:t>Inequalities based on ethnicity continued in some places</a:t>
            </a:r>
          </a:p>
          <a:p>
            <a:pPr lvl="1"/>
            <a:r>
              <a:rPr lang="en-US" dirty="0" smtClean="0"/>
              <a:t>Women entered the labor force in large numbers but began to gain the right to vote only after 1929</a:t>
            </a:r>
          </a:p>
          <a:p>
            <a:pPr lvl="2"/>
            <a:r>
              <a:rPr lang="en-US" dirty="0" smtClean="0"/>
              <a:t>Status closer to women in Western Europe than to those of Asia or Africa</a:t>
            </a:r>
          </a:p>
          <a:p>
            <a:pPr lvl="1"/>
            <a:r>
              <a:rPr lang="en-US" dirty="0" smtClean="0"/>
              <a:t>Population growth, urbanization, and migration continued to challenge the regions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0"/>
            <a:ext cx="66294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Slow Change in Women's Roles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447800"/>
            <a:ext cx="8686800" cy="4953000"/>
          </a:xfrm>
        </p:spPr>
        <p:txBody>
          <a:bodyPr>
            <a:normAutofit fontScale="92500" lnSpcReduction="10000"/>
          </a:bodyPr>
          <a:lstStyle/>
          <a:p>
            <a:pPr lvl="1"/>
            <a:r>
              <a:rPr lang="en-US" dirty="0" smtClean="0"/>
              <a:t>Women in Latin America</a:t>
            </a:r>
          </a:p>
          <a:p>
            <a:pPr lvl="2"/>
            <a:r>
              <a:rPr lang="en-US" dirty="0" smtClean="0"/>
              <a:t>After WWI – continued to live under inequalities in the workplace and in politics</a:t>
            </a:r>
          </a:p>
          <a:p>
            <a:pPr lvl="2"/>
            <a:r>
              <a:rPr lang="en-US" dirty="0" smtClean="0"/>
              <a:t>1940s-1950s: most Latin American countries allow women to vote</a:t>
            </a:r>
          </a:p>
          <a:p>
            <a:pPr lvl="3"/>
            <a:r>
              <a:rPr lang="en-US" dirty="0" smtClean="0"/>
              <a:t>Did not guarantee political rights or the ability to have their specific issues heard</a:t>
            </a:r>
          </a:p>
          <a:p>
            <a:pPr lvl="3"/>
            <a:r>
              <a:rPr lang="en-US" dirty="0" smtClean="0"/>
              <a:t>Males </a:t>
            </a:r>
            <a:r>
              <a:rPr lang="en-US" dirty="0"/>
              <a:t>excluded women from political life out of fear that their traditional associations with organized religion would make them </a:t>
            </a:r>
            <a:r>
              <a:rPr lang="en-US" dirty="0" smtClean="0"/>
              <a:t>conservative</a:t>
            </a:r>
            <a:endParaRPr lang="en-US" dirty="0"/>
          </a:p>
          <a:p>
            <a:pPr lvl="4"/>
            <a:r>
              <a:rPr lang="en-US" dirty="0"/>
              <a:t>In response, women formed organizations and suffrage associations </a:t>
            </a:r>
            <a:endParaRPr lang="en-US" dirty="0" smtClean="0"/>
          </a:p>
          <a:p>
            <a:pPr lvl="2"/>
            <a:r>
              <a:rPr lang="en-US" dirty="0" smtClean="0"/>
              <a:t>By </a:t>
            </a:r>
            <a:r>
              <a:rPr lang="en-US" dirty="0"/>
              <a:t>the 1990s, the position of women in Latin America was closer to the West than other areas of the </a:t>
            </a:r>
            <a:r>
              <a:rPr lang="en-US" dirty="0" smtClean="0"/>
              <a:t>world</a:t>
            </a:r>
          </a:p>
          <a:p>
            <a:pPr lvl="3"/>
            <a:r>
              <a:rPr lang="en-US" dirty="0" smtClean="0"/>
              <a:t>9% of legislators are women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0634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4600" y="-76200"/>
            <a:ext cx="6172200" cy="1143000"/>
          </a:xfrm>
        </p:spPr>
        <p:txBody>
          <a:bodyPr/>
          <a:lstStyle/>
          <a:p>
            <a:r>
              <a:rPr lang="en-US" dirty="0"/>
              <a:t>The Movement of People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66800"/>
            <a:ext cx="8458200" cy="5791200"/>
          </a:xfrm>
        </p:spPr>
        <p:txBody>
          <a:bodyPr>
            <a:normAutofit fontScale="85000" lnSpcReduction="10000"/>
          </a:bodyPr>
          <a:lstStyle/>
          <a:p>
            <a:pPr marL="342900" lvl="1" indent="-342900">
              <a:buFont typeface="Arial" pitchFamily="34" charset="0"/>
              <a:buChar char="•"/>
            </a:pPr>
            <a:r>
              <a:rPr lang="en-US" dirty="0" smtClean="0"/>
              <a:t>1950- Latin America and North America both had around 165 million people</a:t>
            </a:r>
          </a:p>
          <a:p>
            <a:pPr marL="342900" lvl="1" indent="-342900">
              <a:buFont typeface="Arial" pitchFamily="34" charset="0"/>
              <a:buChar char="•"/>
            </a:pPr>
            <a:r>
              <a:rPr lang="en-US" dirty="0" smtClean="0"/>
              <a:t>1985</a:t>
            </a:r>
          </a:p>
          <a:p>
            <a:pPr marL="742950" lvl="2" indent="-342900"/>
            <a:r>
              <a:rPr lang="en-US" dirty="0" smtClean="0"/>
              <a:t>North America – 265 million</a:t>
            </a:r>
          </a:p>
          <a:p>
            <a:pPr marL="742950" lvl="2" indent="-342900"/>
            <a:r>
              <a:rPr lang="en-US" dirty="0" smtClean="0"/>
              <a:t>Latin America – 400 million</a:t>
            </a:r>
          </a:p>
          <a:p>
            <a:pPr marL="1200150" lvl="3" indent="-342900"/>
            <a:r>
              <a:rPr lang="en-US" dirty="0" smtClean="0"/>
              <a:t>Declining mortality and continuing high fertility</a:t>
            </a:r>
          </a:p>
          <a:p>
            <a:pPr marL="342900" lvl="1" indent="-342900">
              <a:buFont typeface="Arial" pitchFamily="34" charset="0"/>
              <a:buChar char="•"/>
            </a:pPr>
            <a:r>
              <a:rPr lang="en-US" dirty="0" smtClean="0"/>
              <a:t>Beginning 20</a:t>
            </a:r>
            <a:r>
              <a:rPr lang="en-US" baseline="30000" dirty="0" smtClean="0"/>
              <a:t>th</a:t>
            </a:r>
            <a:r>
              <a:rPr lang="en-US" dirty="0" smtClean="0"/>
              <a:t> century – immigration to Latin America and internal migration</a:t>
            </a:r>
          </a:p>
          <a:p>
            <a:pPr marL="742950" lvl="2" indent="-342900"/>
            <a:r>
              <a:rPr lang="en-US" dirty="0" smtClean="0"/>
              <a:t>Internal </a:t>
            </a:r>
            <a:r>
              <a:rPr lang="en-US" dirty="0"/>
              <a:t>migration caused by low employment rates and political flight </a:t>
            </a:r>
            <a:endParaRPr lang="en-US" dirty="0" smtClean="0"/>
          </a:p>
          <a:p>
            <a:pPr marL="342900" lvl="1" indent="-342900">
              <a:buFont typeface="Arial" pitchFamily="34" charset="0"/>
              <a:buChar char="•"/>
            </a:pPr>
            <a:r>
              <a:rPr lang="en-US" dirty="0" smtClean="0"/>
              <a:t>1920s - Migration from Latin America to the U.S., often illegal, was similar to the movement of workers from southern Europe and Africa to the industrialized nations of Western Europe</a:t>
            </a:r>
          </a:p>
          <a:p>
            <a:pPr marL="742950" lvl="2" indent="-342900"/>
            <a:r>
              <a:rPr lang="en-US" dirty="0" smtClean="0"/>
              <a:t>Many immigrants fled from political repression. </a:t>
            </a:r>
          </a:p>
          <a:p>
            <a:pPr marL="342900" lvl="1" indent="-342900">
              <a:buFont typeface="Arial" pitchFamily="34" charset="0"/>
              <a:buChar char="•"/>
            </a:pPr>
            <a:r>
              <a:rPr lang="en-US" dirty="0" smtClean="0"/>
              <a:t>1970s – 750,000 illegal Mexican migrants a year were crossing border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7248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mrsultan.files.wordpress.com/2012/06/legal-immigration-to-u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252845"/>
            <a:ext cx="8153400" cy="630035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171461"/>
            <a:ext cx="6019800" cy="517093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Mexico's </a:t>
            </a:r>
            <a:r>
              <a:rPr lang="en-US" dirty="0"/>
              <a:t>Upheaval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75803" y="1295400"/>
            <a:ext cx="6629400" cy="5334000"/>
          </a:xfrm>
        </p:spPr>
        <p:txBody>
          <a:bodyPr>
            <a:normAutofit fontScale="92500" lnSpcReduction="20000"/>
          </a:bodyPr>
          <a:lstStyle/>
          <a:p>
            <a:pPr lvl="1"/>
            <a:r>
              <a:rPr lang="en-US" dirty="0" err="1"/>
              <a:t>Porfirio</a:t>
            </a:r>
            <a:r>
              <a:rPr lang="en-US" dirty="0"/>
              <a:t> Diaz </a:t>
            </a:r>
            <a:endParaRPr lang="en-US" dirty="0" smtClean="0"/>
          </a:p>
          <a:p>
            <a:pPr lvl="2"/>
            <a:r>
              <a:rPr lang="en-US" dirty="0" smtClean="0"/>
              <a:t>Served 7 terms as President of Mexico</a:t>
            </a:r>
          </a:p>
          <a:p>
            <a:pPr lvl="3"/>
            <a:r>
              <a:rPr lang="en-US" dirty="0" smtClean="0"/>
              <a:t>1876-1911</a:t>
            </a:r>
          </a:p>
          <a:p>
            <a:pPr lvl="2"/>
            <a:r>
              <a:rPr lang="en-US" dirty="0"/>
              <a:t>C</a:t>
            </a:r>
            <a:r>
              <a:rPr lang="en-US" dirty="0" smtClean="0"/>
              <a:t>reated </a:t>
            </a:r>
            <a:r>
              <a:rPr lang="en-US" dirty="0"/>
              <a:t>economic </a:t>
            </a:r>
            <a:r>
              <a:rPr lang="en-US" dirty="0" smtClean="0"/>
              <a:t>prosperity</a:t>
            </a:r>
          </a:p>
          <a:p>
            <a:pPr lvl="3"/>
            <a:r>
              <a:rPr lang="en-US" dirty="0" smtClean="0"/>
              <a:t>Not for peasants, Indians, and laborers</a:t>
            </a:r>
            <a:endParaRPr lang="en-US" dirty="0"/>
          </a:p>
          <a:p>
            <a:pPr lvl="2"/>
            <a:r>
              <a:rPr lang="en-US" dirty="0"/>
              <a:t>T</a:t>
            </a:r>
            <a:r>
              <a:rPr lang="en-US" dirty="0" smtClean="0"/>
              <a:t>urned </a:t>
            </a:r>
            <a:r>
              <a:rPr lang="en-US" dirty="0"/>
              <a:t>much of Mexico's economy over to </a:t>
            </a:r>
            <a:r>
              <a:rPr lang="en-US" dirty="0" smtClean="0"/>
              <a:t>foreigners</a:t>
            </a:r>
          </a:p>
          <a:p>
            <a:pPr lvl="3"/>
            <a:r>
              <a:rPr lang="en-US" dirty="0" smtClean="0"/>
              <a:t>Foreign concessions in mining, railroads, and other sectors of economy</a:t>
            </a:r>
          </a:p>
          <a:p>
            <a:pPr lvl="3"/>
            <a:r>
              <a:rPr lang="en-US" dirty="0" smtClean="0"/>
              <a:t>90% of Mexico did not belong to Mexicans</a:t>
            </a:r>
          </a:p>
          <a:p>
            <a:pPr lvl="2"/>
            <a:r>
              <a:rPr lang="en-US" dirty="0" smtClean="0"/>
              <a:t>Political corruption</a:t>
            </a:r>
          </a:p>
          <a:p>
            <a:pPr lvl="3"/>
            <a:r>
              <a:rPr lang="en-US" dirty="0" smtClean="0"/>
              <a:t>Imprisoned or exiled political opponents </a:t>
            </a:r>
          </a:p>
          <a:p>
            <a:pPr lvl="2"/>
            <a:r>
              <a:rPr lang="en-US" dirty="0" smtClean="0"/>
              <a:t>Hacienda system dominated by a small elite</a:t>
            </a:r>
          </a:p>
          <a:p>
            <a:pPr lvl="2"/>
            <a:r>
              <a:rPr lang="en-US" dirty="0" smtClean="0"/>
              <a:t>Government took repressive measures against workers, peasants, and Indians who opposed the loss of their lands or the unbearable working conditions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524" y="1905000"/>
            <a:ext cx="2663526" cy="350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532177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-152400"/>
            <a:ext cx="88392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Cultural Reflections of Despair and Hope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2971800" cy="4800600"/>
          </a:xfrm>
        </p:spPr>
        <p:txBody>
          <a:bodyPr>
            <a:normAutofit fontScale="85000" lnSpcReduction="10000"/>
          </a:bodyPr>
          <a:lstStyle/>
          <a:p>
            <a:pPr marL="342900" lvl="1" indent="-342900">
              <a:buFont typeface="Arial" pitchFamily="34" charset="0"/>
              <a:buChar char="•"/>
            </a:pPr>
            <a:r>
              <a:rPr lang="en-US" dirty="0"/>
              <a:t>Latin America remains predominantly Catholic and Hispanic with </a:t>
            </a:r>
            <a:r>
              <a:rPr lang="en-US" dirty="0" smtClean="0"/>
              <a:t>mixtures </a:t>
            </a:r>
            <a:r>
              <a:rPr lang="en-US" dirty="0"/>
              <a:t>of African and Indian </a:t>
            </a:r>
            <a:r>
              <a:rPr lang="en-US" dirty="0" smtClean="0"/>
              <a:t>cultures</a:t>
            </a:r>
          </a:p>
          <a:p>
            <a:pPr marL="342900" lvl="1" indent="-342900">
              <a:buFont typeface="Arial" pitchFamily="34" charset="0"/>
              <a:buChar char="•"/>
            </a:pPr>
            <a:r>
              <a:rPr lang="en-US" dirty="0" smtClean="0"/>
              <a:t>Indigenous </a:t>
            </a:r>
            <a:r>
              <a:rPr lang="en-US" dirty="0"/>
              <a:t>cultures and the plight of the poor are common themes in Latin American art and </a:t>
            </a:r>
            <a:r>
              <a:rPr lang="en-US" dirty="0" smtClean="0"/>
              <a:t>literature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3928" y="1524000"/>
            <a:ext cx="5334000" cy="400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3814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800" y="228600"/>
            <a:ext cx="6096000" cy="1143000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Conclusion: Struggling Toward the Future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752600"/>
            <a:ext cx="7848600" cy="4373563"/>
          </a:xfrm>
        </p:spPr>
        <p:txBody>
          <a:bodyPr>
            <a:normAutofit/>
          </a:bodyPr>
          <a:lstStyle/>
          <a:p>
            <a:r>
              <a:rPr lang="en-US" dirty="0"/>
              <a:t>In many ways, Latin American nations of the </a:t>
            </a:r>
            <a:r>
              <a:rPr lang="en-US" dirty="0" smtClean="0"/>
              <a:t>20</a:t>
            </a:r>
            <a:r>
              <a:rPr lang="en-US" baseline="30000" dirty="0" smtClean="0"/>
              <a:t>th</a:t>
            </a:r>
            <a:r>
              <a:rPr lang="en-US" dirty="0" smtClean="0"/>
              <a:t> century have </a:t>
            </a:r>
            <a:r>
              <a:rPr lang="en-US" dirty="0"/>
              <a:t>been unable to bring about the fundamental political, social, and economic changes that would have resulted in prosperity and </a:t>
            </a:r>
            <a:r>
              <a:rPr lang="en-US" dirty="0" smtClean="0"/>
              <a:t>stability</a:t>
            </a:r>
          </a:p>
          <a:p>
            <a:r>
              <a:rPr lang="en-US" dirty="0" smtClean="0"/>
              <a:t>Despite </a:t>
            </a:r>
            <a:r>
              <a:rPr lang="en-US" dirty="0"/>
              <a:t>change, however, enormous problems continue to </a:t>
            </a:r>
            <a:r>
              <a:rPr lang="en-US" dirty="0" smtClean="0"/>
              <a:t>exist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3373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85244" y="76200"/>
            <a:ext cx="5562600" cy="6781800"/>
          </a:xfrm>
        </p:spPr>
        <p:txBody>
          <a:bodyPr>
            <a:normAutofit lnSpcReduction="10000"/>
          </a:bodyPr>
          <a:lstStyle/>
          <a:p>
            <a:pPr lvl="1"/>
            <a:r>
              <a:rPr lang="en-US" dirty="0" smtClean="0"/>
              <a:t>1910 – Francisco Madero challenged Diaz</a:t>
            </a:r>
          </a:p>
          <a:p>
            <a:pPr lvl="2"/>
            <a:r>
              <a:rPr lang="en-US" dirty="0" smtClean="0"/>
              <a:t>Madero arrested, rigged election put Diaz back into power</a:t>
            </a:r>
          </a:p>
          <a:p>
            <a:pPr lvl="1"/>
            <a:r>
              <a:rPr lang="en-US" dirty="0" smtClean="0"/>
              <a:t>When Madero was released from prison, he called for a revolt, leading to the Mexican Revolution</a:t>
            </a:r>
          </a:p>
          <a:p>
            <a:pPr lvl="2"/>
            <a:r>
              <a:rPr lang="en-US" dirty="0" smtClean="0"/>
              <a:t>Coalition of forces drove Diaz out of power</a:t>
            </a:r>
          </a:p>
          <a:p>
            <a:pPr lvl="3"/>
            <a:r>
              <a:rPr lang="en-US" dirty="0" smtClean="0"/>
              <a:t>In the north, </a:t>
            </a:r>
            <a:r>
              <a:rPr lang="en-US" dirty="0" err="1" smtClean="0"/>
              <a:t>Pancho</a:t>
            </a:r>
            <a:r>
              <a:rPr lang="en-US" dirty="0" smtClean="0"/>
              <a:t> Villa organized resistance</a:t>
            </a:r>
          </a:p>
          <a:p>
            <a:pPr lvl="4"/>
            <a:r>
              <a:rPr lang="en-US" dirty="0" smtClean="0"/>
              <a:t>Farmers, railroaders, and cowboys</a:t>
            </a:r>
          </a:p>
          <a:p>
            <a:pPr lvl="3"/>
            <a:r>
              <a:rPr lang="en-US" dirty="0" smtClean="0"/>
              <a:t>In Morelos, Emiliano Zapata rallied Indians and peasants for land reform </a:t>
            </a:r>
          </a:p>
          <a:p>
            <a:pPr lvl="4"/>
            <a:r>
              <a:rPr lang="en-US" dirty="0" smtClean="0"/>
              <a:t>“Tierra y Libertad”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5743" y="4182873"/>
            <a:ext cx="1560711" cy="261541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9426" y="3276600"/>
            <a:ext cx="1707028" cy="98763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0" y="687788"/>
            <a:ext cx="2237426" cy="210939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4197" y="90225"/>
            <a:ext cx="3176291" cy="65232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9259" y="4168877"/>
            <a:ext cx="2615411" cy="194479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9961" y="3547650"/>
            <a:ext cx="2243522" cy="652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5250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52400"/>
            <a:ext cx="3810000" cy="6781800"/>
          </a:xfrm>
        </p:spPr>
        <p:txBody>
          <a:bodyPr>
            <a:normAutofit fontScale="70000" lnSpcReduction="20000"/>
          </a:bodyPr>
          <a:lstStyle/>
          <a:p>
            <a:pPr lvl="1"/>
            <a:r>
              <a:rPr lang="en-US" sz="2600" dirty="0" smtClean="0"/>
              <a:t>With Diaz out of power, Madero took over </a:t>
            </a:r>
          </a:p>
          <a:p>
            <a:pPr lvl="2"/>
            <a:r>
              <a:rPr lang="en-US" sz="2600" dirty="0"/>
              <a:t>M</a:t>
            </a:r>
            <a:r>
              <a:rPr lang="en-US" sz="2600" dirty="0" smtClean="0"/>
              <a:t>oderate </a:t>
            </a:r>
            <a:r>
              <a:rPr lang="en-US" sz="2600" dirty="0"/>
              <a:t>programs did not resolve Mexico’s continuing social </a:t>
            </a:r>
            <a:r>
              <a:rPr lang="en-US" sz="2600" dirty="0" smtClean="0"/>
              <a:t>problems</a:t>
            </a:r>
          </a:p>
          <a:p>
            <a:pPr lvl="2"/>
            <a:r>
              <a:rPr lang="en-US" sz="2600" dirty="0" smtClean="0"/>
              <a:t>1913 - Military coup removed Madero from government, later assassinated</a:t>
            </a:r>
            <a:endParaRPr lang="en-US" sz="2600" dirty="0"/>
          </a:p>
          <a:p>
            <a:pPr lvl="1"/>
            <a:r>
              <a:rPr lang="en-US" sz="2600" dirty="0"/>
              <a:t>General </a:t>
            </a:r>
            <a:r>
              <a:rPr lang="en-US" sz="2600" dirty="0" err="1"/>
              <a:t>Victoriano</a:t>
            </a:r>
            <a:r>
              <a:rPr lang="en-US" sz="2600" dirty="0"/>
              <a:t> Huerta </a:t>
            </a:r>
            <a:endParaRPr lang="en-US" sz="2600" dirty="0" smtClean="0"/>
          </a:p>
          <a:p>
            <a:pPr lvl="2"/>
            <a:r>
              <a:rPr lang="en-US" sz="2200" dirty="0"/>
              <a:t>A</a:t>
            </a:r>
            <a:r>
              <a:rPr lang="en-US" sz="2200" dirty="0" smtClean="0"/>
              <a:t>ttempted </a:t>
            </a:r>
            <a:r>
              <a:rPr lang="en-US" sz="2200" dirty="0"/>
              <a:t>to restore the </a:t>
            </a:r>
            <a:r>
              <a:rPr lang="en-US" sz="2200" dirty="0" smtClean="0"/>
              <a:t>Diaz-type dictatorship</a:t>
            </a:r>
            <a:endParaRPr lang="en-US" sz="2200" dirty="0"/>
          </a:p>
          <a:p>
            <a:pPr lvl="2"/>
            <a:r>
              <a:rPr lang="en-US" sz="2600" dirty="0"/>
              <a:t>Supported by large land owners, the army, and foreign </a:t>
            </a:r>
            <a:r>
              <a:rPr lang="en-US" sz="2600" dirty="0" smtClean="0"/>
              <a:t>companies</a:t>
            </a:r>
          </a:p>
          <a:p>
            <a:pPr lvl="2"/>
            <a:r>
              <a:rPr lang="en-US" sz="2600" dirty="0" smtClean="0"/>
              <a:t>1914 </a:t>
            </a:r>
            <a:r>
              <a:rPr lang="en-US" sz="2600" dirty="0"/>
              <a:t>– forced from </a:t>
            </a:r>
            <a:r>
              <a:rPr lang="en-US" sz="2600" dirty="0" smtClean="0"/>
              <a:t>power by Villa, Zapata, and other middle-class political opponents</a:t>
            </a:r>
          </a:p>
          <a:p>
            <a:pPr lvl="1"/>
            <a:r>
              <a:rPr lang="en-US" sz="2600" dirty="0" smtClean="0"/>
              <a:t>The new leaders fought over the nature of the new regime</a:t>
            </a:r>
          </a:p>
          <a:p>
            <a:pPr lvl="2"/>
            <a:r>
              <a:rPr lang="en-US" sz="2600" dirty="0" smtClean="0"/>
              <a:t>Violence continued</a:t>
            </a:r>
          </a:p>
          <a:p>
            <a:pPr lvl="1"/>
            <a:r>
              <a:rPr lang="en-US" sz="2600" dirty="0" smtClean="0"/>
              <a:t>1915- </a:t>
            </a:r>
            <a:r>
              <a:rPr lang="en-US" sz="2600" dirty="0"/>
              <a:t>General Alvaro Obregon emerged as the new </a:t>
            </a:r>
            <a:r>
              <a:rPr lang="en-US" sz="2600" dirty="0" smtClean="0"/>
              <a:t>ruler</a:t>
            </a:r>
          </a:p>
          <a:p>
            <a:pPr lvl="2"/>
            <a:r>
              <a:rPr lang="en-US" sz="2600" dirty="0"/>
              <a:t>A</a:t>
            </a:r>
            <a:r>
              <a:rPr lang="en-US" sz="2600" dirty="0" smtClean="0"/>
              <a:t>ttempted </a:t>
            </a:r>
            <a:r>
              <a:rPr lang="en-US" sz="2600" dirty="0"/>
              <a:t>to resuscitate Mexico's </a:t>
            </a:r>
            <a:r>
              <a:rPr lang="en-US" sz="2600" dirty="0" smtClean="0"/>
              <a:t>economy</a:t>
            </a:r>
          </a:p>
          <a:p>
            <a:pPr lvl="0"/>
            <a:endParaRPr lang="en-US" sz="2700" dirty="0">
              <a:solidFill>
                <a:prstClr val="black"/>
              </a:solidFill>
            </a:endParaRPr>
          </a:p>
          <a:p>
            <a:endParaRPr lang="en-US" dirty="0"/>
          </a:p>
        </p:txBody>
      </p:sp>
      <p:pic>
        <p:nvPicPr>
          <p:cNvPr id="1026" name="Picture 2" descr="http://upload.wikimedia.org/wikipedia/commons/thumb/f/fa/Mexico_on_treadmill.jpg/640px-Mexico_on_treadmil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405109"/>
            <a:ext cx="4953000" cy="6276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58470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6800" y="152400"/>
            <a:ext cx="7467600" cy="6477000"/>
          </a:xfrm>
        </p:spPr>
        <p:txBody>
          <a:bodyPr>
            <a:normAutofit fontScale="92500"/>
          </a:bodyPr>
          <a:lstStyle/>
          <a:p>
            <a:pPr marL="342900" lvl="1" indent="-342900">
              <a:buFont typeface="Arial" pitchFamily="34" charset="0"/>
              <a:buChar char="•"/>
            </a:pPr>
            <a:r>
              <a:rPr lang="en-US" dirty="0" smtClean="0"/>
              <a:t>1917 - Mexican Constitution of 1917 </a:t>
            </a:r>
          </a:p>
          <a:p>
            <a:pPr marL="742950" lvl="2" indent="-342900"/>
            <a:r>
              <a:rPr lang="en-US" dirty="0"/>
              <a:t>P</a:t>
            </a:r>
            <a:r>
              <a:rPr lang="en-US" dirty="0" smtClean="0"/>
              <a:t>romised land and educational reform</a:t>
            </a:r>
          </a:p>
          <a:p>
            <a:pPr marL="1200150" lvl="3" indent="-342900"/>
            <a:r>
              <a:rPr lang="en-US" dirty="0" smtClean="0"/>
              <a:t>1934-1940: President Lazaro Cardenas</a:t>
            </a:r>
          </a:p>
          <a:p>
            <a:pPr marL="1657350" lvl="4" indent="-342900"/>
            <a:r>
              <a:rPr lang="en-US" dirty="0" smtClean="0"/>
              <a:t>Land reform - More than 40 million acres of land distributed in the form of </a:t>
            </a:r>
            <a:r>
              <a:rPr lang="en-US" dirty="0" err="1" smtClean="0"/>
              <a:t>ejidos</a:t>
            </a:r>
            <a:r>
              <a:rPr lang="en-US" dirty="0" smtClean="0"/>
              <a:t>, or communal holdings</a:t>
            </a:r>
          </a:p>
          <a:p>
            <a:pPr marL="1657350" lvl="4" indent="-342900"/>
            <a:r>
              <a:rPr lang="en-US" dirty="0" smtClean="0"/>
              <a:t>Educational reform – extensive program of primary education, especially in rural areas</a:t>
            </a:r>
            <a:endParaRPr lang="en-US" dirty="0"/>
          </a:p>
          <a:p>
            <a:pPr marL="742950" lvl="2" indent="-342900"/>
            <a:r>
              <a:rPr lang="en-US" dirty="0" smtClean="0"/>
              <a:t>Limited foreign ownership of Mexican industry/resources</a:t>
            </a:r>
            <a:endParaRPr lang="en-US" dirty="0"/>
          </a:p>
          <a:p>
            <a:pPr marL="742950" lvl="2" indent="-342900"/>
            <a:r>
              <a:rPr lang="en-US" dirty="0"/>
              <a:t>G</a:t>
            </a:r>
            <a:r>
              <a:rPr lang="en-US" dirty="0" smtClean="0"/>
              <a:t>uaranteed rights of workers</a:t>
            </a:r>
          </a:p>
          <a:p>
            <a:pPr marL="742950" lvl="2" indent="-342900"/>
            <a:r>
              <a:rPr lang="en-US" dirty="0"/>
              <a:t>L</a:t>
            </a:r>
            <a:r>
              <a:rPr lang="en-US" dirty="0" smtClean="0"/>
              <a:t>imited the Church's ownership of land</a:t>
            </a:r>
          </a:p>
          <a:p>
            <a:pPr marL="342900" lvl="1" indent="-342900">
              <a:buFont typeface="Arial" pitchFamily="34" charset="0"/>
              <a:buChar char="•"/>
            </a:pPr>
            <a:r>
              <a:rPr lang="en-US" dirty="0" smtClean="0"/>
              <a:t>1920 – civil war had ended</a:t>
            </a:r>
          </a:p>
          <a:p>
            <a:pPr marL="742950" lvl="2" indent="-342900"/>
            <a:r>
              <a:rPr lang="en-US" dirty="0" smtClean="0"/>
              <a:t>Obregon elected President, followed by a series of presidents from the new revolutionary elite</a:t>
            </a:r>
          </a:p>
          <a:p>
            <a:pPr marL="742950" lvl="2" indent="-342900"/>
            <a:r>
              <a:rPr lang="en-US" dirty="0" smtClean="0"/>
              <a:t>Revolution devastated the country</a:t>
            </a:r>
          </a:p>
          <a:p>
            <a:pPr marL="1200150" lvl="3" indent="-342900"/>
            <a:r>
              <a:rPr lang="en-US" dirty="0" smtClean="0"/>
              <a:t>1.5 million dead</a:t>
            </a:r>
          </a:p>
          <a:p>
            <a:pPr marL="1200150" lvl="3" indent="-342900"/>
            <a:r>
              <a:rPr lang="en-US" dirty="0" smtClean="0"/>
              <a:t>Major industries destroyed </a:t>
            </a:r>
          </a:p>
          <a:p>
            <a:pPr marL="1200150" lvl="3" indent="-342900"/>
            <a:r>
              <a:rPr lang="en-US" dirty="0" smtClean="0"/>
              <a:t>Ranching and farming disrupted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52400"/>
            <a:ext cx="9067800" cy="1143000"/>
          </a:xfrm>
        </p:spPr>
        <p:txBody>
          <a:bodyPr>
            <a:noAutofit/>
          </a:bodyPr>
          <a:lstStyle/>
          <a:p>
            <a:r>
              <a:rPr lang="en-US" sz="3600" dirty="0"/>
              <a:t>Culture and Politics in </a:t>
            </a:r>
            <a:r>
              <a:rPr lang="en-US" sz="3600" dirty="0" err="1"/>
              <a:t>Postrevolutionary</a:t>
            </a:r>
            <a:r>
              <a:rPr lang="en-US" sz="3600" dirty="0"/>
              <a:t> Mexico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228600" y="762000"/>
            <a:ext cx="5029200" cy="5875663"/>
          </a:xfrm>
        </p:spPr>
        <p:txBody>
          <a:bodyPr>
            <a:noAutofit/>
          </a:bodyPr>
          <a:lstStyle/>
          <a:p>
            <a:pPr lvl="1"/>
            <a:r>
              <a:rPr lang="en-US" sz="1800" dirty="0" smtClean="0"/>
              <a:t>After the Revolution, Mexico attempted to “</a:t>
            </a:r>
            <a:r>
              <a:rPr lang="en-US" sz="1800" dirty="0" err="1" smtClean="0"/>
              <a:t>Indianize</a:t>
            </a:r>
            <a:r>
              <a:rPr lang="en-US" sz="1800" dirty="0" smtClean="0"/>
              <a:t>” the nation </a:t>
            </a:r>
            <a:endParaRPr lang="en-US" sz="1800" dirty="0"/>
          </a:p>
          <a:p>
            <a:pPr lvl="2"/>
            <a:r>
              <a:rPr lang="en-US" sz="1800" dirty="0" smtClean="0"/>
              <a:t>Secular schools</a:t>
            </a:r>
          </a:p>
          <a:p>
            <a:pPr lvl="3"/>
            <a:r>
              <a:rPr lang="en-US" sz="1800" dirty="0" smtClean="0"/>
              <a:t>Emphasized nationalism </a:t>
            </a:r>
          </a:p>
          <a:p>
            <a:pPr lvl="3"/>
            <a:r>
              <a:rPr lang="en-US" sz="1800" dirty="0" smtClean="0"/>
              <a:t>Glorified Indian heritage</a:t>
            </a:r>
          </a:p>
          <a:p>
            <a:pPr lvl="3"/>
            <a:r>
              <a:rPr lang="en-US" sz="1800" dirty="0" smtClean="0"/>
              <a:t>Denounced Western capitalism</a:t>
            </a:r>
          </a:p>
          <a:p>
            <a:pPr lvl="2"/>
            <a:r>
              <a:rPr lang="en-US" sz="1800" dirty="0" smtClean="0"/>
              <a:t>Artists - Diego </a:t>
            </a:r>
            <a:r>
              <a:rPr lang="en-US" sz="1800" dirty="0"/>
              <a:t>Rivera and Jose Clemente </a:t>
            </a:r>
            <a:r>
              <a:rPr lang="en-US" sz="1800" dirty="0" smtClean="0"/>
              <a:t>Orozco</a:t>
            </a:r>
          </a:p>
          <a:p>
            <a:pPr lvl="3"/>
            <a:r>
              <a:rPr lang="en-US" sz="1800" dirty="0"/>
              <a:t>D</a:t>
            </a:r>
            <a:r>
              <a:rPr lang="en-US" sz="1800" dirty="0" smtClean="0"/>
              <a:t>ecorated </a:t>
            </a:r>
            <a:r>
              <a:rPr lang="en-US" sz="1800" dirty="0"/>
              <a:t>public buildings and painted murals that glorified the Indian past of </a:t>
            </a:r>
            <a:r>
              <a:rPr lang="en-US" sz="1800" dirty="0" smtClean="0"/>
              <a:t>Mexico</a:t>
            </a:r>
          </a:p>
          <a:p>
            <a:pPr lvl="2"/>
            <a:r>
              <a:rPr lang="en-US" sz="1800" dirty="0" smtClean="0"/>
              <a:t>Popular </a:t>
            </a:r>
            <a:r>
              <a:rPr lang="en-US" sz="1800" dirty="0"/>
              <a:t>literature and music celebrated the heroes of the </a:t>
            </a:r>
            <a:r>
              <a:rPr lang="en-US" sz="1800" dirty="0" smtClean="0"/>
              <a:t>revolution</a:t>
            </a:r>
            <a:endParaRPr lang="en-US" sz="1800" dirty="0"/>
          </a:p>
          <a:p>
            <a:pPr lvl="1"/>
            <a:r>
              <a:rPr lang="en-US" sz="1800" dirty="0" smtClean="0"/>
              <a:t>The </a:t>
            </a:r>
            <a:r>
              <a:rPr lang="en-US" sz="1800" dirty="0"/>
              <a:t>Church opposed increasing secularism within Mexican </a:t>
            </a:r>
            <a:r>
              <a:rPr lang="en-US" sz="1800" dirty="0" smtClean="0"/>
              <a:t>society</a:t>
            </a:r>
          </a:p>
          <a:p>
            <a:pPr lvl="2"/>
            <a:r>
              <a:rPr lang="en-US" sz="1800" dirty="0" smtClean="0"/>
              <a:t>1920s - The </a:t>
            </a:r>
            <a:r>
              <a:rPr lang="en-US" sz="1800" dirty="0" err="1"/>
              <a:t>Cristero</a:t>
            </a:r>
            <a:r>
              <a:rPr lang="en-US" sz="1800" dirty="0"/>
              <a:t> movement </a:t>
            </a:r>
          </a:p>
          <a:p>
            <a:pPr lvl="3"/>
            <a:r>
              <a:rPr lang="en-US" sz="1800" dirty="0"/>
              <a:t>C</a:t>
            </a:r>
            <a:r>
              <a:rPr lang="en-US" sz="1800" dirty="0" smtClean="0"/>
              <a:t>ombined </a:t>
            </a:r>
            <a:r>
              <a:rPr lang="en-US" sz="1800" dirty="0"/>
              <a:t>conservative peasants with politicians and the Church in an attempt to halt </a:t>
            </a:r>
            <a:r>
              <a:rPr lang="en-US" sz="1800" dirty="0" smtClean="0"/>
              <a:t>secularization</a:t>
            </a:r>
          </a:p>
          <a:p>
            <a:endParaRPr lang="en-US" sz="18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2925" y="4345071"/>
            <a:ext cx="3301630" cy="230452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6034" y="1351465"/>
            <a:ext cx="2615411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7091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5153</TotalTime>
  <Words>3571</Words>
  <Application>Microsoft Office PowerPoint</Application>
  <PresentationFormat>On-screen Show (4:3)</PresentationFormat>
  <Paragraphs>394</Paragraphs>
  <Slides>51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51</vt:i4>
      </vt:variant>
    </vt:vector>
  </HeadingPairs>
  <TitlesOfParts>
    <vt:vector size="54" baseType="lpstr">
      <vt:lpstr>Arial</vt:lpstr>
      <vt:lpstr>Calibri</vt:lpstr>
      <vt:lpstr>Office Theme</vt:lpstr>
      <vt:lpstr>Latin America: Revolution and Reaction in the 20th Century </vt:lpstr>
      <vt:lpstr>Introduction </vt:lpstr>
      <vt:lpstr>The Mexican Revolution and the Great War</vt:lpstr>
      <vt:lpstr>PowerPoint Presentation</vt:lpstr>
      <vt:lpstr>Mexico's Upheaval </vt:lpstr>
      <vt:lpstr>PowerPoint Presentation</vt:lpstr>
      <vt:lpstr>PowerPoint Presentation</vt:lpstr>
      <vt:lpstr>PowerPoint Presentation</vt:lpstr>
      <vt:lpstr>Culture and Politics in Postrevolutionary Mexico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Economic Changes and New Political Actors</vt:lpstr>
      <vt:lpstr>PowerPoint Presentation</vt:lpstr>
      <vt:lpstr>Labor and the Middle Class</vt:lpstr>
      <vt:lpstr>PowerPoint Presentation</vt:lpstr>
      <vt:lpstr>Ideology and Social Reform</vt:lpstr>
      <vt:lpstr>Populist Politics: The Case of Peru</vt:lpstr>
      <vt:lpstr>PowerPoint Presentation</vt:lpstr>
      <vt:lpstr>The Great Crash and Latin American Responses </vt:lpstr>
      <vt:lpstr>Promises of Social Reform</vt:lpstr>
      <vt:lpstr>The Vargas Regime in Brazil</vt:lpstr>
      <vt:lpstr>PowerPoint Presentation</vt:lpstr>
      <vt:lpstr>Argentina: Populism, Peron and the Military </vt:lpstr>
      <vt:lpstr>PowerPoint Presentation</vt:lpstr>
      <vt:lpstr>PowerPoint Presentation</vt:lpstr>
      <vt:lpstr>Radical Options in the 1950s</vt:lpstr>
      <vt:lpstr>Guatemala: Reform and United States Intervention</vt:lpstr>
      <vt:lpstr>PowerPoint Presentation</vt:lpstr>
      <vt:lpstr>PowerPoint Presentation</vt:lpstr>
      <vt:lpstr>The Cuban Revolution: Socialism in the Caribbean</vt:lpstr>
      <vt:lpstr>PowerPoint Presentation</vt:lpstr>
      <vt:lpstr>PowerPoint Presentation</vt:lpstr>
      <vt:lpstr>PowerPoint Presentation</vt:lpstr>
      <vt:lpstr>The Search for Reform and the Military Option</vt:lpstr>
      <vt:lpstr>Out of the Barracks: Soldiers Take Power</vt:lpstr>
      <vt:lpstr>The New Democratic Trend</vt:lpstr>
      <vt:lpstr>PowerPoint Presentation</vt:lpstr>
      <vt:lpstr>PowerPoint Presentation</vt:lpstr>
      <vt:lpstr>The United States and Latin America: Continuing Presence </vt:lpstr>
      <vt:lpstr>PowerPoint Presentation</vt:lpstr>
      <vt:lpstr>PowerPoint Presentation</vt:lpstr>
      <vt:lpstr>PowerPoint Presentation</vt:lpstr>
      <vt:lpstr>Societies in Search of Change</vt:lpstr>
      <vt:lpstr>Slow Change in Women's Roles </vt:lpstr>
      <vt:lpstr>The Movement of People</vt:lpstr>
      <vt:lpstr>PowerPoint Presentation</vt:lpstr>
      <vt:lpstr>Cultural Reflections of Despair and Hope </vt:lpstr>
      <vt:lpstr>Conclusion: Struggling Toward the Future</vt:lpstr>
    </vt:vector>
  </TitlesOfParts>
  <Company>Sharyland ISD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Latin America: Revolution and Reaction in the 20th Century</dc:title>
  <dc:creator>carlaperez</dc:creator>
  <cp:lastModifiedBy>Jordan Meiners</cp:lastModifiedBy>
  <cp:revision>96</cp:revision>
  <dcterms:created xsi:type="dcterms:W3CDTF">2012-04-17T19:05:49Z</dcterms:created>
  <dcterms:modified xsi:type="dcterms:W3CDTF">2015-04-21T00:46:08Z</dcterms:modified>
</cp:coreProperties>
</file>