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322" r:id="rId4"/>
    <p:sldId id="321" r:id="rId5"/>
    <p:sldId id="323" r:id="rId6"/>
    <p:sldId id="312" r:id="rId7"/>
    <p:sldId id="258" r:id="rId8"/>
    <p:sldId id="259" r:id="rId9"/>
    <p:sldId id="260" r:id="rId10"/>
    <p:sldId id="326" r:id="rId11"/>
    <p:sldId id="276" r:id="rId12"/>
    <p:sldId id="262" r:id="rId13"/>
    <p:sldId id="313" r:id="rId14"/>
    <p:sldId id="305" r:id="rId15"/>
    <p:sldId id="263" r:id="rId16"/>
    <p:sldId id="324" r:id="rId17"/>
    <p:sldId id="315" r:id="rId18"/>
    <p:sldId id="264" r:id="rId19"/>
    <p:sldId id="306" r:id="rId20"/>
    <p:sldId id="295" r:id="rId21"/>
    <p:sldId id="266" r:id="rId22"/>
    <p:sldId id="307" r:id="rId23"/>
    <p:sldId id="267" r:id="rId24"/>
    <p:sldId id="308" r:id="rId25"/>
    <p:sldId id="325" r:id="rId26"/>
    <p:sldId id="268" r:id="rId27"/>
    <p:sldId id="309" r:id="rId28"/>
    <p:sldId id="310" r:id="rId29"/>
    <p:sldId id="269" r:id="rId30"/>
    <p:sldId id="316" r:id="rId31"/>
    <p:sldId id="298" r:id="rId32"/>
    <p:sldId id="327" r:id="rId33"/>
    <p:sldId id="311" r:id="rId34"/>
    <p:sldId id="317" r:id="rId35"/>
    <p:sldId id="270" r:id="rId36"/>
    <p:sldId id="300" r:id="rId37"/>
    <p:sldId id="272" r:id="rId38"/>
    <p:sldId id="318" r:id="rId39"/>
    <p:sldId id="319" r:id="rId40"/>
    <p:sldId id="320" r:id="rId41"/>
    <p:sldId id="273" r:id="rId42"/>
    <p:sldId id="303" r:id="rId43"/>
    <p:sldId id="328" r:id="rId44"/>
    <p:sldId id="274" r:id="rId45"/>
    <p:sldId id="304" r:id="rId46"/>
    <p:sldId id="275"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14" y="2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80853690-6D43-4683-898F-48574A602CBD}" type="datetimeFigureOut">
              <a:rPr lang="en-US" smtClean="0"/>
              <a:pPr/>
              <a:t>4/22/2015</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463979B5-5767-492D-85AB-D7D555DC70EF}"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0853690-6D43-4683-898F-48574A602CBD}" type="datetimeFigureOut">
              <a:rPr lang="en-US" smtClean="0"/>
              <a:pPr/>
              <a:t>4/22/2015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3979B5-5767-492D-85AB-D7D555DC70E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0853690-6D43-4683-898F-48574A602CBD}" type="datetimeFigureOut">
              <a:rPr lang="en-US" smtClean="0"/>
              <a:pPr/>
              <a:t>4/22/2015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3979B5-5767-492D-85AB-D7D555DC70E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80853690-6D43-4683-898F-48574A602CBD}" type="datetimeFigureOut">
              <a:rPr lang="en-US" smtClean="0"/>
              <a:pPr/>
              <a:t>4/22/2015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3979B5-5767-492D-85AB-D7D555DC70EF}"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0853690-6D43-4683-898F-48574A602CBD}" type="datetimeFigureOut">
              <a:rPr lang="en-US" smtClean="0"/>
              <a:pPr/>
              <a:t>4/22/2015</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463979B5-5767-492D-85AB-D7D555DC70E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80853690-6D43-4683-898F-48574A602CBD}" type="datetimeFigureOut">
              <a:rPr lang="en-US" smtClean="0"/>
              <a:pPr/>
              <a:t>4/22/2015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3979B5-5767-492D-85AB-D7D555DC70EF}"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80853690-6D43-4683-898F-48574A602CBD}" type="datetimeFigureOut">
              <a:rPr lang="en-US" smtClean="0"/>
              <a:pPr/>
              <a:t>4/22/2015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3979B5-5767-492D-85AB-D7D555DC70EF}"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0853690-6D43-4683-898F-48574A602CBD}" type="datetimeFigureOut">
              <a:rPr lang="en-US" smtClean="0"/>
              <a:pPr/>
              <a:t>4/22/2015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3979B5-5767-492D-85AB-D7D555DC70E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53690-6D43-4683-898F-48574A602CBD}" type="datetimeFigureOut">
              <a:rPr lang="en-US" smtClean="0"/>
              <a:pPr/>
              <a:t>4/22/2015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3979B5-5767-492D-85AB-D7D555DC70E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0853690-6D43-4683-898F-48574A602CBD}" type="datetimeFigureOut">
              <a:rPr lang="en-US" smtClean="0"/>
              <a:pPr/>
              <a:t>4/22/2015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3979B5-5767-492D-85AB-D7D555DC70EF}"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0853690-6D43-4683-898F-48574A602CBD}" type="datetimeFigureOut">
              <a:rPr lang="en-US" smtClean="0"/>
              <a:pPr/>
              <a:t>4/22/2015</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463979B5-5767-492D-85AB-D7D555DC70EF}"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80853690-6D43-4683-898F-48574A602CBD}" type="datetimeFigureOut">
              <a:rPr lang="en-US" smtClean="0"/>
              <a:pPr/>
              <a:t>4/22/2015</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463979B5-5767-492D-85AB-D7D555DC70E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en.wikipedia.org/wiki/File:Nelson_Mandela-2008_(edit).jpg" TargetMode="Externa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jpeg"/><Relationship Id="rId2" Type="http://schemas.openxmlformats.org/officeDocument/2006/relationships/hyperlink" Target="http://en.wikipedia.org/wiki/File:Israel_and_Palestine_Peace.svg" TargetMode="External"/><Relationship Id="rId1" Type="http://schemas.openxmlformats.org/officeDocument/2006/relationships/slideLayout" Target="../slideLayouts/slideLayout6.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hyperlink" Target="http://en.wikipedia.org/wiki/File:Bill_Clinton,_Yitzhak_Rabin,_Yasser_Arafat_at_the_White_House_1993-09-13.jpg"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19200" y="3581400"/>
            <a:ext cx="6400800" cy="1600200"/>
          </a:xfrm>
        </p:spPr>
        <p:txBody>
          <a:bodyPr>
            <a:normAutofit fontScale="25000" lnSpcReduction="20000"/>
          </a:bodyPr>
          <a:lstStyle/>
          <a:p>
            <a:r>
              <a:rPr lang="en-US" sz="8000" dirty="0" smtClean="0"/>
              <a:t>Chapter 33</a:t>
            </a:r>
          </a:p>
          <a:p>
            <a:endParaRPr lang="en-US" dirty="0"/>
          </a:p>
          <a:p>
            <a:r>
              <a:rPr lang="en-US" sz="14400" b="1" dirty="0" smtClean="0">
                <a:solidFill>
                  <a:schemeClr val="tx1"/>
                </a:solidFill>
              </a:rPr>
              <a:t>“An eye for an eye makes the world go blind”  - Gandhi</a:t>
            </a:r>
          </a:p>
          <a:p>
            <a:endParaRPr lang="en-US" sz="14400" b="1" dirty="0">
              <a:solidFill>
                <a:schemeClr val="tx1"/>
              </a:solidFill>
            </a:endParaRPr>
          </a:p>
          <a:p>
            <a:r>
              <a:rPr lang="en-US" sz="14400" b="1" dirty="0" smtClean="0">
                <a:solidFill>
                  <a:schemeClr val="tx1"/>
                </a:solidFill>
              </a:rPr>
              <a:t>“Be the change you want to see in the world” - Gandhi</a:t>
            </a:r>
            <a:endParaRPr lang="en-US" sz="14400" b="1" dirty="0">
              <a:solidFill>
                <a:schemeClr val="tx1"/>
              </a:solidFill>
            </a:endParaRPr>
          </a:p>
        </p:txBody>
      </p:sp>
      <p:sp>
        <p:nvSpPr>
          <p:cNvPr id="2" name="Title 1"/>
          <p:cNvSpPr>
            <a:spLocks noGrp="1"/>
          </p:cNvSpPr>
          <p:nvPr>
            <p:ph type="ctrTitle"/>
          </p:nvPr>
        </p:nvSpPr>
        <p:spPr/>
        <p:txBody>
          <a:bodyPr>
            <a:normAutofit/>
          </a:bodyPr>
          <a:lstStyle/>
          <a:p>
            <a:r>
              <a:rPr lang="en-US" b="1" dirty="0"/>
              <a:t>Decolonization and the Decline of the European World </a:t>
            </a:r>
            <a:r>
              <a:rPr lang="en-US" b="1" dirty="0" smtClean="0"/>
              <a:t>Order</a:t>
            </a:r>
            <a:endParaRPr lang="en-US" dirty="0"/>
          </a:p>
        </p:txBody>
      </p:sp>
    </p:spTree>
    <p:extLst>
      <p:ext uri="{BB962C8B-B14F-4D97-AF65-F5344CB8AC3E}">
        <p14:creationId xmlns:p14="http://schemas.microsoft.com/office/powerpoint/2010/main" val="40680783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276600" y="457200"/>
            <a:ext cx="5867400" cy="6400800"/>
          </a:xfrm>
        </p:spPr>
        <p:txBody>
          <a:bodyPr>
            <a:normAutofit/>
          </a:bodyPr>
          <a:lstStyle/>
          <a:p>
            <a:pPr marL="274320" lvl="1" indent="-274320">
              <a:spcBef>
                <a:spcPts val="580"/>
              </a:spcBef>
              <a:buClr>
                <a:schemeClr val="accent1"/>
              </a:buClr>
            </a:pPr>
            <a:r>
              <a:rPr lang="en-US" dirty="0"/>
              <a:t>B. G. </a:t>
            </a:r>
            <a:r>
              <a:rPr lang="en-US" dirty="0" err="1"/>
              <a:t>Tilak</a:t>
            </a:r>
            <a:endParaRPr lang="en-US" dirty="0"/>
          </a:p>
          <a:p>
            <a:pPr marL="548640" lvl="2" indent="-274320">
              <a:spcBef>
                <a:spcPts val="580"/>
              </a:spcBef>
              <a:buClr>
                <a:schemeClr val="accent1"/>
              </a:buClr>
            </a:pPr>
            <a:r>
              <a:rPr lang="en-US" dirty="0"/>
              <a:t>First Indian nationalist leader with a genuine mass following</a:t>
            </a:r>
          </a:p>
          <a:p>
            <a:pPr marL="548640" lvl="2" indent="-274320">
              <a:spcBef>
                <a:spcPts val="580"/>
              </a:spcBef>
              <a:buClr>
                <a:schemeClr val="accent1"/>
              </a:buClr>
            </a:pPr>
            <a:r>
              <a:rPr lang="en-US" dirty="0"/>
              <a:t>Believed that because Hindus made up the overwhelming majority of the Indian population, nationalist should be built on appeals to </a:t>
            </a:r>
            <a:r>
              <a:rPr lang="en-US" dirty="0" smtClean="0"/>
              <a:t>Hindus</a:t>
            </a:r>
            <a:endParaRPr lang="en-US" dirty="0"/>
          </a:p>
          <a:p>
            <a:pPr marL="822960" lvl="3" indent="-274320">
              <a:spcBef>
                <a:spcPts val="580"/>
              </a:spcBef>
              <a:buClr>
                <a:schemeClr val="accent1"/>
              </a:buClr>
            </a:pPr>
            <a:r>
              <a:rPr lang="en-US" dirty="0"/>
              <a:t>Promoted the restoration and revival of Hinduism</a:t>
            </a:r>
          </a:p>
          <a:p>
            <a:pPr marL="1097280" lvl="4" indent="-274320">
              <a:spcBef>
                <a:spcPts val="580"/>
              </a:spcBef>
              <a:buClr>
                <a:schemeClr val="accent1"/>
              </a:buClr>
            </a:pPr>
            <a:r>
              <a:rPr lang="en-US" dirty="0"/>
              <a:t>Opposed women’s education and raising of the very low marriage age for women</a:t>
            </a:r>
          </a:p>
          <a:p>
            <a:pPr marL="548640" lvl="2" indent="-274320">
              <a:spcBef>
                <a:spcPts val="580"/>
              </a:spcBef>
              <a:buClr>
                <a:schemeClr val="accent1"/>
              </a:buClr>
            </a:pPr>
            <a:r>
              <a:rPr lang="en-US" dirty="0"/>
              <a:t>Urged the boycott of British manufactured goods</a:t>
            </a:r>
          </a:p>
          <a:p>
            <a:pPr marL="548640" lvl="2" indent="-274320">
              <a:spcBef>
                <a:spcPts val="580"/>
              </a:spcBef>
              <a:buClr>
                <a:schemeClr val="accent1"/>
              </a:buClr>
            </a:pPr>
            <a:r>
              <a:rPr lang="en-US" dirty="0"/>
              <a:t>Sought to persuade Indians to refuse to serve in colonial administration or military</a:t>
            </a:r>
          </a:p>
          <a:p>
            <a:pPr marL="548640" lvl="2" indent="-274320">
              <a:spcBef>
                <a:spcPts val="580"/>
              </a:spcBef>
              <a:buClr>
                <a:schemeClr val="accent1"/>
              </a:buClr>
            </a:pPr>
            <a:r>
              <a:rPr lang="en-US" dirty="0"/>
              <a:t>Demanded full independence, with no deals or delays</a:t>
            </a:r>
          </a:p>
          <a:p>
            <a:pPr marL="822960" lvl="3" indent="-274320">
              <a:spcBef>
                <a:spcPts val="580"/>
              </a:spcBef>
              <a:buClr>
                <a:schemeClr val="accent1"/>
              </a:buClr>
            </a:pPr>
            <a:r>
              <a:rPr lang="en-US" dirty="0"/>
              <a:t>Threatened violent rebellion if the British failed to comply</a:t>
            </a:r>
          </a:p>
          <a:p>
            <a:pPr marL="1097280" lvl="4" indent="-274320">
              <a:spcBef>
                <a:spcPts val="580"/>
              </a:spcBef>
              <a:buClr>
                <a:schemeClr val="accent1"/>
              </a:buClr>
            </a:pPr>
            <a:r>
              <a:rPr lang="en-US" dirty="0"/>
              <a:t>British arrested </a:t>
            </a:r>
            <a:r>
              <a:rPr lang="en-US" dirty="0" err="1"/>
              <a:t>Tilak</a:t>
            </a:r>
            <a:r>
              <a:rPr lang="en-US" dirty="0"/>
              <a:t> and deported him to Burma</a:t>
            </a:r>
          </a:p>
          <a:p>
            <a:endParaRPr lang="en-US" dirty="0"/>
          </a:p>
        </p:txBody>
      </p:sp>
      <p:pic>
        <p:nvPicPr>
          <p:cNvPr id="4" name="Picture 3"/>
          <p:cNvPicPr>
            <a:picLocks noChangeAspect="1"/>
          </p:cNvPicPr>
          <p:nvPr/>
        </p:nvPicPr>
        <p:blipFill>
          <a:blip r:embed="rId2"/>
          <a:stretch>
            <a:fillRect/>
          </a:stretch>
        </p:blipFill>
        <p:spPr>
          <a:xfrm>
            <a:off x="533162" y="1667083"/>
            <a:ext cx="2743438" cy="3981033"/>
          </a:xfrm>
          <a:prstGeom prst="rect">
            <a:avLst/>
          </a:prstGeom>
        </p:spPr>
      </p:pic>
    </p:spTree>
    <p:extLst>
      <p:ext uri="{BB962C8B-B14F-4D97-AF65-F5344CB8AC3E}">
        <p14:creationId xmlns:p14="http://schemas.microsoft.com/office/powerpoint/2010/main" val="1662886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52400" y="304800"/>
            <a:ext cx="7391400" cy="3124200"/>
          </a:xfrm>
        </p:spPr>
        <p:txBody>
          <a:bodyPr>
            <a:normAutofit fontScale="85000" lnSpcReduction="20000"/>
          </a:bodyPr>
          <a:lstStyle/>
          <a:p>
            <a:pPr marL="274320" lvl="1" indent="-274320">
              <a:spcBef>
                <a:spcPts val="580"/>
              </a:spcBef>
              <a:buClr>
                <a:schemeClr val="accent1"/>
              </a:buClr>
            </a:pPr>
            <a:r>
              <a:rPr lang="en-US" sz="2800" dirty="0" smtClean="0"/>
              <a:t>The other major threat to the British in India before World War I also came from Hindu communalists who advocated the violent overthrow of the colonial regime</a:t>
            </a:r>
          </a:p>
          <a:p>
            <a:pPr marL="548640" lvl="2" indent="-274320">
              <a:spcBef>
                <a:spcPts val="580"/>
              </a:spcBef>
              <a:buClr>
                <a:schemeClr val="accent1"/>
              </a:buClr>
            </a:pPr>
            <a:r>
              <a:rPr lang="en-US" dirty="0" smtClean="0"/>
              <a:t>Some </a:t>
            </a:r>
            <a:r>
              <a:rPr lang="en-US" dirty="0"/>
              <a:t>Hindus embraced terrorism as a means of ending British </a:t>
            </a:r>
            <a:r>
              <a:rPr lang="en-US" dirty="0" smtClean="0"/>
              <a:t>rule</a:t>
            </a:r>
          </a:p>
          <a:p>
            <a:pPr marL="548640" lvl="2" indent="-274320">
              <a:spcBef>
                <a:spcPts val="580"/>
              </a:spcBef>
              <a:buClr>
                <a:schemeClr val="accent1"/>
              </a:buClr>
            </a:pPr>
            <a:r>
              <a:rPr lang="en-US" dirty="0" smtClean="0"/>
              <a:t>Terrorist </a:t>
            </a:r>
            <a:r>
              <a:rPr lang="en-US" dirty="0"/>
              <a:t>groups </a:t>
            </a:r>
            <a:r>
              <a:rPr lang="en-US" dirty="0" smtClean="0"/>
              <a:t>used </a:t>
            </a:r>
            <a:r>
              <a:rPr lang="en-US" dirty="0"/>
              <a:t>secret organizations </a:t>
            </a:r>
            <a:r>
              <a:rPr lang="en-US" dirty="0" smtClean="0"/>
              <a:t>to </a:t>
            </a:r>
            <a:r>
              <a:rPr lang="en-US" dirty="0"/>
              <a:t>targeted British officials and public </a:t>
            </a:r>
            <a:r>
              <a:rPr lang="en-US" dirty="0" smtClean="0"/>
              <a:t>buildings</a:t>
            </a:r>
          </a:p>
          <a:p>
            <a:pPr marL="548640" lvl="2" indent="-274320">
              <a:spcBef>
                <a:spcPts val="580"/>
              </a:spcBef>
              <a:buClr>
                <a:schemeClr val="accent1"/>
              </a:buClr>
            </a:pPr>
            <a:r>
              <a:rPr lang="en-US" dirty="0" smtClean="0"/>
              <a:t>Young revolutionaries also struck at European civilians</a:t>
            </a:r>
          </a:p>
          <a:p>
            <a:pPr marL="548640" lvl="2" indent="-274320">
              <a:spcBef>
                <a:spcPts val="580"/>
              </a:spcBef>
              <a:buClr>
                <a:schemeClr val="accent1"/>
              </a:buClr>
            </a:pPr>
            <a:r>
              <a:rPr lang="en-US" dirty="0" smtClean="0"/>
              <a:t>British had substantial resources to crush these violent threats</a:t>
            </a:r>
          </a:p>
          <a:p>
            <a:pPr marL="274320" lvl="1" indent="-274320">
              <a:spcBef>
                <a:spcPts val="580"/>
              </a:spcBef>
              <a:buClr>
                <a:schemeClr val="accent1"/>
              </a:buClr>
            </a:pPr>
            <a:r>
              <a:rPr lang="en-US" sz="2800" dirty="0" smtClean="0"/>
              <a:t>Mohandas Gandhi used peaceful </a:t>
            </a:r>
            <a:r>
              <a:rPr lang="en-US" sz="2800" dirty="0"/>
              <a:t>schemes for protest against the British </a:t>
            </a:r>
            <a:r>
              <a:rPr lang="en-US" sz="2800" dirty="0" smtClean="0"/>
              <a:t>rule</a:t>
            </a:r>
            <a:endParaRPr lang="en-US" sz="2800" dirty="0" smtClean="0"/>
          </a:p>
        </p:txBody>
      </p:sp>
      <p:pic>
        <p:nvPicPr>
          <p:cNvPr id="2" name="Picture 1"/>
          <p:cNvPicPr>
            <a:picLocks noChangeAspect="1"/>
          </p:cNvPicPr>
          <p:nvPr/>
        </p:nvPicPr>
        <p:blipFill>
          <a:blip r:embed="rId2"/>
          <a:stretch>
            <a:fillRect/>
          </a:stretch>
        </p:blipFill>
        <p:spPr>
          <a:xfrm>
            <a:off x="7348400" y="2286000"/>
            <a:ext cx="1422400" cy="1066800"/>
          </a:xfrm>
          <a:prstGeom prst="rect">
            <a:avLst/>
          </a:prstGeom>
        </p:spPr>
      </p:pic>
      <p:pic>
        <p:nvPicPr>
          <p:cNvPr id="4" name="Picture 3"/>
          <p:cNvPicPr>
            <a:picLocks noChangeAspect="1"/>
          </p:cNvPicPr>
          <p:nvPr/>
        </p:nvPicPr>
        <p:blipFill>
          <a:blip r:embed="rId3"/>
          <a:stretch>
            <a:fillRect/>
          </a:stretch>
        </p:blipFill>
        <p:spPr>
          <a:xfrm>
            <a:off x="416200" y="3429000"/>
            <a:ext cx="8159200" cy="3124844"/>
          </a:xfrm>
          <a:prstGeom prst="rect">
            <a:avLst/>
          </a:prstGeom>
        </p:spPr>
      </p:pic>
    </p:spTree>
    <p:extLst>
      <p:ext uri="{BB962C8B-B14F-4D97-AF65-F5344CB8AC3E}">
        <p14:creationId xmlns:p14="http://schemas.microsoft.com/office/powerpoint/2010/main" val="42214179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655638"/>
          </a:xfrm>
        </p:spPr>
        <p:txBody>
          <a:bodyPr>
            <a:normAutofit/>
          </a:bodyPr>
          <a:lstStyle/>
          <a:p>
            <a:r>
              <a:rPr lang="en-US" sz="2800" dirty="0"/>
              <a:t>Egypt and the Rise of Nationalism in the Middle East </a:t>
            </a:r>
          </a:p>
        </p:txBody>
      </p:sp>
      <p:sp>
        <p:nvSpPr>
          <p:cNvPr id="3" name="Content Placeholder 2"/>
          <p:cNvSpPr>
            <a:spLocks noGrp="1"/>
          </p:cNvSpPr>
          <p:nvPr>
            <p:ph sz="quarter" idx="1"/>
          </p:nvPr>
        </p:nvSpPr>
        <p:spPr>
          <a:xfrm>
            <a:off x="-152400" y="762000"/>
            <a:ext cx="4419600" cy="5943600"/>
          </a:xfrm>
        </p:spPr>
        <p:txBody>
          <a:bodyPr>
            <a:normAutofit fontScale="92500" lnSpcReduction="10000"/>
          </a:bodyPr>
          <a:lstStyle/>
          <a:p>
            <a:pPr lvl="1"/>
            <a:r>
              <a:rPr lang="en-US" sz="2800" dirty="0" smtClean="0"/>
              <a:t>1882 – Egypt </a:t>
            </a:r>
          </a:p>
          <a:p>
            <a:pPr lvl="2"/>
            <a:r>
              <a:rPr lang="en-US" dirty="0" smtClean="0"/>
              <a:t>Occupied by British and Turkish Khedives</a:t>
            </a:r>
          </a:p>
          <a:p>
            <a:pPr lvl="3"/>
            <a:r>
              <a:rPr lang="en-US" dirty="0" smtClean="0"/>
              <a:t>British - Lord Cromer</a:t>
            </a:r>
          </a:p>
          <a:p>
            <a:pPr lvl="4"/>
            <a:r>
              <a:rPr lang="en-US" dirty="0" smtClean="0"/>
              <a:t>Dominated government policy in Egypt </a:t>
            </a:r>
            <a:endParaRPr lang="en-US" dirty="0"/>
          </a:p>
          <a:p>
            <a:pPr lvl="4"/>
            <a:r>
              <a:rPr lang="en-US" dirty="0" smtClean="0"/>
              <a:t>Pushed for much-needed economic reforms that reduced the debts of the Khedival regime</a:t>
            </a:r>
          </a:p>
          <a:p>
            <a:pPr lvl="4"/>
            <a:r>
              <a:rPr lang="en-US" dirty="0" smtClean="0"/>
              <a:t>Oversaw sweeping reforms in the bureaucracy</a:t>
            </a:r>
          </a:p>
          <a:p>
            <a:pPr lvl="4"/>
            <a:r>
              <a:rPr lang="en-US" dirty="0" smtClean="0"/>
              <a:t>Supported the construction of irrigation systems and other public works projects</a:t>
            </a:r>
          </a:p>
          <a:p>
            <a:pPr lvl="3"/>
            <a:r>
              <a:rPr lang="en-US" dirty="0" smtClean="0"/>
              <a:t>Changes to Egypt only benefited certain groups, including foreign merchants, the </a:t>
            </a:r>
            <a:r>
              <a:rPr lang="en-US" dirty="0" err="1" smtClean="0"/>
              <a:t>Turco</a:t>
            </a:r>
            <a:r>
              <a:rPr lang="en-US" dirty="0" smtClean="0"/>
              <a:t>-Egyptian political elite, a small Egyptian bourgeoisie in Cairo, and the </a:t>
            </a:r>
            <a:r>
              <a:rPr lang="en-US" dirty="0" err="1" smtClean="0"/>
              <a:t>ayan</a:t>
            </a:r>
            <a:r>
              <a:rPr lang="en-US" dirty="0" smtClean="0"/>
              <a:t> (landlords in rural areas)</a:t>
            </a:r>
          </a:p>
          <a:p>
            <a:endParaRPr lang="en-US" sz="2800" dirty="0"/>
          </a:p>
        </p:txBody>
      </p:sp>
      <p:pic>
        <p:nvPicPr>
          <p:cNvPr id="4" name="Picture 3"/>
          <p:cNvPicPr>
            <a:picLocks noChangeAspect="1"/>
          </p:cNvPicPr>
          <p:nvPr/>
        </p:nvPicPr>
        <p:blipFill>
          <a:blip r:embed="rId2"/>
          <a:stretch>
            <a:fillRect/>
          </a:stretch>
        </p:blipFill>
        <p:spPr>
          <a:xfrm>
            <a:off x="4267200" y="1828800"/>
            <a:ext cx="4637358" cy="3446336"/>
          </a:xfrm>
          <a:prstGeom prst="rect">
            <a:avLst/>
          </a:prstGeom>
        </p:spPr>
      </p:pic>
    </p:spTree>
    <p:extLst>
      <p:ext uri="{BB962C8B-B14F-4D97-AF65-F5344CB8AC3E}">
        <p14:creationId xmlns:p14="http://schemas.microsoft.com/office/powerpoint/2010/main" val="12086733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14400" y="533400"/>
            <a:ext cx="7772400" cy="6096000"/>
          </a:xfrm>
        </p:spPr>
        <p:txBody>
          <a:bodyPr>
            <a:normAutofit fontScale="85000" lnSpcReduction="10000"/>
          </a:bodyPr>
          <a:lstStyle/>
          <a:p>
            <a:r>
              <a:rPr lang="en-US" dirty="0" smtClean="0"/>
              <a:t>1890s – </a:t>
            </a:r>
          </a:p>
          <a:p>
            <a:pPr lvl="1"/>
            <a:r>
              <a:rPr lang="en-US" dirty="0"/>
              <a:t>N</a:t>
            </a:r>
            <a:r>
              <a:rPr lang="en-US" dirty="0" smtClean="0"/>
              <a:t>ewspapers in Arabic (and to a lesser extent French and English) strove to expose the mistakes of the British and the corruption of the Khedival regime</a:t>
            </a:r>
          </a:p>
          <a:p>
            <a:pPr lvl="2"/>
            <a:r>
              <a:rPr lang="en-US" dirty="0" smtClean="0"/>
              <a:t>Attacked the British for their racist arrogance and their monopolization of well-paying positions in the Egyptian bureaucracy</a:t>
            </a:r>
          </a:p>
          <a:p>
            <a:pPr lvl="1"/>
            <a:r>
              <a:rPr lang="en-US" dirty="0" smtClean="0"/>
              <a:t>First nationalist party was formed</a:t>
            </a:r>
          </a:p>
          <a:p>
            <a:r>
              <a:rPr lang="en-US" dirty="0" smtClean="0"/>
              <a:t>1907 – three main alternative political parties</a:t>
            </a:r>
          </a:p>
          <a:p>
            <a:pPr lvl="1"/>
            <a:r>
              <a:rPr lang="en-US" dirty="0" smtClean="0"/>
              <a:t>None could be said to speak for the great majority of Egyptians, who were illiterate, poorly paid, and largely ignored urban laborers and rural farmers</a:t>
            </a:r>
          </a:p>
          <a:p>
            <a:r>
              <a:rPr lang="en-US" dirty="0" smtClean="0"/>
              <a:t>1906 – </a:t>
            </a:r>
            <a:r>
              <a:rPr lang="en-US" dirty="0" err="1" smtClean="0"/>
              <a:t>Dinshawai</a:t>
            </a:r>
            <a:r>
              <a:rPr lang="en-US" dirty="0" smtClean="0"/>
              <a:t> incident</a:t>
            </a:r>
          </a:p>
          <a:p>
            <a:pPr lvl="1"/>
            <a:r>
              <a:rPr lang="en-US" dirty="0" smtClean="0"/>
              <a:t>Confrontation between the British military and their Egyptian subjects which exemplified the racial arrogance of most of the European colonizers</a:t>
            </a:r>
          </a:p>
          <a:p>
            <a:pPr lvl="1"/>
            <a:r>
              <a:rPr lang="en-US" dirty="0" smtClean="0"/>
              <a:t>Limited number of fatalities</a:t>
            </a:r>
          </a:p>
          <a:p>
            <a:pPr lvl="1"/>
            <a:r>
              <a:rPr lang="en-US" dirty="0" smtClean="0"/>
              <a:t>Spurred support for nationalist agitation across the </a:t>
            </a:r>
            <a:r>
              <a:rPr lang="en-US" dirty="0" smtClean="0"/>
              <a:t>social </a:t>
            </a:r>
            <a:r>
              <a:rPr lang="en-US" dirty="0" smtClean="0"/>
              <a:t>boundaries that had so long divided the peoples of Egypt</a:t>
            </a:r>
          </a:p>
          <a:p>
            <a:r>
              <a:rPr lang="en-US" dirty="0" smtClean="0"/>
              <a:t>1913 – Britain issued a constitution with representation in a parliament elected indirectly by men of wealth and influence</a:t>
            </a:r>
          </a:p>
          <a:p>
            <a:pPr lvl="1"/>
            <a:r>
              <a:rPr lang="en-US" dirty="0" smtClean="0"/>
              <a:t>Britain had felt pressure from the Egyptian nationalists</a:t>
            </a:r>
          </a:p>
          <a:p>
            <a:pPr lvl="1"/>
            <a:r>
              <a:rPr lang="en-US" dirty="0" smtClean="0"/>
              <a:t>Suspended constitution during WWI</a:t>
            </a:r>
            <a:endParaRPr lang="en-US" dirty="0"/>
          </a:p>
        </p:txBody>
      </p:sp>
    </p:spTree>
    <p:extLst>
      <p:ext uri="{BB962C8B-B14F-4D97-AF65-F5344CB8AC3E}">
        <p14:creationId xmlns:p14="http://schemas.microsoft.com/office/powerpoint/2010/main" val="39075919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7772400" cy="1143000"/>
          </a:xfrm>
        </p:spPr>
        <p:txBody>
          <a:bodyPr>
            <a:normAutofit fontScale="90000"/>
          </a:bodyPr>
          <a:lstStyle/>
          <a:p>
            <a:r>
              <a:rPr lang="en-US" b="1" dirty="0" smtClean="0"/>
              <a:t>World War I and the Postwar Crisis of the European Empires</a:t>
            </a:r>
            <a:endParaRPr lang="en-US" dirty="0"/>
          </a:p>
        </p:txBody>
      </p:sp>
      <p:sp>
        <p:nvSpPr>
          <p:cNvPr id="3" name="Content Placeholder 2"/>
          <p:cNvSpPr>
            <a:spLocks noGrp="1"/>
          </p:cNvSpPr>
          <p:nvPr>
            <p:ph sz="quarter" idx="1"/>
          </p:nvPr>
        </p:nvSpPr>
        <p:spPr>
          <a:xfrm>
            <a:off x="228600" y="1524000"/>
            <a:ext cx="4191000" cy="5029200"/>
          </a:xfrm>
        </p:spPr>
        <p:txBody>
          <a:bodyPr>
            <a:normAutofit fontScale="85000" lnSpcReduction="20000"/>
          </a:bodyPr>
          <a:lstStyle/>
          <a:p>
            <a:r>
              <a:rPr lang="en-US" dirty="0" smtClean="0"/>
              <a:t>Hundreds of thousands of African and Asian soldiers served to meet the needs of their colonial powers on the Western Front, Egypt, Palestine, Mesopotamia, and East Africa</a:t>
            </a:r>
          </a:p>
          <a:p>
            <a:pPr lvl="1"/>
            <a:r>
              <a:rPr lang="en-US" dirty="0"/>
              <a:t>S</a:t>
            </a:r>
            <a:r>
              <a:rPr lang="en-US" dirty="0" smtClean="0"/>
              <a:t>upplied food for home populations and important raw materials</a:t>
            </a:r>
          </a:p>
          <a:p>
            <a:pPr lvl="2"/>
            <a:r>
              <a:rPr lang="en-US" dirty="0" smtClean="0"/>
              <a:t>Oil, jute, cotton</a:t>
            </a:r>
          </a:p>
          <a:p>
            <a:r>
              <a:rPr lang="en-US" dirty="0" smtClean="0"/>
              <a:t>British encouraged expansion of industrial production in India to supplement the output of their overextended factories</a:t>
            </a:r>
          </a:p>
          <a:p>
            <a:r>
              <a:rPr lang="en-US" dirty="0" smtClean="0"/>
              <a:t>British and French made many promises about the postwar settlement</a:t>
            </a:r>
          </a:p>
          <a:p>
            <a:pPr lvl="1"/>
            <a:r>
              <a:rPr lang="en-US" dirty="0" smtClean="0"/>
              <a:t>Betrayal of these pledges contributed to many problems after WWI</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0" y="914400"/>
            <a:ext cx="3315478" cy="2581928"/>
          </a:xfrm>
          <a:prstGeom prst="rect">
            <a:avLst/>
          </a:prstGeom>
        </p:spPr>
      </p:pic>
      <p:pic>
        <p:nvPicPr>
          <p:cNvPr id="5" name="Picture 4"/>
          <p:cNvPicPr>
            <a:picLocks noChangeAspect="1"/>
          </p:cNvPicPr>
          <p:nvPr/>
        </p:nvPicPr>
        <p:blipFill>
          <a:blip r:embed="rId3"/>
          <a:stretch>
            <a:fillRect/>
          </a:stretch>
        </p:blipFill>
        <p:spPr>
          <a:xfrm>
            <a:off x="4876800" y="3962400"/>
            <a:ext cx="3848100" cy="218059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1143000"/>
          </a:xfrm>
        </p:spPr>
        <p:txBody>
          <a:bodyPr>
            <a:normAutofit fontScale="90000"/>
          </a:bodyPr>
          <a:lstStyle/>
          <a:p>
            <a:r>
              <a:rPr lang="en-US" dirty="0"/>
              <a:t>India: Gandhi and the Nationalist Struggle </a:t>
            </a:r>
          </a:p>
        </p:txBody>
      </p:sp>
      <p:sp>
        <p:nvSpPr>
          <p:cNvPr id="3" name="Content Placeholder 2"/>
          <p:cNvSpPr>
            <a:spLocks noGrp="1"/>
          </p:cNvSpPr>
          <p:nvPr>
            <p:ph sz="quarter" idx="1"/>
          </p:nvPr>
        </p:nvSpPr>
        <p:spPr>
          <a:xfrm>
            <a:off x="-133739" y="1600200"/>
            <a:ext cx="4419600" cy="5257800"/>
          </a:xfrm>
        </p:spPr>
        <p:txBody>
          <a:bodyPr>
            <a:normAutofit/>
          </a:bodyPr>
          <a:lstStyle/>
          <a:p>
            <a:pPr lvl="1"/>
            <a:r>
              <a:rPr lang="en-US" dirty="0"/>
              <a:t>The White Dominions </a:t>
            </a:r>
            <a:r>
              <a:rPr lang="en-US" dirty="0" smtClean="0"/>
              <a:t>(Canada, Australia, and New Zealand) and </a:t>
            </a:r>
            <a:r>
              <a:rPr lang="en-US" dirty="0"/>
              <a:t>India within the British Empire </a:t>
            </a:r>
            <a:r>
              <a:rPr lang="en-US" dirty="0" smtClean="0"/>
              <a:t>played </a:t>
            </a:r>
            <a:r>
              <a:rPr lang="en-US" dirty="0"/>
              <a:t>significant roles in </a:t>
            </a:r>
            <a:r>
              <a:rPr lang="en-US" dirty="0" smtClean="0"/>
              <a:t>WWI</a:t>
            </a:r>
            <a:endParaRPr lang="en-US" dirty="0" smtClean="0"/>
          </a:p>
          <a:p>
            <a:pPr lvl="2"/>
            <a:r>
              <a:rPr lang="en-US" dirty="0" smtClean="0"/>
              <a:t>Quickly declared war on Central Powers and raised armies</a:t>
            </a:r>
          </a:p>
          <a:p>
            <a:pPr lvl="2"/>
            <a:r>
              <a:rPr lang="en-US" dirty="0" smtClean="0"/>
              <a:t>Indian princes offered war loans</a:t>
            </a:r>
          </a:p>
          <a:p>
            <a:pPr lvl="2"/>
            <a:r>
              <a:rPr lang="en-US" dirty="0" smtClean="0"/>
              <a:t>Indian soldiers suffered most from the war effort in east Africa and Middle East</a:t>
            </a:r>
          </a:p>
          <a:p>
            <a:pPr lvl="2"/>
            <a:r>
              <a:rPr lang="en-US" dirty="0" smtClean="0"/>
              <a:t>Nationalist leaders, Gandhi and </a:t>
            </a:r>
            <a:r>
              <a:rPr lang="en-US" dirty="0" err="1" smtClean="0"/>
              <a:t>Tilak</a:t>
            </a:r>
            <a:r>
              <a:rPr lang="en-US" dirty="0" smtClean="0"/>
              <a:t>, toured India selling war bonds</a:t>
            </a:r>
          </a:p>
        </p:txBody>
      </p:sp>
      <p:pic>
        <p:nvPicPr>
          <p:cNvPr id="4" name="Picture 3"/>
          <p:cNvPicPr>
            <a:picLocks noChangeAspect="1"/>
          </p:cNvPicPr>
          <p:nvPr/>
        </p:nvPicPr>
        <p:blipFill>
          <a:blip r:embed="rId2"/>
          <a:stretch>
            <a:fillRect/>
          </a:stretch>
        </p:blipFill>
        <p:spPr>
          <a:xfrm>
            <a:off x="4267200" y="1524000"/>
            <a:ext cx="4565506" cy="4343400"/>
          </a:xfrm>
          <a:prstGeom prst="rect">
            <a:avLst/>
          </a:prstGeom>
        </p:spPr>
      </p:pic>
    </p:spTree>
    <p:extLst>
      <p:ext uri="{BB962C8B-B14F-4D97-AF65-F5344CB8AC3E}">
        <p14:creationId xmlns:p14="http://schemas.microsoft.com/office/powerpoint/2010/main" val="18045867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228600"/>
            <a:ext cx="7772400" cy="6477000"/>
          </a:xfrm>
        </p:spPr>
        <p:txBody>
          <a:bodyPr>
            <a:normAutofit/>
          </a:bodyPr>
          <a:lstStyle/>
          <a:p>
            <a:pPr lvl="1">
              <a:buClr>
                <a:srgbClr val="9B2D1F"/>
              </a:buClr>
            </a:pPr>
            <a:r>
              <a:rPr lang="en-US" dirty="0">
                <a:solidFill>
                  <a:prstClr val="black"/>
                </a:solidFill>
              </a:rPr>
              <a:t>WWI created a lot of hardship for the Indian people</a:t>
            </a:r>
          </a:p>
          <a:p>
            <a:pPr lvl="2">
              <a:buClr>
                <a:srgbClr val="D34817">
                  <a:tint val="60000"/>
                </a:srgbClr>
              </a:buClr>
            </a:pPr>
            <a:r>
              <a:rPr lang="en-US" dirty="0">
                <a:solidFill>
                  <a:prstClr val="black"/>
                </a:solidFill>
              </a:rPr>
              <a:t>Wartime inflation</a:t>
            </a:r>
          </a:p>
          <a:p>
            <a:pPr lvl="2">
              <a:buClr>
                <a:srgbClr val="D34817">
                  <a:tint val="60000"/>
                </a:srgbClr>
              </a:buClr>
            </a:pPr>
            <a:r>
              <a:rPr lang="en-US" dirty="0">
                <a:solidFill>
                  <a:prstClr val="black"/>
                </a:solidFill>
              </a:rPr>
              <a:t>Indian peasants angered at the ceilings set on the price of their market produce, despite rising costs</a:t>
            </a:r>
          </a:p>
          <a:p>
            <a:pPr lvl="2">
              <a:buClr>
                <a:srgbClr val="D34817">
                  <a:tint val="60000"/>
                </a:srgbClr>
              </a:buClr>
            </a:pPr>
            <a:r>
              <a:rPr lang="en-US" dirty="0">
                <a:solidFill>
                  <a:prstClr val="black"/>
                </a:solidFill>
              </a:rPr>
              <a:t>Shipping shortages </a:t>
            </a:r>
          </a:p>
          <a:p>
            <a:pPr lvl="2">
              <a:buClr>
                <a:srgbClr val="D34817">
                  <a:tint val="60000"/>
                </a:srgbClr>
              </a:buClr>
            </a:pPr>
            <a:r>
              <a:rPr lang="en-US" dirty="0" smtClean="0">
                <a:solidFill>
                  <a:prstClr val="black"/>
                </a:solidFill>
              </a:rPr>
              <a:t>Decline in wages</a:t>
            </a:r>
            <a:endParaRPr lang="en-US" dirty="0">
              <a:solidFill>
                <a:prstClr val="black"/>
              </a:solidFill>
            </a:endParaRPr>
          </a:p>
          <a:p>
            <a:pPr lvl="2">
              <a:buClr>
                <a:srgbClr val="D34817">
                  <a:tint val="60000"/>
                </a:srgbClr>
              </a:buClr>
            </a:pPr>
            <a:r>
              <a:rPr lang="en-US" dirty="0" smtClean="0">
                <a:solidFill>
                  <a:prstClr val="black"/>
                </a:solidFill>
              </a:rPr>
              <a:t>Famines</a:t>
            </a:r>
          </a:p>
          <a:p>
            <a:pPr lvl="1">
              <a:buClr>
                <a:srgbClr val="9B2D1F"/>
              </a:buClr>
            </a:pPr>
            <a:r>
              <a:rPr lang="en-US" dirty="0">
                <a:solidFill>
                  <a:prstClr val="black"/>
                </a:solidFill>
              </a:rPr>
              <a:t>British leaders had promised the Indians that if they continued to support the war effort, India would move steadily to self-government once the conflict was over</a:t>
            </a:r>
          </a:p>
          <a:p>
            <a:pPr lvl="2">
              <a:buClr>
                <a:srgbClr val="D34817">
                  <a:tint val="60000"/>
                </a:srgbClr>
              </a:buClr>
            </a:pPr>
            <a:r>
              <a:rPr lang="en-US" dirty="0">
                <a:solidFill>
                  <a:prstClr val="black"/>
                </a:solidFill>
              </a:rPr>
              <a:t>British failed to follow through with promises</a:t>
            </a:r>
          </a:p>
          <a:p>
            <a:pPr lvl="1">
              <a:buClr>
                <a:srgbClr val="9B2D1F"/>
              </a:buClr>
            </a:pPr>
            <a:r>
              <a:rPr lang="en-US" dirty="0">
                <a:solidFill>
                  <a:prstClr val="black"/>
                </a:solidFill>
              </a:rPr>
              <a:t>1919 - Montagu-Chelmsford reforms</a:t>
            </a:r>
          </a:p>
          <a:p>
            <a:pPr lvl="2">
              <a:buClr>
                <a:srgbClr val="D34817">
                  <a:tint val="60000"/>
                </a:srgbClr>
              </a:buClr>
            </a:pPr>
            <a:r>
              <a:rPr lang="en-US" dirty="0">
                <a:solidFill>
                  <a:prstClr val="black"/>
                </a:solidFill>
              </a:rPr>
              <a:t>Increased powers of Indian legislators and placed much of the provincial administration under their control</a:t>
            </a:r>
          </a:p>
          <a:p>
            <a:pPr lvl="1">
              <a:buClr>
                <a:srgbClr val="9B2D1F"/>
              </a:buClr>
            </a:pPr>
            <a:r>
              <a:rPr lang="en-US" dirty="0">
                <a:solidFill>
                  <a:prstClr val="black"/>
                </a:solidFill>
              </a:rPr>
              <a:t>Later in 1919 – </a:t>
            </a:r>
            <a:r>
              <a:rPr lang="en-US" dirty="0" err="1">
                <a:solidFill>
                  <a:prstClr val="black"/>
                </a:solidFill>
              </a:rPr>
              <a:t>Rowlatt</a:t>
            </a:r>
            <a:r>
              <a:rPr lang="en-US" dirty="0">
                <a:solidFill>
                  <a:prstClr val="black"/>
                </a:solidFill>
              </a:rPr>
              <a:t> Act</a:t>
            </a:r>
          </a:p>
          <a:p>
            <a:pPr lvl="2">
              <a:buClr>
                <a:srgbClr val="D34817">
                  <a:tint val="60000"/>
                </a:srgbClr>
              </a:buClr>
            </a:pPr>
            <a:r>
              <a:rPr lang="en-US" dirty="0">
                <a:solidFill>
                  <a:prstClr val="black"/>
                </a:solidFill>
              </a:rPr>
              <a:t>Placed severe restrictions on key Indian civil rights such as freedom of press, causing local protest</a:t>
            </a:r>
          </a:p>
          <a:p>
            <a:pPr lvl="2">
              <a:buClr>
                <a:srgbClr val="D34817">
                  <a:tint val="60000"/>
                </a:srgbClr>
              </a:buClr>
            </a:pPr>
            <a:endParaRPr lang="en-US" dirty="0">
              <a:solidFill>
                <a:prstClr val="black"/>
              </a:solidFill>
            </a:endParaRPr>
          </a:p>
          <a:p>
            <a:endParaRPr lang="en-US" dirty="0"/>
          </a:p>
        </p:txBody>
      </p:sp>
    </p:spTree>
    <p:extLst>
      <p:ext uri="{BB962C8B-B14F-4D97-AF65-F5344CB8AC3E}">
        <p14:creationId xmlns:p14="http://schemas.microsoft.com/office/powerpoint/2010/main" val="34109686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568165" y="533400"/>
            <a:ext cx="5499635" cy="6172200"/>
          </a:xfrm>
        </p:spPr>
        <p:txBody>
          <a:bodyPr>
            <a:normAutofit/>
          </a:bodyPr>
          <a:lstStyle/>
          <a:p>
            <a:r>
              <a:rPr lang="en-US" dirty="0" smtClean="0"/>
              <a:t>Mohandas Gandhi</a:t>
            </a:r>
          </a:p>
          <a:p>
            <a:pPr lvl="1"/>
            <a:r>
              <a:rPr lang="en-US" dirty="0" smtClean="0"/>
              <a:t>Western-educated lawyer in South Africa</a:t>
            </a:r>
          </a:p>
          <a:p>
            <a:pPr lvl="2"/>
            <a:r>
              <a:rPr lang="en-US" dirty="0" smtClean="0"/>
              <a:t>Witnessed how the white South Africans were treating people of color, including Indians and black Africans</a:t>
            </a:r>
          </a:p>
          <a:p>
            <a:pPr lvl="1"/>
            <a:r>
              <a:rPr lang="en-US" dirty="0" smtClean="0"/>
              <a:t>Became the leader of an all-India campaign against policies of the colonial overlords</a:t>
            </a:r>
          </a:p>
          <a:p>
            <a:pPr lvl="2"/>
            <a:r>
              <a:rPr lang="en-US" dirty="0" smtClean="0"/>
              <a:t>Remarkable appeal to both the masses and the Western-educated nationalist politicians</a:t>
            </a:r>
          </a:p>
          <a:p>
            <a:pPr lvl="1"/>
            <a:r>
              <a:rPr lang="en-US" dirty="0" smtClean="0"/>
              <a:t>Stressed nonviolent but aggressive protest</a:t>
            </a:r>
          </a:p>
          <a:p>
            <a:pPr lvl="2"/>
            <a:r>
              <a:rPr lang="en-US" dirty="0" smtClean="0"/>
              <a:t>Satyagraha - Peaceful boycotts, strikes, noncooperation, and mass demonstrations</a:t>
            </a:r>
          </a:p>
          <a:p>
            <a:pPr lvl="3"/>
            <a:r>
              <a:rPr lang="en-US" dirty="0" smtClean="0"/>
              <a:t>Proved an effective way to weaken British control while limiting opportunities for violent reprisals that would allow the British to make full use of their superior military</a:t>
            </a:r>
          </a:p>
          <a:p>
            <a:endParaRPr lang="en-US" dirty="0" smtClean="0"/>
          </a:p>
          <a:p>
            <a:endParaRPr lang="en-US" dirty="0"/>
          </a:p>
        </p:txBody>
      </p:sp>
      <p:pic>
        <p:nvPicPr>
          <p:cNvPr id="4" name="Picture 3"/>
          <p:cNvPicPr>
            <a:picLocks noChangeAspect="1"/>
          </p:cNvPicPr>
          <p:nvPr/>
        </p:nvPicPr>
        <p:blipFill>
          <a:blip r:embed="rId2"/>
          <a:stretch>
            <a:fillRect/>
          </a:stretch>
        </p:blipFill>
        <p:spPr>
          <a:xfrm>
            <a:off x="304800" y="846138"/>
            <a:ext cx="3263365" cy="4825230"/>
          </a:xfrm>
          <a:prstGeom prst="rect">
            <a:avLst/>
          </a:prstGeom>
        </p:spPr>
      </p:pic>
    </p:spTree>
    <p:extLst>
      <p:ext uri="{BB962C8B-B14F-4D97-AF65-F5344CB8AC3E}">
        <p14:creationId xmlns:p14="http://schemas.microsoft.com/office/powerpoint/2010/main" val="35466676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Rise of Communalism and the Beginnings of Political Fragmentation </a:t>
            </a:r>
          </a:p>
        </p:txBody>
      </p:sp>
      <p:sp>
        <p:nvSpPr>
          <p:cNvPr id="3" name="Content Placeholder 2"/>
          <p:cNvSpPr>
            <a:spLocks noGrp="1"/>
          </p:cNvSpPr>
          <p:nvPr>
            <p:ph sz="quarter" idx="1"/>
          </p:nvPr>
        </p:nvSpPr>
        <p:spPr>
          <a:xfrm>
            <a:off x="685800" y="1676400"/>
            <a:ext cx="7772400" cy="4572000"/>
          </a:xfrm>
        </p:spPr>
        <p:txBody>
          <a:bodyPr>
            <a:normAutofit fontScale="92500" lnSpcReduction="20000"/>
          </a:bodyPr>
          <a:lstStyle/>
          <a:p>
            <a:pPr marL="274320" lvl="1" indent="-274320">
              <a:spcBef>
                <a:spcPts val="580"/>
              </a:spcBef>
              <a:buClr>
                <a:schemeClr val="accent1"/>
              </a:buClr>
            </a:pPr>
            <a:r>
              <a:rPr lang="en-US" dirty="0" smtClean="0"/>
              <a:t>Despite Gandhi’s constant stress on religious tolerance and </a:t>
            </a:r>
            <a:r>
              <a:rPr lang="en-US" dirty="0" smtClean="0"/>
              <a:t>shared </a:t>
            </a:r>
            <a:r>
              <a:rPr lang="en-US" dirty="0" smtClean="0"/>
              <a:t>harmony, some Muslim leaders mistrusted Gandhi and the Congress party politicians who organized his civil disobedience campaigns</a:t>
            </a:r>
          </a:p>
          <a:p>
            <a:pPr marL="274320" lvl="1" indent="-274320">
              <a:spcBef>
                <a:spcPts val="580"/>
              </a:spcBef>
              <a:buClr>
                <a:schemeClr val="accent1"/>
              </a:buClr>
            </a:pPr>
            <a:r>
              <a:rPr lang="en-US" dirty="0" smtClean="0"/>
              <a:t>1906 </a:t>
            </a:r>
            <a:r>
              <a:rPr lang="en-US" dirty="0" smtClean="0"/>
              <a:t>- The </a:t>
            </a:r>
            <a:r>
              <a:rPr lang="en-US" dirty="0"/>
              <a:t>Muslim </a:t>
            </a:r>
            <a:r>
              <a:rPr lang="en-US" dirty="0" smtClean="0"/>
              <a:t>League</a:t>
            </a:r>
          </a:p>
          <a:p>
            <a:pPr marL="548640" lvl="2" indent="-274320">
              <a:spcBef>
                <a:spcPts val="580"/>
              </a:spcBef>
              <a:buClr>
                <a:schemeClr val="accent1"/>
              </a:buClr>
            </a:pPr>
            <a:r>
              <a:rPr lang="en-US" dirty="0" smtClean="0"/>
              <a:t>Rival political </a:t>
            </a:r>
            <a:r>
              <a:rPr lang="en-US" dirty="0" smtClean="0"/>
              <a:t>party aimed at advancing the causes of Islamic Indians</a:t>
            </a:r>
            <a:endParaRPr lang="en-US" dirty="0" smtClean="0"/>
          </a:p>
          <a:p>
            <a:pPr marL="548640" lvl="2" indent="-274320">
              <a:spcBef>
                <a:spcPts val="580"/>
              </a:spcBef>
              <a:buClr>
                <a:schemeClr val="accent1"/>
              </a:buClr>
            </a:pPr>
            <a:r>
              <a:rPr lang="en-US" dirty="0" smtClean="0"/>
              <a:t>1919 – Amritsar massacre catapulted the movement</a:t>
            </a:r>
          </a:p>
          <a:p>
            <a:pPr marL="822960" lvl="3" indent="-274320">
              <a:spcBef>
                <a:spcPts val="580"/>
              </a:spcBef>
              <a:buClr>
                <a:schemeClr val="accent1"/>
              </a:buClr>
            </a:pPr>
            <a:r>
              <a:rPr lang="en-US" dirty="0" smtClean="0"/>
              <a:t>219 Indians (many Muslims) were slaughtered by British during a peaceful protest in a city park</a:t>
            </a:r>
            <a:endParaRPr lang="en-US" dirty="0" smtClean="0"/>
          </a:p>
          <a:p>
            <a:pPr marL="548640" lvl="2" indent="-274320">
              <a:spcBef>
                <a:spcPts val="580"/>
              </a:spcBef>
              <a:buClr>
                <a:schemeClr val="accent1"/>
              </a:buClr>
            </a:pPr>
            <a:r>
              <a:rPr lang="en-US" dirty="0" smtClean="0"/>
              <a:t>Destroyed the vision of a united India</a:t>
            </a:r>
            <a:endParaRPr lang="en-US" dirty="0"/>
          </a:p>
          <a:p>
            <a:pPr marL="548640" lvl="2" indent="-274320">
              <a:spcBef>
                <a:spcPts val="580"/>
              </a:spcBef>
              <a:buClr>
                <a:schemeClr val="accent1"/>
              </a:buClr>
            </a:pPr>
            <a:r>
              <a:rPr lang="en-US" dirty="0"/>
              <a:t>W</a:t>
            </a:r>
            <a:r>
              <a:rPr lang="en-US" dirty="0" smtClean="0"/>
              <a:t>ere frustrated with Gandhi's </a:t>
            </a:r>
            <a:r>
              <a:rPr lang="en-US" dirty="0"/>
              <a:t>attempt to create a broad-based opposition to British rule </a:t>
            </a:r>
            <a:endParaRPr lang="en-US" dirty="0" smtClean="0"/>
          </a:p>
          <a:p>
            <a:pPr marL="548640" lvl="2" indent="-274320">
              <a:spcBef>
                <a:spcPts val="580"/>
              </a:spcBef>
              <a:buClr>
                <a:schemeClr val="accent1"/>
              </a:buClr>
            </a:pPr>
            <a:r>
              <a:rPr lang="en-US" dirty="0" smtClean="0"/>
              <a:t>Mistrusted Gandhi and Congress party who organized civil disobedience campaigns</a:t>
            </a:r>
          </a:p>
          <a:p>
            <a:pPr marL="274320" lvl="1" indent="-274320">
              <a:spcBef>
                <a:spcPts val="580"/>
              </a:spcBef>
              <a:buClr>
                <a:schemeClr val="accent1"/>
              </a:buClr>
            </a:pPr>
            <a:r>
              <a:rPr lang="en-US" dirty="0" smtClean="0"/>
              <a:t>On the other side, Hindu </a:t>
            </a:r>
            <a:r>
              <a:rPr lang="en-US" dirty="0"/>
              <a:t>extremists </a:t>
            </a:r>
            <a:r>
              <a:rPr lang="en-US" dirty="0" smtClean="0"/>
              <a:t>were opposed </a:t>
            </a:r>
            <a:r>
              <a:rPr lang="en-US" dirty="0"/>
              <a:t>to religious </a:t>
            </a:r>
            <a:r>
              <a:rPr lang="en-US" dirty="0" smtClean="0"/>
              <a:t>toleration and sharing power with minority religious groups</a:t>
            </a:r>
          </a:p>
          <a:p>
            <a:pPr marL="274320" lvl="1" indent="-274320">
              <a:spcBef>
                <a:spcPts val="580"/>
              </a:spcBef>
              <a:buClr>
                <a:schemeClr val="accent1"/>
              </a:buClr>
              <a:buNone/>
            </a:pPr>
            <a:endParaRPr lang="en-US" dirty="0"/>
          </a:p>
          <a:p>
            <a:endParaRPr lang="en-US" dirty="0"/>
          </a:p>
        </p:txBody>
      </p:sp>
    </p:spTree>
    <p:extLst>
      <p:ext uri="{BB962C8B-B14F-4D97-AF65-F5344CB8AC3E}">
        <p14:creationId xmlns:p14="http://schemas.microsoft.com/office/powerpoint/2010/main" val="32117664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79310"/>
            <a:ext cx="3657600" cy="6781800"/>
          </a:xfrm>
        </p:spPr>
        <p:txBody>
          <a:bodyPr>
            <a:normAutofit fontScale="92500" lnSpcReduction="10000"/>
          </a:bodyPr>
          <a:lstStyle/>
          <a:p>
            <a:pPr marL="274320" lvl="1" indent="-274320">
              <a:spcBef>
                <a:spcPts val="580"/>
              </a:spcBef>
              <a:buClr>
                <a:schemeClr val="accent1"/>
              </a:buClr>
            </a:pPr>
            <a:r>
              <a:rPr lang="en-US" dirty="0" smtClean="0"/>
              <a:t>Gandhi's attempts to repeal the </a:t>
            </a:r>
            <a:r>
              <a:rPr lang="en-US" dirty="0" err="1" smtClean="0"/>
              <a:t>Rowlatt</a:t>
            </a:r>
            <a:r>
              <a:rPr lang="en-US" dirty="0" smtClean="0"/>
              <a:t> Act revealed the strengths and weaknesses of his movement</a:t>
            </a:r>
          </a:p>
          <a:p>
            <a:pPr marL="548640" lvl="2" indent="-274320">
              <a:spcBef>
                <a:spcPts val="580"/>
              </a:spcBef>
              <a:buClr>
                <a:schemeClr val="accent1"/>
              </a:buClr>
            </a:pPr>
            <a:r>
              <a:rPr lang="en-US" dirty="0" smtClean="0"/>
              <a:t>Congress party organizers rallied mass support for boycotts, noncooperation, and civil disobedience</a:t>
            </a:r>
          </a:p>
          <a:p>
            <a:pPr marL="822960" lvl="3" indent="-274320">
              <a:spcBef>
                <a:spcPts val="580"/>
              </a:spcBef>
              <a:buClr>
                <a:schemeClr val="accent1"/>
              </a:buClr>
            </a:pPr>
            <a:r>
              <a:rPr lang="en-US" dirty="0" smtClean="0"/>
              <a:t>Initially, put British on the defensive</a:t>
            </a:r>
          </a:p>
          <a:p>
            <a:pPr marL="548640" lvl="2" indent="-274320">
              <a:spcBef>
                <a:spcPts val="580"/>
              </a:spcBef>
              <a:buClr>
                <a:schemeClr val="accent1"/>
              </a:buClr>
            </a:pPr>
            <a:r>
              <a:rPr lang="en-US" dirty="0" smtClean="0"/>
              <a:t>But a lack of time and sufficient numbers of trained followers to instruct protesters in the discipline of nonviolent resistance led to violent retaliation from police repression</a:t>
            </a:r>
          </a:p>
          <a:p>
            <a:pPr marL="548640" lvl="2" indent="-274320">
              <a:spcBef>
                <a:spcPts val="580"/>
              </a:spcBef>
              <a:buClr>
                <a:schemeClr val="accent1"/>
              </a:buClr>
            </a:pPr>
            <a:r>
              <a:rPr lang="en-US" dirty="0" smtClean="0"/>
              <a:t>Gandhi eventually cancelled the </a:t>
            </a:r>
            <a:r>
              <a:rPr lang="en-US" dirty="0" err="1" smtClean="0"/>
              <a:t>satyagraha</a:t>
            </a:r>
            <a:r>
              <a:rPr lang="en-US" dirty="0" smtClean="0"/>
              <a:t> against the anti-</a:t>
            </a:r>
            <a:r>
              <a:rPr lang="en-US" dirty="0" err="1" smtClean="0"/>
              <a:t>Rowlatt</a:t>
            </a:r>
            <a:r>
              <a:rPr lang="en-US" dirty="0" smtClean="0"/>
              <a:t> campaign</a:t>
            </a:r>
          </a:p>
          <a:p>
            <a:pPr marL="822960" lvl="3" indent="-274320">
              <a:spcBef>
                <a:spcPts val="580"/>
              </a:spcBef>
              <a:buClr>
                <a:schemeClr val="accent1"/>
              </a:buClr>
            </a:pPr>
            <a:r>
              <a:rPr lang="en-US" dirty="0"/>
              <a:t>A</a:t>
            </a:r>
            <a:r>
              <a:rPr lang="en-US" dirty="0" smtClean="0"/>
              <a:t>llowed the British to round up and imprison much of the nationalist leadership, including Nehru and Gandhi</a:t>
            </a:r>
          </a:p>
          <a:p>
            <a:pPr marL="548640" lvl="2" indent="-274320">
              <a:spcBef>
                <a:spcPts val="580"/>
              </a:spcBef>
              <a:buClr>
                <a:schemeClr val="accent1"/>
              </a:buClr>
            </a:pPr>
            <a:endParaRPr lang="en-US" dirty="0" smtClean="0"/>
          </a:p>
          <a:p>
            <a:endParaRPr lang="en-US" dirty="0"/>
          </a:p>
        </p:txBody>
      </p:sp>
      <p:pic>
        <p:nvPicPr>
          <p:cNvPr id="2" name="Picture 1"/>
          <p:cNvPicPr>
            <a:picLocks noChangeAspect="1"/>
          </p:cNvPicPr>
          <p:nvPr/>
        </p:nvPicPr>
        <p:blipFill>
          <a:blip r:embed="rId2"/>
          <a:stretch>
            <a:fillRect/>
          </a:stretch>
        </p:blipFill>
        <p:spPr>
          <a:xfrm>
            <a:off x="5715000" y="228600"/>
            <a:ext cx="2214544" cy="3352800"/>
          </a:xfrm>
          <a:prstGeom prst="rect">
            <a:avLst/>
          </a:prstGeom>
        </p:spPr>
      </p:pic>
      <p:pic>
        <p:nvPicPr>
          <p:cNvPr id="4" name="Picture 3"/>
          <p:cNvPicPr>
            <a:picLocks noChangeAspect="1"/>
          </p:cNvPicPr>
          <p:nvPr/>
        </p:nvPicPr>
        <p:blipFill>
          <a:blip r:embed="rId3"/>
          <a:stretch>
            <a:fillRect/>
          </a:stretch>
        </p:blipFill>
        <p:spPr>
          <a:xfrm>
            <a:off x="4343400" y="3733800"/>
            <a:ext cx="3903815" cy="2833414"/>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304800"/>
            <a:ext cx="7772400" cy="503238"/>
          </a:xfrm>
        </p:spPr>
        <p:txBody>
          <a:bodyPr>
            <a:normAutofit fontScale="90000"/>
          </a:bodyPr>
          <a:lstStyle/>
          <a:p>
            <a:r>
              <a:rPr lang="en-US" b="1" dirty="0"/>
              <a:t>Introduction</a:t>
            </a:r>
            <a:r>
              <a:rPr lang="en-US" dirty="0"/>
              <a:t> </a:t>
            </a:r>
          </a:p>
        </p:txBody>
      </p:sp>
      <p:sp>
        <p:nvSpPr>
          <p:cNvPr id="3" name="Content Placeholder 2"/>
          <p:cNvSpPr>
            <a:spLocks noGrp="1"/>
          </p:cNvSpPr>
          <p:nvPr>
            <p:ph sz="quarter" idx="1"/>
          </p:nvPr>
        </p:nvSpPr>
        <p:spPr>
          <a:xfrm>
            <a:off x="533400" y="785019"/>
            <a:ext cx="7772400" cy="1905000"/>
          </a:xfrm>
        </p:spPr>
        <p:txBody>
          <a:bodyPr>
            <a:normAutofit lnSpcReduction="10000"/>
          </a:bodyPr>
          <a:lstStyle/>
          <a:p>
            <a:r>
              <a:rPr lang="en-US" dirty="0" smtClean="0"/>
              <a:t>18</a:t>
            </a:r>
            <a:r>
              <a:rPr lang="en-US" baseline="30000" dirty="0" smtClean="0"/>
              <a:t>th</a:t>
            </a:r>
            <a:r>
              <a:rPr lang="en-US" dirty="0" smtClean="0"/>
              <a:t>-19</a:t>
            </a:r>
            <a:r>
              <a:rPr lang="en-US" baseline="30000" dirty="0" smtClean="0"/>
              <a:t>th</a:t>
            </a:r>
            <a:r>
              <a:rPr lang="en-US" dirty="0" smtClean="0"/>
              <a:t> centuries – European political, economic, and cultural dominance over much of African and Asia</a:t>
            </a:r>
          </a:p>
          <a:p>
            <a:pPr lvl="1"/>
            <a:r>
              <a:rPr lang="en-US" dirty="0" smtClean="0"/>
              <a:t>Leaders </a:t>
            </a:r>
            <a:r>
              <a:rPr lang="en-US" dirty="0"/>
              <a:t>in Asia and Africa began to reevaluate what needed to be kept from their own cultures and what </a:t>
            </a:r>
            <a:r>
              <a:rPr lang="en-US" dirty="0" smtClean="0"/>
              <a:t>western accommodations were to be kept </a:t>
            </a:r>
          </a:p>
        </p:txBody>
      </p:sp>
      <p:pic>
        <p:nvPicPr>
          <p:cNvPr id="4" name="Picture 3"/>
          <p:cNvPicPr>
            <a:picLocks noChangeAspect="1"/>
          </p:cNvPicPr>
          <p:nvPr/>
        </p:nvPicPr>
        <p:blipFill>
          <a:blip r:embed="rId2"/>
          <a:stretch>
            <a:fillRect/>
          </a:stretch>
        </p:blipFill>
        <p:spPr>
          <a:xfrm>
            <a:off x="1905000" y="2667000"/>
            <a:ext cx="5334000" cy="4000500"/>
          </a:xfrm>
          <a:prstGeom prst="rect">
            <a:avLst/>
          </a:prstGeom>
        </p:spPr>
      </p:pic>
    </p:spTree>
    <p:extLst>
      <p:ext uri="{BB962C8B-B14F-4D97-AF65-F5344CB8AC3E}">
        <p14:creationId xmlns:p14="http://schemas.microsoft.com/office/powerpoint/2010/main" val="873673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342900"/>
            <a:ext cx="4495800" cy="6515099"/>
          </a:xfrm>
        </p:spPr>
        <p:txBody>
          <a:bodyPr>
            <a:normAutofit fontScale="85000" lnSpcReduction="20000"/>
          </a:bodyPr>
          <a:lstStyle/>
          <a:p>
            <a:pPr marL="274320" lvl="1" indent="-274320">
              <a:spcBef>
                <a:spcPts val="580"/>
              </a:spcBef>
              <a:buClr>
                <a:schemeClr val="accent1"/>
              </a:buClr>
            </a:pPr>
            <a:r>
              <a:rPr lang="en-US" sz="2200" dirty="0" smtClean="0"/>
              <a:t>The </a:t>
            </a:r>
            <a:r>
              <a:rPr lang="en-US" sz="2200" dirty="0"/>
              <a:t>depression</a:t>
            </a:r>
            <a:r>
              <a:rPr lang="en-US" sz="2200" dirty="0" smtClean="0"/>
              <a:t>, </a:t>
            </a:r>
            <a:r>
              <a:rPr lang="en-US" sz="2200" dirty="0"/>
              <a:t>led to the revival of mass movements for </a:t>
            </a:r>
            <a:r>
              <a:rPr lang="en-US" sz="2200" dirty="0" smtClean="0"/>
              <a:t>nationalism and struggle for decolonization</a:t>
            </a:r>
          </a:p>
          <a:p>
            <a:pPr marL="548640" lvl="2" indent="-274320">
              <a:spcBef>
                <a:spcPts val="580"/>
              </a:spcBef>
              <a:buClr>
                <a:schemeClr val="accent1"/>
              </a:buClr>
            </a:pPr>
            <a:r>
              <a:rPr lang="en-US" sz="2200" dirty="0" smtClean="0"/>
              <a:t>Sharp fall in price of agricultural products hurt nearly all segments of rural population</a:t>
            </a:r>
          </a:p>
          <a:p>
            <a:pPr marL="274320" lvl="1" indent="-274320">
              <a:spcBef>
                <a:spcPts val="580"/>
              </a:spcBef>
              <a:buClr>
                <a:schemeClr val="accent1"/>
              </a:buClr>
            </a:pPr>
            <a:r>
              <a:rPr lang="en-US" sz="2200" dirty="0" smtClean="0"/>
              <a:t>1931 – Salt March</a:t>
            </a:r>
          </a:p>
          <a:p>
            <a:pPr marL="548640" lvl="2" indent="-274320">
              <a:spcBef>
                <a:spcPts val="580"/>
              </a:spcBef>
              <a:buClr>
                <a:schemeClr val="accent1"/>
              </a:buClr>
            </a:pPr>
            <a:r>
              <a:rPr lang="en-US" sz="2200" dirty="0" smtClean="0">
                <a:solidFill>
                  <a:prstClr val="black"/>
                </a:solidFill>
              </a:rPr>
              <a:t>Gandhi </a:t>
            </a:r>
            <a:r>
              <a:rPr lang="en-US" sz="2200" dirty="0" smtClean="0">
                <a:solidFill>
                  <a:prstClr val="black"/>
                </a:solidFill>
              </a:rPr>
              <a:t>led </a:t>
            </a:r>
            <a:r>
              <a:rPr lang="en-US" sz="2200" dirty="0">
                <a:solidFill>
                  <a:prstClr val="black"/>
                </a:solidFill>
              </a:rPr>
              <a:t>his </a:t>
            </a:r>
            <a:r>
              <a:rPr lang="en-US" sz="2200" dirty="0" smtClean="0">
                <a:solidFill>
                  <a:prstClr val="black"/>
                </a:solidFill>
              </a:rPr>
              <a:t>followers on </a:t>
            </a:r>
            <a:r>
              <a:rPr lang="en-US" sz="2200" dirty="0">
                <a:solidFill>
                  <a:prstClr val="black"/>
                </a:solidFill>
              </a:rPr>
              <a:t>a march to the sea to make their own salt from sea water instead of buying the expensive English salt with its extra tax</a:t>
            </a:r>
            <a:endParaRPr lang="en-US" sz="2200" dirty="0" smtClean="0"/>
          </a:p>
          <a:p>
            <a:pPr marL="548640" lvl="2" indent="-274320">
              <a:spcBef>
                <a:spcPts val="580"/>
              </a:spcBef>
              <a:buClr>
                <a:schemeClr val="accent1"/>
              </a:buClr>
            </a:pPr>
            <a:r>
              <a:rPr lang="en-US" sz="2200" dirty="0" smtClean="0"/>
              <a:t>Forced the colonial government to eventually make concessions</a:t>
            </a:r>
          </a:p>
          <a:p>
            <a:pPr marL="274320" lvl="1" indent="-274320">
              <a:spcBef>
                <a:spcPts val="580"/>
              </a:spcBef>
              <a:buClr>
                <a:schemeClr val="accent1"/>
              </a:buClr>
            </a:pPr>
            <a:r>
              <a:rPr lang="en-US" sz="2200" dirty="0" smtClean="0"/>
              <a:t>1931-1935</a:t>
            </a:r>
          </a:p>
          <a:p>
            <a:pPr marL="548640" lvl="2" indent="-274320">
              <a:spcBef>
                <a:spcPts val="580"/>
              </a:spcBef>
              <a:buClr>
                <a:schemeClr val="accent1"/>
              </a:buClr>
            </a:pPr>
            <a:r>
              <a:rPr lang="en-US" sz="2200" dirty="0" smtClean="0"/>
              <a:t>British </a:t>
            </a:r>
            <a:r>
              <a:rPr lang="en-US" sz="2200" dirty="0"/>
              <a:t>alternated between mass </a:t>
            </a:r>
            <a:r>
              <a:rPr lang="en-US" sz="2200" dirty="0" err="1"/>
              <a:t>jailings</a:t>
            </a:r>
            <a:r>
              <a:rPr lang="en-US" sz="2200" dirty="0"/>
              <a:t>, forcible repression, and roundtable negotiations with nationalist leaders, especially </a:t>
            </a:r>
            <a:r>
              <a:rPr lang="en-US" sz="2200" dirty="0" smtClean="0"/>
              <a:t>Gandhi</a:t>
            </a:r>
          </a:p>
          <a:p>
            <a:pPr marL="274320" lvl="1" indent="-274320">
              <a:spcBef>
                <a:spcPts val="580"/>
              </a:spcBef>
              <a:buClr>
                <a:schemeClr val="accent1"/>
              </a:buClr>
            </a:pPr>
            <a:r>
              <a:rPr lang="en-US" sz="2200" dirty="0" smtClean="0"/>
              <a:t>1935 – Government of India Act </a:t>
            </a:r>
          </a:p>
          <a:p>
            <a:pPr marL="548640" lvl="2" indent="-274320">
              <a:spcBef>
                <a:spcPts val="580"/>
              </a:spcBef>
              <a:buClr>
                <a:schemeClr val="accent1"/>
              </a:buClr>
            </a:pPr>
            <a:r>
              <a:rPr lang="en-US" sz="2200" dirty="0" smtClean="0"/>
              <a:t>The </a:t>
            </a:r>
            <a:r>
              <a:rPr lang="en-US" sz="2200" dirty="0"/>
              <a:t>British opened all provincial governments to Indian leaders </a:t>
            </a:r>
            <a:endParaRPr lang="en-US" sz="2200" dirty="0" smtClean="0"/>
          </a:p>
          <a:p>
            <a:pPr marL="548640" lvl="2" indent="-274320">
              <a:spcBef>
                <a:spcPts val="580"/>
              </a:spcBef>
              <a:buClr>
                <a:schemeClr val="accent1"/>
              </a:buClr>
            </a:pPr>
            <a:r>
              <a:rPr lang="en-US" sz="2200" dirty="0" smtClean="0"/>
              <a:t>British retained control of central administration</a:t>
            </a:r>
            <a:endParaRPr lang="en-US" sz="2200" dirty="0"/>
          </a:p>
          <a:p>
            <a:endParaRPr lang="en-US" dirty="0"/>
          </a:p>
        </p:txBody>
      </p:sp>
      <p:pic>
        <p:nvPicPr>
          <p:cNvPr id="27650" name="Picture 2" descr="http://25.media.tumblr.com/tumblr_m61nvytNmR1rrrzhlo1_400.jpg"/>
          <p:cNvPicPr>
            <a:picLocks noChangeAspect="1" noChangeArrowheads="1"/>
          </p:cNvPicPr>
          <p:nvPr/>
        </p:nvPicPr>
        <p:blipFill>
          <a:blip r:embed="rId2" cstate="print"/>
          <a:srcRect/>
          <a:stretch>
            <a:fillRect/>
          </a:stretch>
        </p:blipFill>
        <p:spPr bwMode="auto">
          <a:xfrm>
            <a:off x="4953000" y="381000"/>
            <a:ext cx="3810000" cy="2971801"/>
          </a:xfrm>
          <a:prstGeom prst="rect">
            <a:avLst/>
          </a:prstGeom>
          <a:noFill/>
        </p:spPr>
      </p:pic>
      <p:pic>
        <p:nvPicPr>
          <p:cNvPr id="27652" name="Picture 4" descr="http://www.thehindu.com/multimedia/dynamic/00102/TH06_DANDI_MARCH_102099f.jpg"/>
          <p:cNvPicPr>
            <a:picLocks noChangeAspect="1" noChangeArrowheads="1"/>
          </p:cNvPicPr>
          <p:nvPr/>
        </p:nvPicPr>
        <p:blipFill>
          <a:blip r:embed="rId3" cstate="print"/>
          <a:srcRect/>
          <a:stretch>
            <a:fillRect/>
          </a:stretch>
        </p:blipFill>
        <p:spPr bwMode="auto">
          <a:xfrm>
            <a:off x="4800600" y="3733800"/>
            <a:ext cx="4024849" cy="2525024"/>
          </a:xfrm>
          <a:prstGeom prst="rect">
            <a:avLst/>
          </a:prstGeom>
          <a:noFill/>
        </p:spPr>
      </p:pic>
    </p:spTree>
    <p:extLst>
      <p:ext uri="{BB962C8B-B14F-4D97-AF65-F5344CB8AC3E}">
        <p14:creationId xmlns:p14="http://schemas.microsoft.com/office/powerpoint/2010/main" val="38074027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Middle East: Betrayal and the Growth of Arab Nationalism </a:t>
            </a:r>
          </a:p>
        </p:txBody>
      </p:sp>
      <p:sp>
        <p:nvSpPr>
          <p:cNvPr id="3" name="Content Placeholder 2"/>
          <p:cNvSpPr>
            <a:spLocks noGrp="1"/>
          </p:cNvSpPr>
          <p:nvPr>
            <p:ph sz="quarter" idx="1"/>
          </p:nvPr>
        </p:nvSpPr>
        <p:spPr>
          <a:xfrm>
            <a:off x="-152400" y="1828800"/>
            <a:ext cx="5257799" cy="5029200"/>
          </a:xfrm>
        </p:spPr>
        <p:txBody>
          <a:bodyPr>
            <a:normAutofit/>
          </a:bodyPr>
          <a:lstStyle/>
          <a:p>
            <a:pPr lvl="1"/>
            <a:r>
              <a:rPr lang="en-US" dirty="0" smtClean="0"/>
              <a:t>After WWI – resistance to European colonial domination spread to much of the Middle East</a:t>
            </a:r>
          </a:p>
          <a:p>
            <a:pPr lvl="2"/>
            <a:r>
              <a:rPr lang="en-US" dirty="0" smtClean="0"/>
              <a:t>Turkish defeated in WWI </a:t>
            </a:r>
          </a:p>
          <a:p>
            <a:pPr lvl="2"/>
            <a:r>
              <a:rPr lang="en-US" dirty="0" smtClean="0"/>
              <a:t>Arab nationalist in Beirut, Damascus, and Baghdad now threatened by the victorious Entente powers, France and Britain</a:t>
            </a:r>
          </a:p>
          <a:p>
            <a:pPr lvl="3"/>
            <a:r>
              <a:rPr lang="en-US" dirty="0" smtClean="0"/>
              <a:t>Betraying promises to preserve Arab independence, French and British forces occupied much of the Middle East in the years after the war</a:t>
            </a:r>
          </a:p>
          <a:p>
            <a:pPr lvl="4"/>
            <a:r>
              <a:rPr lang="en-US" dirty="0" smtClean="0"/>
              <a:t>League of Nations mandate</a:t>
            </a:r>
          </a:p>
          <a:p>
            <a:pPr lvl="1"/>
            <a:endParaRPr lang="en-US" dirty="0"/>
          </a:p>
          <a:p>
            <a:endParaRPr lang="en-US" dirty="0"/>
          </a:p>
        </p:txBody>
      </p:sp>
      <p:pic>
        <p:nvPicPr>
          <p:cNvPr id="5" name="Picture 4"/>
          <p:cNvPicPr>
            <a:picLocks noChangeAspect="1"/>
          </p:cNvPicPr>
          <p:nvPr/>
        </p:nvPicPr>
        <p:blipFill>
          <a:blip r:embed="rId2"/>
          <a:stretch>
            <a:fillRect/>
          </a:stretch>
        </p:blipFill>
        <p:spPr>
          <a:xfrm>
            <a:off x="4953000" y="2133600"/>
            <a:ext cx="4031226" cy="3124200"/>
          </a:xfrm>
          <a:prstGeom prst="rect">
            <a:avLst/>
          </a:prstGeom>
        </p:spPr>
      </p:pic>
    </p:spTree>
    <p:extLst>
      <p:ext uri="{BB962C8B-B14F-4D97-AF65-F5344CB8AC3E}">
        <p14:creationId xmlns:p14="http://schemas.microsoft.com/office/powerpoint/2010/main" val="36782202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165847"/>
            <a:ext cx="3352800" cy="6705600"/>
          </a:xfrm>
        </p:spPr>
        <p:txBody>
          <a:bodyPr>
            <a:normAutofit fontScale="92500" lnSpcReduction="20000"/>
          </a:bodyPr>
          <a:lstStyle/>
          <a:p>
            <a:pPr lvl="1"/>
            <a:r>
              <a:rPr lang="en-US" dirty="0" smtClean="0"/>
              <a:t>Zionism is a form of nationalism of Jews and Jewish culture that supports a Jewish nation state in territory defined as the land of Israel</a:t>
            </a:r>
          </a:p>
          <a:p>
            <a:pPr marL="822960" lvl="3" indent="-274320">
              <a:spcBef>
                <a:spcPts val="580"/>
              </a:spcBef>
              <a:buClr>
                <a:srgbClr val="D34817"/>
              </a:buClr>
            </a:pPr>
            <a:r>
              <a:rPr lang="en-US" dirty="0">
                <a:solidFill>
                  <a:prstClr val="black"/>
                </a:solidFill>
              </a:rPr>
              <a:t>Anti-Semitism in </a:t>
            </a:r>
            <a:r>
              <a:rPr lang="en-US" dirty="0" smtClean="0">
                <a:solidFill>
                  <a:prstClr val="black"/>
                </a:solidFill>
              </a:rPr>
              <a:t>Eastern </a:t>
            </a:r>
            <a:r>
              <a:rPr lang="en-US" dirty="0">
                <a:solidFill>
                  <a:prstClr val="black"/>
                </a:solidFill>
              </a:rPr>
              <a:t>European Jewish </a:t>
            </a:r>
            <a:r>
              <a:rPr lang="en-US" dirty="0" smtClean="0">
                <a:solidFill>
                  <a:prstClr val="black"/>
                </a:solidFill>
              </a:rPr>
              <a:t>communities accelerated </a:t>
            </a:r>
            <a:r>
              <a:rPr lang="en-US" dirty="0">
                <a:solidFill>
                  <a:prstClr val="black"/>
                </a:solidFill>
              </a:rPr>
              <a:t>the creation of Zionist planning for migration to the proposed Middle Eastern homeland </a:t>
            </a:r>
          </a:p>
          <a:p>
            <a:pPr marL="822960" lvl="3" indent="-274320">
              <a:spcBef>
                <a:spcPts val="580"/>
              </a:spcBef>
              <a:buClr>
                <a:srgbClr val="D34817"/>
              </a:buClr>
            </a:pPr>
            <a:r>
              <a:rPr lang="en-US" dirty="0">
                <a:solidFill>
                  <a:prstClr val="black"/>
                </a:solidFill>
              </a:rPr>
              <a:t>Zionism and the British takeover of Palestine both seemed to violate assurances to the Arabs of nationalist independence </a:t>
            </a:r>
            <a:endParaRPr lang="en-US" dirty="0" smtClean="0"/>
          </a:p>
          <a:p>
            <a:pPr lvl="1"/>
            <a:r>
              <a:rPr lang="en-US" dirty="0" smtClean="0"/>
              <a:t>1922 – League of Nations Mandate</a:t>
            </a:r>
          </a:p>
          <a:p>
            <a:pPr lvl="2"/>
            <a:r>
              <a:rPr lang="en-US" dirty="0" smtClean="0"/>
              <a:t>Palestine promised by British to both Jewish Zionists and Arabs </a:t>
            </a:r>
          </a:p>
          <a:p>
            <a:pPr lvl="1"/>
            <a:r>
              <a:rPr lang="en-US" dirty="0" smtClean="0"/>
              <a:t>1947 creation of Jewish state of Israel</a:t>
            </a:r>
          </a:p>
          <a:p>
            <a:endParaRPr lang="en-US" dirty="0"/>
          </a:p>
        </p:txBody>
      </p:sp>
      <p:pic>
        <p:nvPicPr>
          <p:cNvPr id="2" name="Picture 1"/>
          <p:cNvPicPr>
            <a:picLocks noChangeAspect="1"/>
          </p:cNvPicPr>
          <p:nvPr/>
        </p:nvPicPr>
        <p:blipFill>
          <a:blip r:embed="rId2"/>
          <a:stretch>
            <a:fillRect/>
          </a:stretch>
        </p:blipFill>
        <p:spPr>
          <a:xfrm>
            <a:off x="3581400" y="762000"/>
            <a:ext cx="5448300" cy="538292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7772400" cy="1143000"/>
          </a:xfrm>
        </p:spPr>
        <p:txBody>
          <a:bodyPr/>
          <a:lstStyle/>
          <a:p>
            <a:r>
              <a:rPr lang="en-US" dirty="0"/>
              <a:t>Revolt in Egypt, 1919 </a:t>
            </a:r>
          </a:p>
        </p:txBody>
      </p:sp>
      <p:sp>
        <p:nvSpPr>
          <p:cNvPr id="3" name="Content Placeholder 2"/>
          <p:cNvSpPr>
            <a:spLocks noGrp="1"/>
          </p:cNvSpPr>
          <p:nvPr>
            <p:ph sz="quarter" idx="1"/>
          </p:nvPr>
        </p:nvSpPr>
        <p:spPr>
          <a:xfrm>
            <a:off x="228600" y="990600"/>
            <a:ext cx="4343400" cy="5562600"/>
          </a:xfrm>
        </p:spPr>
        <p:txBody>
          <a:bodyPr>
            <a:normAutofit/>
          </a:bodyPr>
          <a:lstStyle/>
          <a:p>
            <a:pPr marL="274320" lvl="1" indent="-274320">
              <a:spcBef>
                <a:spcPts val="580"/>
              </a:spcBef>
              <a:buClr>
                <a:schemeClr val="accent1"/>
              </a:buClr>
            </a:pPr>
            <a:r>
              <a:rPr lang="en-US" dirty="0" smtClean="0"/>
              <a:t>Egypt was already occupied by the British when the war broke out</a:t>
            </a:r>
          </a:p>
          <a:p>
            <a:pPr marL="548640" lvl="2" indent="-274320">
              <a:spcBef>
                <a:spcPts val="580"/>
              </a:spcBef>
              <a:buClr>
                <a:schemeClr val="accent1"/>
              </a:buClr>
            </a:pPr>
            <a:r>
              <a:rPr lang="en-US" dirty="0" smtClean="0"/>
              <a:t>Strong anti-colonial struggle in Egypt (especially peasants)</a:t>
            </a:r>
          </a:p>
          <a:p>
            <a:pPr marL="274320" lvl="1" indent="-274320">
              <a:spcBef>
                <a:spcPts val="580"/>
              </a:spcBef>
              <a:buClr>
                <a:schemeClr val="accent1"/>
              </a:buClr>
            </a:pPr>
            <a:r>
              <a:rPr lang="en-US" dirty="0" smtClean="0"/>
              <a:t>During the war</a:t>
            </a:r>
            <a:endParaRPr lang="en-US" dirty="0"/>
          </a:p>
          <a:p>
            <a:pPr marL="548640" lvl="2" indent="-274320">
              <a:spcBef>
                <a:spcPts val="580"/>
              </a:spcBef>
              <a:buClr>
                <a:schemeClr val="accent1"/>
              </a:buClr>
            </a:pPr>
            <a:r>
              <a:rPr lang="en-US" dirty="0"/>
              <a:t>T</a:t>
            </a:r>
            <a:r>
              <a:rPr lang="en-US" dirty="0" smtClean="0"/>
              <a:t>he defense of the Suez Canal was one of Britain’s top priorities</a:t>
            </a:r>
          </a:p>
          <a:p>
            <a:pPr marL="548640" lvl="2" indent="-274320">
              <a:spcBef>
                <a:spcPts val="580"/>
              </a:spcBef>
              <a:buClr>
                <a:schemeClr val="accent1"/>
              </a:buClr>
            </a:pPr>
            <a:r>
              <a:rPr lang="en-US" dirty="0" smtClean="0"/>
              <a:t>Declaration of martial law throughout Egypt</a:t>
            </a:r>
          </a:p>
          <a:p>
            <a:pPr marL="548640" lvl="2" indent="-274320">
              <a:spcBef>
                <a:spcPts val="580"/>
              </a:spcBef>
              <a:buClr>
                <a:schemeClr val="accent1"/>
              </a:buClr>
            </a:pPr>
            <a:r>
              <a:rPr lang="en-US" dirty="0" smtClean="0"/>
              <a:t>British drained increasingly scarce food supplies</a:t>
            </a:r>
          </a:p>
          <a:p>
            <a:pPr marL="822960" lvl="3" indent="-274320">
              <a:spcBef>
                <a:spcPts val="580"/>
              </a:spcBef>
              <a:buClr>
                <a:schemeClr val="accent1"/>
              </a:buClr>
            </a:pPr>
            <a:r>
              <a:rPr lang="en-US" dirty="0" smtClean="0"/>
              <a:t>Led to food shortages </a:t>
            </a:r>
          </a:p>
          <a:p>
            <a:pPr marL="548640" lvl="2" indent="-274320">
              <a:spcBef>
                <a:spcPts val="580"/>
              </a:spcBef>
              <a:buClr>
                <a:schemeClr val="accent1"/>
              </a:buClr>
            </a:pPr>
            <a:r>
              <a:rPr lang="en-US" dirty="0"/>
              <a:t>F</a:t>
            </a:r>
            <a:r>
              <a:rPr lang="en-US" dirty="0" smtClean="0"/>
              <a:t>orced labor</a:t>
            </a:r>
          </a:p>
          <a:p>
            <a:pPr marL="548640" lvl="2" indent="-274320">
              <a:spcBef>
                <a:spcPts val="580"/>
              </a:spcBef>
              <a:buClr>
                <a:schemeClr val="accent1"/>
              </a:buClr>
            </a:pPr>
            <a:r>
              <a:rPr lang="en-US" dirty="0" smtClean="0"/>
              <a:t>Confiscations of peasants draft animals</a:t>
            </a:r>
          </a:p>
          <a:p>
            <a:endParaRPr lang="en-US" dirty="0"/>
          </a:p>
        </p:txBody>
      </p:sp>
      <p:pic>
        <p:nvPicPr>
          <p:cNvPr id="2050" name="Picture 2" descr="http://newsimg.bbc.co.uk/media/images/41910000/gif/_41910888_strategic_import_map41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3284" y="2057400"/>
            <a:ext cx="3962400" cy="3038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3185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09320" y="152400"/>
            <a:ext cx="8898875" cy="2667000"/>
          </a:xfrm>
        </p:spPr>
        <p:txBody>
          <a:bodyPr>
            <a:normAutofit fontScale="70000" lnSpcReduction="20000"/>
          </a:bodyPr>
          <a:lstStyle/>
          <a:p>
            <a:pPr marL="274320" lvl="1" indent="-274320">
              <a:spcBef>
                <a:spcPts val="580"/>
              </a:spcBef>
              <a:buClr>
                <a:schemeClr val="accent1"/>
              </a:buClr>
            </a:pPr>
            <a:r>
              <a:rPr lang="en-US" dirty="0" smtClean="0"/>
              <a:t>After World War I</a:t>
            </a:r>
          </a:p>
          <a:p>
            <a:pPr marL="548640" lvl="2" indent="-274320">
              <a:spcBef>
                <a:spcPts val="580"/>
              </a:spcBef>
              <a:buClr>
                <a:schemeClr val="accent1"/>
              </a:buClr>
            </a:pPr>
            <a:r>
              <a:rPr lang="en-US" dirty="0" smtClean="0"/>
              <a:t> British refused to allow an Egyptian </a:t>
            </a:r>
            <a:r>
              <a:rPr lang="en-US" dirty="0" smtClean="0"/>
              <a:t>delegates </a:t>
            </a:r>
            <a:r>
              <a:rPr lang="en-US" dirty="0" smtClean="0"/>
              <a:t>into the Paris Peace Conference at Versailles </a:t>
            </a:r>
          </a:p>
          <a:p>
            <a:pPr marL="822960" lvl="3" indent="-274320">
              <a:spcBef>
                <a:spcPts val="580"/>
              </a:spcBef>
              <a:buClr>
                <a:schemeClr val="accent1"/>
              </a:buClr>
            </a:pPr>
            <a:r>
              <a:rPr lang="en-US" dirty="0" smtClean="0"/>
              <a:t>Most Egyptian leaders resigned from government and called for mass demonstrations</a:t>
            </a:r>
          </a:p>
          <a:p>
            <a:pPr marL="822960" lvl="3" indent="-274320">
              <a:spcBef>
                <a:spcPts val="580"/>
              </a:spcBef>
              <a:buClr>
                <a:schemeClr val="accent1"/>
              </a:buClr>
            </a:pPr>
            <a:r>
              <a:rPr lang="en-US" dirty="0" smtClean="0"/>
              <a:t>Student-led riots</a:t>
            </a:r>
          </a:p>
          <a:p>
            <a:pPr marL="548640" lvl="2" indent="-274320">
              <a:spcBef>
                <a:spcPts val="580"/>
              </a:spcBef>
              <a:buClr>
                <a:schemeClr val="accent1"/>
              </a:buClr>
            </a:pPr>
            <a:r>
              <a:rPr lang="en-US" dirty="0" smtClean="0"/>
              <a:t>Formation of the </a:t>
            </a:r>
            <a:r>
              <a:rPr lang="en-US" dirty="0" err="1" smtClean="0"/>
              <a:t>Wafd</a:t>
            </a:r>
            <a:r>
              <a:rPr lang="en-US" dirty="0" smtClean="0"/>
              <a:t> party in Egypt</a:t>
            </a:r>
          </a:p>
          <a:p>
            <a:pPr marL="822960" lvl="3" indent="-274320">
              <a:spcBef>
                <a:spcPts val="580"/>
              </a:spcBef>
              <a:buClr>
                <a:schemeClr val="accent1"/>
              </a:buClr>
            </a:pPr>
            <a:r>
              <a:rPr lang="en-US" dirty="0" smtClean="0"/>
              <a:t>Egyptian Nationalist Party</a:t>
            </a:r>
          </a:p>
          <a:p>
            <a:pPr marL="822960" lvl="3" indent="-274320">
              <a:spcBef>
                <a:spcPts val="580"/>
              </a:spcBef>
              <a:buClr>
                <a:schemeClr val="accent1"/>
              </a:buClr>
            </a:pPr>
            <a:r>
              <a:rPr lang="en-US" dirty="0" smtClean="0"/>
              <a:t>Provided the nationalists with both a focus for unified action and a mass base</a:t>
            </a:r>
          </a:p>
          <a:p>
            <a:pPr marL="548640" lvl="2" indent="-274320">
              <a:spcBef>
                <a:spcPts val="580"/>
              </a:spcBef>
              <a:buClr>
                <a:schemeClr val="accent1"/>
              </a:buClr>
            </a:pPr>
            <a:r>
              <a:rPr lang="en-US" dirty="0" smtClean="0"/>
              <a:t>A British commission recommended that the British begin negotiations for an eventual withdrawal from Egypt</a:t>
            </a:r>
          </a:p>
          <a:p>
            <a:pPr marL="822960" lvl="3" indent="-274320">
              <a:spcBef>
                <a:spcPts val="580"/>
              </a:spcBef>
              <a:buClr>
                <a:schemeClr val="accent1"/>
              </a:buClr>
            </a:pPr>
            <a:r>
              <a:rPr lang="en-US" dirty="0" smtClean="0"/>
              <a:t>Years of bargaining followed, eventually leading to Egyptian independence</a:t>
            </a:r>
          </a:p>
          <a:p>
            <a:pPr marL="822960" lvl="3" indent="-274320">
              <a:spcBef>
                <a:spcPts val="580"/>
              </a:spcBef>
              <a:buClr>
                <a:schemeClr val="accent1"/>
              </a:buClr>
            </a:pPr>
            <a:r>
              <a:rPr lang="en-US" dirty="0" smtClean="0"/>
              <a:t>1922 – 1936: British withdrawal to the Suez Canal Zone</a:t>
            </a:r>
          </a:p>
          <a:p>
            <a:pPr marL="274320" lvl="1" indent="-274320">
              <a:spcBef>
                <a:spcPts val="580"/>
              </a:spcBef>
              <a:buClr>
                <a:schemeClr val="accent1"/>
              </a:buClr>
            </a:pPr>
            <a:endParaRPr lang="en-US" dirty="0" smtClean="0"/>
          </a:p>
          <a:p>
            <a:endParaRPr lang="en-US" dirty="0"/>
          </a:p>
        </p:txBody>
      </p:sp>
      <p:pic>
        <p:nvPicPr>
          <p:cNvPr id="1026" name="Picture 2" descr="http://ocw.nd.edu/arabic-and-middle-east-studies/islamic-societies-of-the-middle-east-and-north-africa-religion-history-and-culture/Images/european-colonialism-in-the-middle-e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743200"/>
            <a:ext cx="5830768" cy="3933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533400"/>
            <a:ext cx="4876800" cy="6324600"/>
          </a:xfrm>
        </p:spPr>
        <p:txBody>
          <a:bodyPr>
            <a:normAutofit/>
          </a:bodyPr>
          <a:lstStyle/>
          <a:p>
            <a:pPr marL="274320" lvl="1" indent="-274320">
              <a:spcBef>
                <a:spcPts val="580"/>
              </a:spcBef>
              <a:buClr>
                <a:srgbClr val="D34817"/>
              </a:buClr>
            </a:pPr>
            <a:r>
              <a:rPr lang="en-US" sz="1900" dirty="0">
                <a:solidFill>
                  <a:prstClr val="black"/>
                </a:solidFill>
              </a:rPr>
              <a:t>Although they had achieved a significant degree of political independence, the </a:t>
            </a:r>
            <a:r>
              <a:rPr lang="en-US" sz="1900" dirty="0" err="1">
                <a:solidFill>
                  <a:prstClr val="black"/>
                </a:solidFill>
              </a:rPr>
              <a:t>Wafd</a:t>
            </a:r>
            <a:r>
              <a:rPr lang="en-US" sz="1900" dirty="0">
                <a:solidFill>
                  <a:prstClr val="black"/>
                </a:solidFill>
              </a:rPr>
              <a:t> party failed to enact significant social or economic reforms</a:t>
            </a:r>
          </a:p>
          <a:p>
            <a:pPr marL="548640" lvl="2" indent="-274320">
              <a:spcBef>
                <a:spcPts val="580"/>
              </a:spcBef>
              <a:buClr>
                <a:srgbClr val="D34817"/>
              </a:buClr>
            </a:pPr>
            <a:r>
              <a:rPr lang="en-US" sz="1600" dirty="0">
                <a:solidFill>
                  <a:prstClr val="black"/>
                </a:solidFill>
              </a:rPr>
              <a:t>Did little to relieve increasing misery of Egyptian people</a:t>
            </a:r>
          </a:p>
          <a:p>
            <a:pPr marL="548640" lvl="2" indent="-274320">
              <a:spcBef>
                <a:spcPts val="580"/>
              </a:spcBef>
              <a:buClr>
                <a:srgbClr val="D34817"/>
              </a:buClr>
            </a:pPr>
            <a:r>
              <a:rPr lang="en-US" sz="1600" dirty="0" smtClean="0">
                <a:solidFill>
                  <a:prstClr val="black"/>
                </a:solidFill>
              </a:rPr>
              <a:t>Used political power as </a:t>
            </a:r>
            <a:r>
              <a:rPr lang="en-US" sz="1600" dirty="0">
                <a:solidFill>
                  <a:prstClr val="black"/>
                </a:solidFill>
              </a:rPr>
              <a:t>an opportunity to increase their own and their families’ fortunes</a:t>
            </a:r>
          </a:p>
          <a:p>
            <a:pPr marL="548640" lvl="2" indent="-274320">
              <a:spcBef>
                <a:spcPts val="580"/>
              </a:spcBef>
              <a:buClr>
                <a:srgbClr val="D34817"/>
              </a:buClr>
            </a:pPr>
            <a:r>
              <a:rPr lang="en-US" sz="1600" dirty="0">
                <a:solidFill>
                  <a:prstClr val="black"/>
                </a:solidFill>
              </a:rPr>
              <a:t>Politicians, merchants, and professionals amassed huge estates worked by landless tenants and laborers</a:t>
            </a:r>
          </a:p>
          <a:p>
            <a:pPr marL="548640" lvl="2" indent="-274320">
              <a:spcBef>
                <a:spcPts val="580"/>
              </a:spcBef>
              <a:buClr>
                <a:srgbClr val="D34817"/>
              </a:buClr>
            </a:pPr>
            <a:r>
              <a:rPr lang="en-US" sz="1600" dirty="0">
                <a:solidFill>
                  <a:prstClr val="black"/>
                </a:solidFill>
              </a:rPr>
              <a:t>Land reforms and public works denied</a:t>
            </a:r>
          </a:p>
          <a:p>
            <a:pPr marL="548640" lvl="2" indent="-274320">
              <a:spcBef>
                <a:spcPts val="580"/>
              </a:spcBef>
              <a:buClr>
                <a:srgbClr val="D34817"/>
              </a:buClr>
            </a:pPr>
            <a:r>
              <a:rPr lang="en-US" sz="1600" dirty="0">
                <a:solidFill>
                  <a:prstClr val="black"/>
                </a:solidFill>
              </a:rPr>
              <a:t>Decades after independence – social bankruptcy by nationalist political dominance</a:t>
            </a:r>
          </a:p>
          <a:p>
            <a:pPr marL="548640" lvl="2" indent="-274320">
              <a:spcBef>
                <a:spcPts val="580"/>
              </a:spcBef>
              <a:buClr>
                <a:srgbClr val="D34817"/>
              </a:buClr>
            </a:pPr>
            <a:r>
              <a:rPr lang="en-US" sz="1600" dirty="0">
                <a:solidFill>
                  <a:prstClr val="black"/>
                </a:solidFill>
              </a:rPr>
              <a:t>70% of Egypt’s cultivable land owned by 6% of population</a:t>
            </a:r>
          </a:p>
          <a:p>
            <a:pPr marL="548640" lvl="2" indent="-274320">
              <a:spcBef>
                <a:spcPts val="580"/>
              </a:spcBef>
              <a:buClr>
                <a:srgbClr val="D34817"/>
              </a:buClr>
            </a:pPr>
            <a:r>
              <a:rPr lang="en-US" sz="1600" dirty="0">
                <a:solidFill>
                  <a:prstClr val="black"/>
                </a:solidFill>
              </a:rPr>
              <a:t>98% of peasants illiterate</a:t>
            </a:r>
          </a:p>
          <a:p>
            <a:pPr marL="548640" lvl="2" indent="-274320">
              <a:spcBef>
                <a:spcPts val="580"/>
              </a:spcBef>
              <a:buClr>
                <a:srgbClr val="D34817"/>
              </a:buClr>
            </a:pPr>
            <a:r>
              <a:rPr lang="en-US" sz="1600" dirty="0">
                <a:solidFill>
                  <a:prstClr val="black"/>
                </a:solidFill>
              </a:rPr>
              <a:t>Chronic malnutrition</a:t>
            </a:r>
          </a:p>
          <a:p>
            <a:pPr marL="548640" lvl="2" indent="-274320">
              <a:spcBef>
                <a:spcPts val="580"/>
              </a:spcBef>
              <a:buClr>
                <a:srgbClr val="D34817"/>
              </a:buClr>
            </a:pPr>
            <a:r>
              <a:rPr lang="en-US" sz="1600" dirty="0">
                <a:solidFill>
                  <a:prstClr val="black"/>
                </a:solidFill>
              </a:rPr>
              <a:t>95% of rural Egyptians suffered from eye diseases</a:t>
            </a:r>
          </a:p>
          <a:p>
            <a:pPr marL="274320" lvl="1" indent="-274320">
              <a:spcBef>
                <a:spcPts val="580"/>
              </a:spcBef>
              <a:buClr>
                <a:srgbClr val="D34817"/>
              </a:buClr>
            </a:pPr>
            <a:r>
              <a:rPr lang="en-US" sz="1900" dirty="0">
                <a:solidFill>
                  <a:prstClr val="black"/>
                </a:solidFill>
              </a:rPr>
              <a:t>1952 – military coup and social revolution led by </a:t>
            </a:r>
            <a:r>
              <a:rPr lang="en-US" sz="1900" dirty="0" err="1">
                <a:solidFill>
                  <a:prstClr val="black"/>
                </a:solidFill>
              </a:rPr>
              <a:t>Gamal</a:t>
            </a:r>
            <a:r>
              <a:rPr lang="en-US" sz="1900" dirty="0">
                <a:solidFill>
                  <a:prstClr val="black"/>
                </a:solidFill>
              </a:rPr>
              <a:t> Abdul Nasser</a:t>
            </a:r>
          </a:p>
          <a:p>
            <a:endParaRPr lang="en-US" dirty="0"/>
          </a:p>
        </p:txBody>
      </p:sp>
      <p:pic>
        <p:nvPicPr>
          <p:cNvPr id="4" name="Picture 3"/>
          <p:cNvPicPr>
            <a:picLocks noChangeAspect="1"/>
          </p:cNvPicPr>
          <p:nvPr/>
        </p:nvPicPr>
        <p:blipFill>
          <a:blip r:embed="rId2"/>
          <a:stretch>
            <a:fillRect/>
          </a:stretch>
        </p:blipFill>
        <p:spPr>
          <a:xfrm>
            <a:off x="5133860" y="2590800"/>
            <a:ext cx="3680679" cy="2819400"/>
          </a:xfrm>
          <a:prstGeom prst="rect">
            <a:avLst/>
          </a:prstGeom>
        </p:spPr>
      </p:pic>
    </p:spTree>
    <p:extLst>
      <p:ext uri="{BB962C8B-B14F-4D97-AF65-F5344CB8AC3E}">
        <p14:creationId xmlns:p14="http://schemas.microsoft.com/office/powerpoint/2010/main" val="5587021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9052193" cy="1143000"/>
          </a:xfrm>
        </p:spPr>
        <p:txBody>
          <a:bodyPr>
            <a:normAutofit/>
          </a:bodyPr>
          <a:lstStyle/>
          <a:p>
            <a:r>
              <a:rPr lang="en-US" sz="3200" dirty="0"/>
              <a:t>The Beginnings of the Liberation Struggle in Africa </a:t>
            </a:r>
          </a:p>
        </p:txBody>
      </p:sp>
      <p:sp>
        <p:nvSpPr>
          <p:cNvPr id="3" name="Content Placeholder 2"/>
          <p:cNvSpPr>
            <a:spLocks noGrp="1"/>
          </p:cNvSpPr>
          <p:nvPr>
            <p:ph sz="quarter" idx="1"/>
          </p:nvPr>
        </p:nvSpPr>
        <p:spPr>
          <a:xfrm>
            <a:off x="240967" y="990600"/>
            <a:ext cx="4419600" cy="6248400"/>
          </a:xfrm>
        </p:spPr>
        <p:txBody>
          <a:bodyPr>
            <a:normAutofit fontScale="77500" lnSpcReduction="20000"/>
          </a:bodyPr>
          <a:lstStyle/>
          <a:p>
            <a:r>
              <a:rPr lang="en-US" sz="2800" dirty="0" smtClean="0"/>
              <a:t>1880s - Scramble for Africa and Berlin </a:t>
            </a:r>
            <a:r>
              <a:rPr lang="en-US" sz="2800" dirty="0" smtClean="0"/>
              <a:t>Conference</a:t>
            </a:r>
          </a:p>
          <a:p>
            <a:r>
              <a:rPr lang="en-US" sz="2800" dirty="0"/>
              <a:t>End of 19th century - Precolonial missionary efforts produced small groups of western-educated Africans in west and south-central Africa</a:t>
            </a:r>
          </a:p>
          <a:p>
            <a:pPr lvl="1"/>
            <a:r>
              <a:rPr lang="en-US" dirty="0"/>
              <a:t>Like counterparts in India, most Western-educated Africans were loyal to British and French overlords during </a:t>
            </a:r>
            <a:r>
              <a:rPr lang="en-US" dirty="0" smtClean="0"/>
              <a:t>WWI</a:t>
            </a:r>
            <a:endParaRPr lang="en-US" sz="2800" dirty="0" smtClean="0"/>
          </a:p>
          <a:p>
            <a:r>
              <a:rPr lang="en-US" sz="2800" dirty="0" smtClean="0"/>
              <a:t>British </a:t>
            </a:r>
            <a:r>
              <a:rPr lang="en-US" sz="2800" dirty="0" smtClean="0"/>
              <a:t>and French were able to draw on their African possessions for labor and raw materials throughout WWI</a:t>
            </a:r>
          </a:p>
          <a:p>
            <a:pPr lvl="1"/>
            <a:r>
              <a:rPr lang="en-US" dirty="0" smtClean="0"/>
              <a:t>Took a toll on colonies</a:t>
            </a:r>
          </a:p>
          <a:p>
            <a:pPr lvl="1"/>
            <a:r>
              <a:rPr lang="en-US" dirty="0" smtClean="0"/>
              <a:t>Led to local rebellions</a:t>
            </a:r>
          </a:p>
          <a:p>
            <a:pPr lvl="1"/>
            <a:r>
              <a:rPr lang="en-US" dirty="0" smtClean="0"/>
              <a:t>African merchants and farmers suffered from shipping shortages and the sudden decline in demand for crops such as cocoa</a:t>
            </a:r>
          </a:p>
          <a:p>
            <a:pPr lvl="1"/>
            <a:r>
              <a:rPr lang="en-US" dirty="0" smtClean="0"/>
              <a:t>African villagers were not happy to go hungry so that their crops could feed the armies of the allies</a:t>
            </a:r>
            <a:endParaRPr lang="en-US" dirty="0"/>
          </a:p>
        </p:txBody>
      </p:sp>
      <p:pic>
        <p:nvPicPr>
          <p:cNvPr id="4" name="Picture 3"/>
          <p:cNvPicPr>
            <a:picLocks noChangeAspect="1"/>
          </p:cNvPicPr>
          <p:nvPr/>
        </p:nvPicPr>
        <p:blipFill>
          <a:blip r:embed="rId2"/>
          <a:stretch>
            <a:fillRect/>
          </a:stretch>
        </p:blipFill>
        <p:spPr>
          <a:xfrm>
            <a:off x="4876800" y="1295400"/>
            <a:ext cx="3891311" cy="5105400"/>
          </a:xfrm>
          <a:prstGeom prst="rect">
            <a:avLst/>
          </a:prstGeom>
        </p:spPr>
      </p:pic>
    </p:spTree>
    <p:extLst>
      <p:ext uri="{BB962C8B-B14F-4D97-AF65-F5344CB8AC3E}">
        <p14:creationId xmlns:p14="http://schemas.microsoft.com/office/powerpoint/2010/main" val="2286576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990600"/>
            <a:ext cx="8686800" cy="5181600"/>
          </a:xfrm>
        </p:spPr>
        <p:txBody>
          <a:bodyPr>
            <a:normAutofit/>
          </a:bodyPr>
          <a:lstStyle/>
          <a:p>
            <a:r>
              <a:rPr lang="en-US" dirty="0" smtClean="0"/>
              <a:t>Europeans promised better jobs and public honors to induce young Africans to enlist in armed forces or serve as colonial administrators</a:t>
            </a:r>
          </a:p>
          <a:p>
            <a:pPr lvl="1"/>
            <a:r>
              <a:rPr lang="en-US" dirty="0" smtClean="0"/>
              <a:t>Europeans kept few of these promises</a:t>
            </a:r>
          </a:p>
          <a:p>
            <a:r>
              <a:rPr lang="en-US" dirty="0" smtClean="0"/>
              <a:t>Between WWI and WWII</a:t>
            </a:r>
          </a:p>
          <a:p>
            <a:pPr lvl="1"/>
            <a:r>
              <a:rPr lang="en-US" dirty="0" smtClean="0"/>
              <a:t>Major strikes and riots broke out</a:t>
            </a:r>
          </a:p>
          <a:p>
            <a:pPr lvl="1"/>
            <a:r>
              <a:rPr lang="en-US" dirty="0" smtClean="0"/>
              <a:t>1930s – protest intensified in colonized Africa </a:t>
            </a:r>
          </a:p>
          <a:p>
            <a:pPr lvl="2"/>
            <a:r>
              <a:rPr lang="en-US" dirty="0" smtClean="0"/>
              <a:t>Response to Great Depression</a:t>
            </a:r>
          </a:p>
          <a:p>
            <a:pPr lvl="1"/>
            <a:r>
              <a:rPr lang="en-US" dirty="0" smtClean="0"/>
              <a:t>1920s – 1930s: African elites began organizing </a:t>
            </a:r>
          </a:p>
          <a:p>
            <a:pPr lvl="2"/>
            <a:r>
              <a:rPr lang="en-US" dirty="0" smtClean="0"/>
              <a:t>Most early political organizations were too loosely structured</a:t>
            </a:r>
          </a:p>
          <a:p>
            <a:pPr lvl="2"/>
            <a:r>
              <a:rPr lang="en-US" dirty="0"/>
              <a:t>G</a:t>
            </a:r>
            <a:r>
              <a:rPr lang="en-US" dirty="0" smtClean="0"/>
              <a:t>rowing recognition by leaders of need to build up a mass base</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52400"/>
            <a:ext cx="8153400" cy="1143000"/>
          </a:xfrm>
        </p:spPr>
        <p:txBody>
          <a:bodyPr>
            <a:normAutofit fontScale="90000"/>
          </a:bodyPr>
          <a:lstStyle/>
          <a:p>
            <a:r>
              <a:rPr lang="en-US" b="1" dirty="0" smtClean="0"/>
              <a:t>Another Global War and the Collapse of the European World Order</a:t>
            </a:r>
            <a:r>
              <a:rPr lang="en-US" dirty="0" smtClean="0"/>
              <a:t> </a:t>
            </a:r>
            <a:endParaRPr lang="en-US" dirty="0"/>
          </a:p>
        </p:txBody>
      </p:sp>
      <p:sp>
        <p:nvSpPr>
          <p:cNvPr id="3" name="Content Placeholder 2"/>
          <p:cNvSpPr>
            <a:spLocks noGrp="1"/>
          </p:cNvSpPr>
          <p:nvPr>
            <p:ph sz="quarter" idx="1"/>
          </p:nvPr>
        </p:nvSpPr>
        <p:spPr>
          <a:xfrm>
            <a:off x="103094" y="1524000"/>
            <a:ext cx="4495800" cy="5486400"/>
          </a:xfrm>
        </p:spPr>
        <p:txBody>
          <a:bodyPr>
            <a:normAutofit fontScale="85000" lnSpcReduction="10000"/>
          </a:bodyPr>
          <a:lstStyle/>
          <a:p>
            <a:r>
              <a:rPr lang="en-US" dirty="0" smtClean="0"/>
              <a:t>WWII</a:t>
            </a:r>
          </a:p>
          <a:p>
            <a:pPr lvl="1"/>
            <a:r>
              <a:rPr lang="en-US" dirty="0" smtClean="0"/>
              <a:t>The devastation drained the resources of European powers</a:t>
            </a:r>
          </a:p>
          <a:p>
            <a:pPr lvl="1"/>
            <a:r>
              <a:rPr lang="en-US" dirty="0" smtClean="0"/>
              <a:t>Hurt the will of the European people to hold increasingly resistant African and Asian colonies</a:t>
            </a:r>
          </a:p>
          <a:p>
            <a:pPr lvl="1"/>
            <a:r>
              <a:rPr lang="en-US" dirty="0"/>
              <a:t>I</a:t>
            </a:r>
            <a:r>
              <a:rPr lang="en-US" dirty="0" smtClean="0"/>
              <a:t>ncreased power of United States and Soviet </a:t>
            </a:r>
            <a:r>
              <a:rPr lang="en-US" dirty="0" smtClean="0"/>
              <a:t>Union (both against colonialism)</a:t>
            </a:r>
          </a:p>
          <a:p>
            <a:pPr lvl="2"/>
            <a:r>
              <a:rPr lang="en-US" dirty="0"/>
              <a:t>Franklin Roosevelt was hostile to colonialism in effort to win Asian and African support for the Allied war effort</a:t>
            </a:r>
          </a:p>
          <a:p>
            <a:pPr lvl="3"/>
            <a:r>
              <a:rPr lang="en-US" dirty="0"/>
              <a:t>Atlantic Charter of 1941 – Roosevelt persuaded Churchill to include a clause that recognized the “right of all people to choose the form of government under which they live.”</a:t>
            </a:r>
          </a:p>
          <a:p>
            <a:pPr lvl="2"/>
            <a:r>
              <a:rPr lang="en-US" dirty="0"/>
              <a:t>Soviets provided aid to nationalist campaigns after the war</a:t>
            </a:r>
          </a:p>
          <a:p>
            <a:pPr lvl="1"/>
            <a:endParaRPr lang="en-US" dirty="0" smtClean="0"/>
          </a:p>
        </p:txBody>
      </p:sp>
      <p:pic>
        <p:nvPicPr>
          <p:cNvPr id="4" name="Picture 3"/>
          <p:cNvPicPr>
            <a:picLocks noChangeAspect="1"/>
          </p:cNvPicPr>
          <p:nvPr/>
        </p:nvPicPr>
        <p:blipFill>
          <a:blip r:embed="rId2"/>
          <a:stretch>
            <a:fillRect/>
          </a:stretch>
        </p:blipFill>
        <p:spPr>
          <a:xfrm>
            <a:off x="4535067" y="1981200"/>
            <a:ext cx="4345290" cy="35052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71500"/>
            <a:ext cx="8839200" cy="1143000"/>
          </a:xfrm>
        </p:spPr>
        <p:txBody>
          <a:bodyPr>
            <a:normAutofit/>
          </a:bodyPr>
          <a:lstStyle/>
          <a:p>
            <a:r>
              <a:rPr lang="en-US" sz="2400" dirty="0"/>
              <a:t>The Winning of Independence in South and Southeast Asia</a:t>
            </a:r>
          </a:p>
        </p:txBody>
      </p:sp>
      <p:sp>
        <p:nvSpPr>
          <p:cNvPr id="3" name="Content Placeholder 2"/>
          <p:cNvSpPr>
            <a:spLocks noGrp="1"/>
          </p:cNvSpPr>
          <p:nvPr>
            <p:ph sz="quarter" idx="1"/>
          </p:nvPr>
        </p:nvSpPr>
        <p:spPr>
          <a:xfrm>
            <a:off x="0" y="533400"/>
            <a:ext cx="4191000" cy="6324600"/>
          </a:xfrm>
        </p:spPr>
        <p:txBody>
          <a:bodyPr>
            <a:normAutofit/>
          </a:bodyPr>
          <a:lstStyle/>
          <a:p>
            <a:pPr lvl="1"/>
            <a:r>
              <a:rPr lang="en-US" dirty="0" smtClean="0"/>
              <a:t>1930s – Indian National Congress offered to support the Allies’ war effort if the British would give them significant share of power at the all-India level and commit themselves to Indian independence once the conflict was over</a:t>
            </a:r>
          </a:p>
          <a:p>
            <a:pPr lvl="2"/>
            <a:r>
              <a:rPr lang="en-US" dirty="0" smtClean="0"/>
              <a:t>Rejected both by the viceroy in India and at home by Winston Churchill</a:t>
            </a:r>
          </a:p>
          <a:p>
            <a:pPr lvl="1"/>
            <a:r>
              <a:rPr lang="en-US" dirty="0" smtClean="0"/>
              <a:t>1942 - Quit </a:t>
            </a:r>
            <a:r>
              <a:rPr lang="en-US" dirty="0"/>
              <a:t>India </a:t>
            </a:r>
            <a:r>
              <a:rPr lang="en-US" dirty="0" smtClean="0"/>
              <a:t>movement- </a:t>
            </a:r>
            <a:r>
              <a:rPr lang="en-US" dirty="0"/>
              <a:t>Indian resistance to the British government </a:t>
            </a:r>
            <a:endParaRPr lang="en-US" dirty="0" smtClean="0"/>
          </a:p>
          <a:p>
            <a:pPr lvl="2"/>
            <a:r>
              <a:rPr lang="en-US" dirty="0" smtClean="0"/>
              <a:t>British responded with repression and mass arrests (Gandhi, Nehru)</a:t>
            </a:r>
          </a:p>
          <a:p>
            <a:pPr lvl="1"/>
            <a:endParaRPr lang="en-US" dirty="0"/>
          </a:p>
          <a:p>
            <a:endParaRPr lang="en-US" dirty="0"/>
          </a:p>
        </p:txBody>
      </p:sp>
      <p:pic>
        <p:nvPicPr>
          <p:cNvPr id="4" name="Picture 3"/>
          <p:cNvPicPr>
            <a:picLocks noChangeAspect="1"/>
          </p:cNvPicPr>
          <p:nvPr/>
        </p:nvPicPr>
        <p:blipFill>
          <a:blip r:embed="rId2"/>
          <a:stretch>
            <a:fillRect/>
          </a:stretch>
        </p:blipFill>
        <p:spPr>
          <a:xfrm>
            <a:off x="4312048" y="885045"/>
            <a:ext cx="4505043" cy="2959877"/>
          </a:xfrm>
          <a:prstGeom prst="rect">
            <a:avLst/>
          </a:prstGeom>
        </p:spPr>
      </p:pic>
      <p:sp>
        <p:nvSpPr>
          <p:cNvPr id="5" name="Rectangle 4"/>
          <p:cNvSpPr/>
          <p:nvPr/>
        </p:nvSpPr>
        <p:spPr>
          <a:xfrm>
            <a:off x="3869461" y="4171321"/>
            <a:ext cx="5105400" cy="2164695"/>
          </a:xfrm>
          <a:prstGeom prst="rect">
            <a:avLst/>
          </a:prstGeom>
        </p:spPr>
        <p:txBody>
          <a:bodyPr wrap="square">
            <a:spAutoFit/>
          </a:bodyPr>
          <a:lstStyle/>
          <a:p>
            <a:pPr marL="548640" lvl="1" indent="-228600">
              <a:spcBef>
                <a:spcPts val="370"/>
              </a:spcBef>
              <a:buClr>
                <a:srgbClr val="9B2D1F"/>
              </a:buClr>
              <a:buSzPct val="85000"/>
              <a:buFont typeface="Wingdings 2"/>
              <a:buChar char=""/>
            </a:pPr>
            <a:r>
              <a:rPr lang="en-US" sz="2400" dirty="0">
                <a:solidFill>
                  <a:prstClr val="black"/>
                </a:solidFill>
              </a:rPr>
              <a:t>1945- the new British ministers began negotiations for independence </a:t>
            </a:r>
          </a:p>
          <a:p>
            <a:pPr marL="822960" lvl="2" indent="-228600">
              <a:spcBef>
                <a:spcPts val="370"/>
              </a:spcBef>
              <a:buClr>
                <a:srgbClr val="D34817">
                  <a:tint val="60000"/>
                </a:srgbClr>
              </a:buClr>
              <a:buSzPct val="85000"/>
              <a:buFont typeface="Wingdings 2"/>
              <a:buChar char=""/>
            </a:pPr>
            <a:r>
              <a:rPr lang="en-US" sz="2000" dirty="0">
                <a:solidFill>
                  <a:prstClr val="black"/>
                </a:solidFill>
              </a:rPr>
              <a:t>The Muslim League insisted on the creation of separate Muslim and Hindu states </a:t>
            </a:r>
          </a:p>
          <a:p>
            <a:pPr marL="822960" lvl="2" indent="-228600">
              <a:spcBef>
                <a:spcPts val="370"/>
              </a:spcBef>
              <a:buClr>
                <a:srgbClr val="D34817">
                  <a:tint val="60000"/>
                </a:srgbClr>
              </a:buClr>
              <a:buSzPct val="85000"/>
              <a:buFont typeface="Wingdings 2"/>
              <a:buChar char=""/>
            </a:pPr>
            <a:r>
              <a:rPr lang="en-US" sz="2000" dirty="0">
                <a:solidFill>
                  <a:prstClr val="black"/>
                </a:solidFill>
              </a:rPr>
              <a:t>Fearing a possible sectarian bloodbath, Congress party leaders agreed to split India</a:t>
            </a:r>
            <a:endParaRPr lang="en-US" sz="2000" b="1" dirty="0">
              <a:solidFill>
                <a:prstClr val="black"/>
              </a:solidFill>
            </a:endParaRPr>
          </a:p>
        </p:txBody>
      </p:sp>
    </p:spTree>
    <p:extLst>
      <p:ext uri="{BB962C8B-B14F-4D97-AF65-F5344CB8AC3E}">
        <p14:creationId xmlns:p14="http://schemas.microsoft.com/office/powerpoint/2010/main" val="8452369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1676400"/>
            <a:ext cx="8641751" cy="3505200"/>
          </a:xfrm>
          <a:prstGeom prst="rect">
            <a:avLst/>
          </a:prstGeom>
        </p:spPr>
      </p:pic>
    </p:spTree>
    <p:extLst>
      <p:ext uri="{BB962C8B-B14F-4D97-AF65-F5344CB8AC3E}">
        <p14:creationId xmlns:p14="http://schemas.microsoft.com/office/powerpoint/2010/main" val="1734558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7641" y="381000"/>
            <a:ext cx="3810000" cy="6705600"/>
          </a:xfrm>
        </p:spPr>
        <p:txBody>
          <a:bodyPr>
            <a:normAutofit lnSpcReduction="10000"/>
          </a:bodyPr>
          <a:lstStyle/>
          <a:p>
            <a:pPr lvl="1">
              <a:buClr>
                <a:srgbClr val="9B2D1F"/>
              </a:buClr>
            </a:pPr>
            <a:r>
              <a:rPr lang="en-US" dirty="0" smtClean="0">
                <a:solidFill>
                  <a:prstClr val="black"/>
                </a:solidFill>
              </a:rPr>
              <a:t>1947 – Partition of India</a:t>
            </a:r>
          </a:p>
          <a:p>
            <a:pPr lvl="2">
              <a:buClr>
                <a:srgbClr val="9B2D1F"/>
              </a:buClr>
            </a:pPr>
            <a:r>
              <a:rPr lang="en-US" sz="2400" dirty="0" smtClean="0">
                <a:solidFill>
                  <a:prstClr val="black"/>
                </a:solidFill>
              </a:rPr>
              <a:t>India – controlled by leaders of the majority Congress party</a:t>
            </a:r>
          </a:p>
          <a:p>
            <a:pPr lvl="2">
              <a:buClr>
                <a:srgbClr val="9B2D1F"/>
              </a:buClr>
            </a:pPr>
            <a:r>
              <a:rPr lang="en-US" sz="2400" dirty="0" smtClean="0">
                <a:solidFill>
                  <a:prstClr val="black"/>
                </a:solidFill>
              </a:rPr>
              <a:t>Pakistan – controlled by leader of the Muslim League, Muhammad Ali Jinnah</a:t>
            </a:r>
          </a:p>
          <a:p>
            <a:pPr lvl="2">
              <a:buClr>
                <a:srgbClr val="9B2D1F"/>
              </a:buClr>
            </a:pPr>
            <a:r>
              <a:rPr lang="en-US" sz="2400" dirty="0" smtClean="0">
                <a:solidFill>
                  <a:prstClr val="black"/>
                </a:solidFill>
              </a:rPr>
              <a:t>Until </a:t>
            </a:r>
            <a:r>
              <a:rPr lang="en-US" sz="2400" dirty="0">
                <a:solidFill>
                  <a:prstClr val="black"/>
                </a:solidFill>
              </a:rPr>
              <a:t>the borders of the new nations could be secured, sectarian violence marred the independence </a:t>
            </a:r>
            <a:r>
              <a:rPr lang="en-US" sz="2400" dirty="0" smtClean="0">
                <a:solidFill>
                  <a:prstClr val="black"/>
                </a:solidFill>
              </a:rPr>
              <a:t>movement</a:t>
            </a:r>
            <a:endParaRPr lang="en-US" sz="2400" dirty="0">
              <a:solidFill>
                <a:prstClr val="black"/>
              </a:solidFill>
            </a:endParaRPr>
          </a:p>
          <a:p>
            <a:pPr lvl="3">
              <a:buClr>
                <a:srgbClr val="9B2D1F"/>
              </a:buClr>
            </a:pPr>
            <a:r>
              <a:rPr lang="en-US" sz="2400" dirty="0">
                <a:solidFill>
                  <a:prstClr val="black"/>
                </a:solidFill>
              </a:rPr>
              <a:t>Hundreds of thousands killed (including women and children)</a:t>
            </a:r>
          </a:p>
          <a:p>
            <a:pPr lvl="3">
              <a:buClr>
                <a:srgbClr val="9B2D1F"/>
              </a:buClr>
            </a:pPr>
            <a:r>
              <a:rPr lang="en-US" sz="2400" dirty="0">
                <a:solidFill>
                  <a:prstClr val="black"/>
                </a:solidFill>
              </a:rPr>
              <a:t>Whole villages destroyed</a:t>
            </a:r>
          </a:p>
          <a:p>
            <a:endParaRPr lang="en-US" dirty="0"/>
          </a:p>
        </p:txBody>
      </p:sp>
      <p:pic>
        <p:nvPicPr>
          <p:cNvPr id="4" name="Picture 3"/>
          <p:cNvPicPr>
            <a:picLocks noChangeAspect="1"/>
          </p:cNvPicPr>
          <p:nvPr/>
        </p:nvPicPr>
        <p:blipFill>
          <a:blip r:embed="rId2"/>
          <a:stretch>
            <a:fillRect/>
          </a:stretch>
        </p:blipFill>
        <p:spPr>
          <a:xfrm>
            <a:off x="4038600" y="533400"/>
            <a:ext cx="4832080" cy="5639097"/>
          </a:xfrm>
          <a:prstGeom prst="rect">
            <a:avLst/>
          </a:prstGeom>
        </p:spPr>
      </p:pic>
    </p:spTree>
    <p:extLst>
      <p:ext uri="{BB962C8B-B14F-4D97-AF65-F5344CB8AC3E}">
        <p14:creationId xmlns:p14="http://schemas.microsoft.com/office/powerpoint/2010/main" val="8417897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056742" y="685800"/>
            <a:ext cx="4087258" cy="3048000"/>
          </a:xfrm>
        </p:spPr>
        <p:txBody>
          <a:bodyPr>
            <a:normAutofit/>
          </a:bodyPr>
          <a:lstStyle/>
          <a:p>
            <a:pPr marL="274320" lvl="1" indent="-274320">
              <a:spcBef>
                <a:spcPts val="580"/>
              </a:spcBef>
              <a:buClr>
                <a:schemeClr val="accent1"/>
              </a:buClr>
            </a:pPr>
            <a:r>
              <a:rPr lang="en-US" dirty="0"/>
              <a:t>In 1948, a radical Hindu assassinated </a:t>
            </a:r>
            <a:r>
              <a:rPr lang="en-US" dirty="0" smtClean="0"/>
              <a:t>Gandhi</a:t>
            </a:r>
          </a:p>
          <a:p>
            <a:pPr marL="548640" lvl="2" indent="-274320">
              <a:spcBef>
                <a:spcPts val="580"/>
              </a:spcBef>
              <a:buClr>
                <a:schemeClr val="accent1"/>
              </a:buClr>
            </a:pPr>
            <a:r>
              <a:rPr lang="en-US" dirty="0" smtClean="0"/>
              <a:t>Gandhi’s civil disobedience campaigns inspired successful struggles for independence in Ghana, Nigeria, and other African colonies in the 1950s and 1960s</a:t>
            </a:r>
          </a:p>
          <a:p>
            <a:endParaRPr lang="en-US" dirty="0"/>
          </a:p>
        </p:txBody>
      </p:sp>
      <p:pic>
        <p:nvPicPr>
          <p:cNvPr id="4" name="Picture 3"/>
          <p:cNvPicPr>
            <a:picLocks noChangeAspect="1"/>
          </p:cNvPicPr>
          <p:nvPr/>
        </p:nvPicPr>
        <p:blipFill>
          <a:blip r:embed="rId2"/>
          <a:stretch>
            <a:fillRect/>
          </a:stretch>
        </p:blipFill>
        <p:spPr>
          <a:xfrm>
            <a:off x="457200" y="297590"/>
            <a:ext cx="4467225" cy="3268702"/>
          </a:xfrm>
          <a:prstGeom prst="rect">
            <a:avLst/>
          </a:prstGeom>
        </p:spPr>
      </p:pic>
      <p:pic>
        <p:nvPicPr>
          <p:cNvPr id="2" name="Picture 1"/>
          <p:cNvPicPr>
            <a:picLocks noChangeAspect="1"/>
          </p:cNvPicPr>
          <p:nvPr/>
        </p:nvPicPr>
        <p:blipFill>
          <a:blip r:embed="rId3"/>
          <a:stretch>
            <a:fillRect/>
          </a:stretch>
        </p:blipFill>
        <p:spPr>
          <a:xfrm>
            <a:off x="4038600" y="3733800"/>
            <a:ext cx="4621115" cy="2749493"/>
          </a:xfrm>
          <a:prstGeom prst="rect">
            <a:avLst/>
          </a:prstGeom>
        </p:spPr>
      </p:pic>
    </p:spTree>
    <p:extLst>
      <p:ext uri="{BB962C8B-B14F-4D97-AF65-F5344CB8AC3E}">
        <p14:creationId xmlns:p14="http://schemas.microsoft.com/office/powerpoint/2010/main" val="6787218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33400" y="152400"/>
            <a:ext cx="8229600" cy="4572000"/>
          </a:xfrm>
        </p:spPr>
        <p:txBody>
          <a:bodyPr/>
          <a:lstStyle/>
          <a:p>
            <a:pPr marL="274320" lvl="1" indent="-274320">
              <a:spcBef>
                <a:spcPts val="580"/>
              </a:spcBef>
              <a:buClr>
                <a:schemeClr val="accent1"/>
              </a:buClr>
            </a:pPr>
            <a:r>
              <a:rPr lang="en-US" dirty="0"/>
              <a:t>With the British withdrawal from colonialism, the French, Dutch, and the United States also began the process of decolonization in Asia</a:t>
            </a:r>
          </a:p>
          <a:p>
            <a:pPr marL="548640" lvl="2" indent="-274320">
              <a:spcBef>
                <a:spcPts val="580"/>
              </a:spcBef>
              <a:buClr>
                <a:schemeClr val="accent1"/>
              </a:buClr>
            </a:pPr>
            <a:r>
              <a:rPr lang="en-US" dirty="0"/>
              <a:t>The U.S. granted independence to the Philippines</a:t>
            </a:r>
          </a:p>
          <a:p>
            <a:pPr marL="548640" lvl="2" indent="-274320">
              <a:spcBef>
                <a:spcPts val="580"/>
              </a:spcBef>
              <a:buClr>
                <a:schemeClr val="accent1"/>
              </a:buClr>
            </a:pPr>
            <a:r>
              <a:rPr lang="en-US" dirty="0"/>
              <a:t>Although they resisted nationalist movements, the Dutch withdrew from Indonesia in 1949 </a:t>
            </a:r>
          </a:p>
          <a:p>
            <a:pPr marL="548640" lvl="2" indent="-274320">
              <a:spcBef>
                <a:spcPts val="580"/>
              </a:spcBef>
              <a:buClr>
                <a:schemeClr val="accent1"/>
              </a:buClr>
            </a:pPr>
            <a:r>
              <a:rPr lang="en-US" dirty="0"/>
              <a:t>The French continued to hold Indochina, until forced to withdraw</a:t>
            </a:r>
          </a:p>
          <a:p>
            <a:endParaRPr lang="en-US" dirty="0"/>
          </a:p>
        </p:txBody>
      </p:sp>
      <p:pic>
        <p:nvPicPr>
          <p:cNvPr id="4" name="Picture 3"/>
          <p:cNvPicPr>
            <a:picLocks noChangeAspect="1"/>
          </p:cNvPicPr>
          <p:nvPr/>
        </p:nvPicPr>
        <p:blipFill>
          <a:blip r:embed="rId2"/>
          <a:stretch>
            <a:fillRect/>
          </a:stretch>
        </p:blipFill>
        <p:spPr>
          <a:xfrm>
            <a:off x="344984" y="2667000"/>
            <a:ext cx="8606431" cy="3548416"/>
          </a:xfrm>
          <a:prstGeom prst="rect">
            <a:avLst/>
          </a:prstGeom>
        </p:spPr>
      </p:pic>
    </p:spTree>
    <p:extLst>
      <p:ext uri="{BB962C8B-B14F-4D97-AF65-F5344CB8AC3E}">
        <p14:creationId xmlns:p14="http://schemas.microsoft.com/office/powerpoint/2010/main" val="21172041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faculty.unlv.edu/pwerth/Asia-decolonization-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stretch>
            <a:fillRect/>
          </a:stretch>
        </p:blipFill>
        <p:spPr>
          <a:xfrm>
            <a:off x="460375" y="762000"/>
            <a:ext cx="8390449" cy="5361811"/>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7772400" cy="731838"/>
          </a:xfrm>
        </p:spPr>
        <p:txBody>
          <a:bodyPr>
            <a:normAutofit fontScale="90000"/>
          </a:bodyPr>
          <a:lstStyle/>
          <a:p>
            <a:r>
              <a:rPr lang="en-US" dirty="0" smtClean="0"/>
              <a:t>The Liberation of </a:t>
            </a:r>
            <a:r>
              <a:rPr lang="en-US" dirty="0" err="1" smtClean="0"/>
              <a:t>Nonsettler</a:t>
            </a:r>
            <a:r>
              <a:rPr lang="en-US" dirty="0" smtClean="0"/>
              <a:t> Africa</a:t>
            </a:r>
            <a:endParaRPr lang="en-US" dirty="0"/>
          </a:p>
        </p:txBody>
      </p:sp>
      <p:sp>
        <p:nvSpPr>
          <p:cNvPr id="3" name="Content Placeholder 2"/>
          <p:cNvSpPr>
            <a:spLocks noGrp="1"/>
          </p:cNvSpPr>
          <p:nvPr>
            <p:ph sz="quarter" idx="1"/>
          </p:nvPr>
        </p:nvSpPr>
        <p:spPr>
          <a:xfrm>
            <a:off x="152400" y="843059"/>
            <a:ext cx="8382000" cy="3200400"/>
          </a:xfrm>
        </p:spPr>
        <p:txBody>
          <a:bodyPr>
            <a:normAutofit fontScale="92500" lnSpcReduction="20000"/>
          </a:bodyPr>
          <a:lstStyle/>
          <a:p>
            <a:r>
              <a:rPr lang="en-US" dirty="0" smtClean="0"/>
              <a:t>WWII was even more disruptive to the colonial order imposed on Africa than WWI</a:t>
            </a:r>
          </a:p>
          <a:p>
            <a:pPr lvl="1"/>
            <a:r>
              <a:rPr lang="en-US" dirty="0" smtClean="0"/>
              <a:t>Forced labor</a:t>
            </a:r>
          </a:p>
          <a:p>
            <a:pPr lvl="1"/>
            <a:r>
              <a:rPr lang="en-US" dirty="0" smtClean="0"/>
              <a:t>Confiscations of crops and minerals</a:t>
            </a:r>
          </a:p>
          <a:p>
            <a:pPr lvl="1"/>
            <a:r>
              <a:rPr lang="en-US" dirty="0" smtClean="0"/>
              <a:t>Inflation</a:t>
            </a:r>
          </a:p>
          <a:p>
            <a:pPr lvl="1"/>
            <a:r>
              <a:rPr lang="en-US" dirty="0" smtClean="0"/>
              <a:t>Controlled markets reduced African earnings</a:t>
            </a:r>
          </a:p>
          <a:p>
            <a:pPr lvl="1"/>
            <a:r>
              <a:rPr lang="en-US" dirty="0" smtClean="0"/>
              <a:t>Hundreds of thousands of Africans fought in the war</a:t>
            </a:r>
          </a:p>
          <a:p>
            <a:pPr lvl="2"/>
            <a:r>
              <a:rPr lang="en-US" dirty="0" smtClean="0"/>
              <a:t>Faced renewed racial discrimination once they returned home</a:t>
            </a:r>
          </a:p>
          <a:p>
            <a:pPr lvl="2"/>
            <a:r>
              <a:rPr lang="en-US" dirty="0" smtClean="0"/>
              <a:t>Became staunch supporters of postwar nationalist campaigns in the African colonies of the British and French</a:t>
            </a:r>
            <a:endParaRPr lang="en-US" dirty="0"/>
          </a:p>
        </p:txBody>
      </p:sp>
      <p:pic>
        <p:nvPicPr>
          <p:cNvPr id="3074" name="Picture 2" descr="http://i2.blogs.indiewire.com/images/blogs/shadowandact/archives/forgott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810000"/>
            <a:ext cx="4182329" cy="2790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2413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609600"/>
            <a:ext cx="3581400" cy="5791200"/>
          </a:xfrm>
        </p:spPr>
        <p:txBody>
          <a:bodyPr>
            <a:normAutofit/>
          </a:bodyPr>
          <a:lstStyle/>
          <a:p>
            <a:pPr lvl="1"/>
            <a:r>
              <a:rPr lang="en-US" dirty="0" smtClean="0"/>
              <a:t>Kwame </a:t>
            </a:r>
            <a:r>
              <a:rPr lang="en-US" dirty="0"/>
              <a:t>Nkrumah </a:t>
            </a:r>
            <a:endParaRPr lang="en-US" dirty="0" smtClean="0"/>
          </a:p>
          <a:p>
            <a:pPr lvl="2"/>
            <a:r>
              <a:rPr lang="en-US" sz="2400" dirty="0"/>
              <a:t>L</a:t>
            </a:r>
            <a:r>
              <a:rPr lang="en-US" sz="2400" dirty="0" smtClean="0"/>
              <a:t>ed </a:t>
            </a:r>
            <a:r>
              <a:rPr lang="en-US" sz="2400" dirty="0"/>
              <a:t>a more radicalized independence movement based on confrontation with the colonial government of the Gold Coast </a:t>
            </a:r>
          </a:p>
          <a:p>
            <a:pPr lvl="3"/>
            <a:r>
              <a:rPr lang="en-US" sz="2400" dirty="0" smtClean="0"/>
              <a:t>Boycotts</a:t>
            </a:r>
            <a:r>
              <a:rPr lang="en-US" sz="2400" dirty="0"/>
              <a:t>, mass rallies, and </a:t>
            </a:r>
            <a:r>
              <a:rPr lang="en-US" sz="2400" dirty="0" smtClean="0"/>
              <a:t>strikes </a:t>
            </a:r>
          </a:p>
          <a:p>
            <a:pPr lvl="2"/>
            <a:r>
              <a:rPr lang="en-US" sz="2400" dirty="0" smtClean="0"/>
              <a:t>1957 - British recognized </a:t>
            </a:r>
            <a:r>
              <a:rPr lang="en-US" sz="2400" dirty="0"/>
              <a:t>him as prime minister of independent Ghana </a:t>
            </a:r>
          </a:p>
          <a:p>
            <a:pPr lvl="3"/>
            <a:r>
              <a:rPr lang="en-US" sz="2400" dirty="0" smtClean="0"/>
              <a:t>First independent black African state</a:t>
            </a:r>
          </a:p>
          <a:p>
            <a:endParaRPr lang="en-US" dirty="0"/>
          </a:p>
        </p:txBody>
      </p:sp>
      <p:pic>
        <p:nvPicPr>
          <p:cNvPr id="27650" name="Picture 2" descr="http://afripopmag.com/wp-content/uploads/2009/09/nkrumah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371600"/>
            <a:ext cx="3831336" cy="380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8995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0" y="533400"/>
            <a:ext cx="3048000" cy="6019800"/>
          </a:xfrm>
        </p:spPr>
        <p:txBody>
          <a:bodyPr>
            <a:normAutofit fontScale="92500" lnSpcReduction="10000"/>
          </a:bodyPr>
          <a:lstStyle/>
          <a:p>
            <a:pPr lvl="1"/>
            <a:r>
              <a:rPr lang="en-US" dirty="0" smtClean="0"/>
              <a:t>Between </a:t>
            </a:r>
            <a:r>
              <a:rPr lang="en-US" dirty="0"/>
              <a:t>1956 and 1960, most French colonies in Africa achieved </a:t>
            </a:r>
            <a:r>
              <a:rPr lang="en-US" dirty="0" smtClean="0"/>
              <a:t>independence</a:t>
            </a:r>
          </a:p>
          <a:p>
            <a:pPr lvl="2"/>
            <a:r>
              <a:rPr lang="en-US" dirty="0" smtClean="0"/>
              <a:t>Hard pressed by costly military struggles to hold on to their colonies in Indochina and Algeria</a:t>
            </a:r>
          </a:p>
          <a:p>
            <a:pPr lvl="1"/>
            <a:r>
              <a:rPr lang="en-US" dirty="0" smtClean="0"/>
              <a:t>1960 - Belgians  </a:t>
            </a:r>
            <a:r>
              <a:rPr lang="en-US" dirty="0"/>
              <a:t>abandoned their colony in the Congo </a:t>
            </a:r>
            <a:r>
              <a:rPr lang="en-US" dirty="0" smtClean="0"/>
              <a:t>in </a:t>
            </a:r>
            <a:r>
              <a:rPr lang="en-US" dirty="0"/>
              <a:t>the absence of any nationalist </a:t>
            </a:r>
            <a:r>
              <a:rPr lang="en-US" dirty="0" smtClean="0"/>
              <a:t>movement</a:t>
            </a:r>
          </a:p>
          <a:p>
            <a:pPr lvl="1"/>
            <a:r>
              <a:rPr lang="en-US" dirty="0" smtClean="0"/>
              <a:t>Only </a:t>
            </a:r>
            <a:r>
              <a:rPr lang="en-US" dirty="0"/>
              <a:t>Portugal attempted to retain control of its African </a:t>
            </a:r>
            <a:r>
              <a:rPr lang="en-US" dirty="0" smtClean="0"/>
              <a:t>possessions</a:t>
            </a:r>
            <a:endParaRPr lang="en-US" dirty="0"/>
          </a:p>
          <a:p>
            <a:endParaRPr lang="en-US" dirty="0"/>
          </a:p>
        </p:txBody>
      </p:sp>
      <p:pic>
        <p:nvPicPr>
          <p:cNvPr id="4" name="Picture 2" descr="http://www.sscnet.ucla.edu/history/hunt/classes/1c/images/Africa%20decolonized.jpg"/>
          <p:cNvPicPr>
            <a:picLocks noChangeAspect="1" noChangeArrowheads="1"/>
          </p:cNvPicPr>
          <p:nvPr/>
        </p:nvPicPr>
        <p:blipFill>
          <a:blip r:embed="rId2" cstate="print"/>
          <a:srcRect/>
          <a:stretch>
            <a:fillRect/>
          </a:stretch>
        </p:blipFill>
        <p:spPr bwMode="auto">
          <a:xfrm>
            <a:off x="3276600" y="304800"/>
            <a:ext cx="5405535" cy="6124191"/>
          </a:xfrm>
          <a:prstGeom prst="rect">
            <a:avLst/>
          </a:prstGeom>
          <a:noFill/>
        </p:spPr>
      </p:pic>
    </p:spTree>
    <p:extLst>
      <p:ext uri="{BB962C8B-B14F-4D97-AF65-F5344CB8AC3E}">
        <p14:creationId xmlns:p14="http://schemas.microsoft.com/office/powerpoint/2010/main" val="535007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Repression and Guerrilla War: The Struggle for the Settler Colonies </a:t>
            </a:r>
          </a:p>
        </p:txBody>
      </p:sp>
      <p:sp>
        <p:nvSpPr>
          <p:cNvPr id="3" name="Content Placeholder 2"/>
          <p:cNvSpPr>
            <a:spLocks noGrp="1"/>
          </p:cNvSpPr>
          <p:nvPr>
            <p:ph sz="quarter" idx="1"/>
          </p:nvPr>
        </p:nvSpPr>
        <p:spPr>
          <a:xfrm>
            <a:off x="228600" y="1676400"/>
            <a:ext cx="8610600" cy="5029200"/>
          </a:xfrm>
        </p:spPr>
        <p:txBody>
          <a:bodyPr>
            <a:normAutofit lnSpcReduction="10000"/>
          </a:bodyPr>
          <a:lstStyle/>
          <a:p>
            <a:pPr lvl="1"/>
            <a:r>
              <a:rPr lang="en-US" dirty="0" smtClean="0"/>
              <a:t>Settler colonies</a:t>
            </a:r>
          </a:p>
          <a:p>
            <a:pPr lvl="2"/>
            <a:r>
              <a:rPr lang="en-US" dirty="0" smtClean="0"/>
              <a:t>Areas were substantial numbers of Europeans had gone to settle permanently in the 19</a:t>
            </a:r>
            <a:r>
              <a:rPr lang="en-US" baseline="30000" dirty="0" smtClean="0"/>
              <a:t>th</a:t>
            </a:r>
            <a:r>
              <a:rPr lang="en-US" dirty="0" smtClean="0"/>
              <a:t> and early 20</a:t>
            </a:r>
            <a:r>
              <a:rPr lang="en-US" baseline="30000" dirty="0" smtClean="0"/>
              <a:t>th</a:t>
            </a:r>
            <a:r>
              <a:rPr lang="en-US" dirty="0" smtClean="0"/>
              <a:t> centuries </a:t>
            </a:r>
          </a:p>
          <a:p>
            <a:pPr lvl="3">
              <a:buClr>
                <a:srgbClr val="9B2D1F"/>
              </a:buClr>
            </a:pPr>
            <a:r>
              <a:rPr lang="en-US" dirty="0">
                <a:solidFill>
                  <a:prstClr val="black"/>
                </a:solidFill>
              </a:rPr>
              <a:t>Algeria, Kenya, Southern Rhodesia, South </a:t>
            </a:r>
            <a:r>
              <a:rPr lang="en-US" dirty="0" smtClean="0">
                <a:solidFill>
                  <a:prstClr val="black"/>
                </a:solidFill>
              </a:rPr>
              <a:t>Africa</a:t>
            </a:r>
          </a:p>
          <a:p>
            <a:pPr lvl="2">
              <a:buClr>
                <a:srgbClr val="9B2D1F"/>
              </a:buClr>
            </a:pPr>
            <a:r>
              <a:rPr lang="en-US" dirty="0" smtClean="0">
                <a:solidFill>
                  <a:prstClr val="black"/>
                </a:solidFill>
              </a:rPr>
              <a:t>European settlers blocked both the rise of indigenous nationalist movements and concessions on part of the colonial overlords</a:t>
            </a:r>
          </a:p>
          <a:p>
            <a:pPr lvl="3">
              <a:buClr>
                <a:srgbClr val="9B2D1F"/>
              </a:buClr>
            </a:pPr>
            <a:r>
              <a:rPr lang="en-US" dirty="0" smtClean="0">
                <a:solidFill>
                  <a:prstClr val="black"/>
                </a:solidFill>
              </a:rPr>
              <a:t>Regarded the colonies to which they had emigrated as their permanent homes</a:t>
            </a:r>
          </a:p>
          <a:p>
            <a:pPr lvl="3">
              <a:buClr>
                <a:srgbClr val="9B2D1F"/>
              </a:buClr>
            </a:pPr>
            <a:r>
              <a:rPr lang="en-US" dirty="0" smtClean="0">
                <a:solidFill>
                  <a:prstClr val="black"/>
                </a:solidFill>
              </a:rPr>
              <a:t>Fought all attempts to turn political control over to the African majority or even to grant them civil rights</a:t>
            </a:r>
          </a:p>
          <a:p>
            <a:pPr lvl="3">
              <a:buClr>
                <a:srgbClr val="9B2D1F"/>
              </a:buClr>
            </a:pPr>
            <a:r>
              <a:rPr lang="en-US" dirty="0" smtClean="0">
                <a:solidFill>
                  <a:prstClr val="black"/>
                </a:solidFill>
              </a:rPr>
              <a:t>Refused all reforms by colonial administrators that required them to give up any lands they had occupied</a:t>
            </a:r>
          </a:p>
          <a:p>
            <a:pPr lvl="2">
              <a:buClr>
                <a:srgbClr val="9B2D1F"/>
              </a:buClr>
            </a:pPr>
            <a:r>
              <a:rPr lang="en-US" dirty="0" smtClean="0">
                <a:solidFill>
                  <a:prstClr val="black"/>
                </a:solidFill>
              </a:rPr>
              <a:t>Many African leaders turned to violent, revolutionary struggles to win their peoples’ independence</a:t>
            </a:r>
          </a:p>
          <a:p>
            <a:pPr lvl="3">
              <a:buClr>
                <a:srgbClr val="9B2D1F"/>
              </a:buClr>
            </a:pPr>
            <a:r>
              <a:rPr lang="en-US" dirty="0" smtClean="0">
                <a:solidFill>
                  <a:prstClr val="black"/>
                </a:solidFill>
              </a:rPr>
              <a:t>Nonviolent protest tactics were forbidden</a:t>
            </a:r>
          </a:p>
          <a:p>
            <a:pPr lvl="3">
              <a:buClr>
                <a:srgbClr val="9B2D1F"/>
              </a:buClr>
            </a:pPr>
            <a:r>
              <a:rPr lang="en-US" dirty="0" smtClean="0">
                <a:solidFill>
                  <a:prstClr val="black"/>
                </a:solidFill>
              </a:rPr>
              <a:t>British or French officials feared angering the highly vocal settler minority</a:t>
            </a:r>
            <a:endParaRPr lang="en-US" dirty="0" smtClean="0"/>
          </a:p>
        </p:txBody>
      </p:sp>
    </p:spTree>
    <p:extLst>
      <p:ext uri="{BB962C8B-B14F-4D97-AF65-F5344CB8AC3E}">
        <p14:creationId xmlns:p14="http://schemas.microsoft.com/office/powerpoint/2010/main" val="17197507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381000"/>
            <a:ext cx="4648200" cy="6324600"/>
          </a:xfrm>
        </p:spPr>
        <p:txBody>
          <a:bodyPr>
            <a:normAutofit fontScale="92500" lnSpcReduction="10000"/>
          </a:bodyPr>
          <a:lstStyle/>
          <a:p>
            <a:r>
              <a:rPr lang="en-US" dirty="0" smtClean="0"/>
              <a:t>Kenya</a:t>
            </a:r>
          </a:p>
          <a:p>
            <a:pPr lvl="1"/>
            <a:r>
              <a:rPr lang="en-US" dirty="0" smtClean="0"/>
              <a:t>Early 1950s – </a:t>
            </a:r>
          </a:p>
          <a:p>
            <a:pPr lvl="2"/>
            <a:r>
              <a:rPr lang="en-US" dirty="0" smtClean="0"/>
              <a:t>Indigenous Kenyans became impatient with the failure of the nonviolent approach adopted by </a:t>
            </a:r>
            <a:r>
              <a:rPr lang="en-US" dirty="0" err="1" smtClean="0"/>
              <a:t>Jomo</a:t>
            </a:r>
            <a:r>
              <a:rPr lang="en-US" dirty="0" smtClean="0"/>
              <a:t> Kenyatta and the leading nationalist party </a:t>
            </a:r>
          </a:p>
          <a:p>
            <a:pPr lvl="2"/>
            <a:r>
              <a:rPr lang="en-US" dirty="0" smtClean="0"/>
              <a:t>Formation of the Land Freedom Army</a:t>
            </a:r>
          </a:p>
          <a:p>
            <a:pPr lvl="3"/>
            <a:r>
              <a:rPr lang="en-US" dirty="0" smtClean="0"/>
              <a:t>Radicals mounted a campaign of terror and guerrilla warfare against the British, the settlers and Africans who were considered collaborators</a:t>
            </a:r>
          </a:p>
          <a:p>
            <a:pPr lvl="4"/>
            <a:r>
              <a:rPr lang="en-US" dirty="0" smtClean="0"/>
              <a:t>By 1956 - British defeated the rebels with an all-out military effort to crush the guerrilla movement; British still negotiate with the nationalists, despite strong objections from European settlers</a:t>
            </a:r>
          </a:p>
          <a:p>
            <a:pPr lvl="1"/>
            <a:r>
              <a:rPr lang="en-US" dirty="0" smtClean="0"/>
              <a:t>1963 – multiracial Kenya had won its independence</a:t>
            </a:r>
          </a:p>
          <a:p>
            <a:pPr lvl="1"/>
            <a:r>
              <a:rPr lang="en-US" dirty="0" smtClean="0"/>
              <a:t>Mid-1980s – one of the most stable and more prosperous African states</a:t>
            </a:r>
            <a:endParaRPr lang="en-US" dirty="0"/>
          </a:p>
        </p:txBody>
      </p:sp>
      <p:pic>
        <p:nvPicPr>
          <p:cNvPr id="4098" name="Picture 2" descr="http://i.dailymail.co.uk/i/pix/2011/04/09/article-0-0B8EDEB000000578-871_468x3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981200"/>
            <a:ext cx="3928596" cy="2828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1086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038600" y="838200"/>
            <a:ext cx="4876800" cy="5715000"/>
          </a:xfrm>
        </p:spPr>
        <p:txBody>
          <a:bodyPr>
            <a:normAutofit fontScale="92500"/>
          </a:bodyPr>
          <a:lstStyle/>
          <a:p>
            <a:r>
              <a:rPr lang="en-US" dirty="0" smtClean="0"/>
              <a:t>Algeria</a:t>
            </a:r>
          </a:p>
          <a:p>
            <a:pPr lvl="1"/>
            <a:r>
              <a:rPr lang="en-US" dirty="0" smtClean="0"/>
              <a:t>Arab and Berber peoples had to fight for independence from the French</a:t>
            </a:r>
          </a:p>
          <a:p>
            <a:pPr lvl="1"/>
            <a:r>
              <a:rPr lang="en-US" dirty="0" smtClean="0"/>
              <a:t>More than a million European settlers in the colony</a:t>
            </a:r>
          </a:p>
          <a:p>
            <a:pPr lvl="1"/>
            <a:r>
              <a:rPr lang="en-US" dirty="0" smtClean="0"/>
              <a:t>Decade after WWII – sporadic rioting grew into sustained guerrilla resistance</a:t>
            </a:r>
          </a:p>
          <a:p>
            <a:pPr lvl="1"/>
            <a:r>
              <a:rPr lang="en-US" dirty="0" smtClean="0"/>
              <a:t>Mid 1950s – National Liberation Front</a:t>
            </a:r>
          </a:p>
          <a:p>
            <a:pPr lvl="2"/>
            <a:r>
              <a:rPr lang="en-US" dirty="0" smtClean="0"/>
              <a:t>Mobilized large segments of the Arab and Berber population of the colony in a full-scale revolt against French rule</a:t>
            </a:r>
          </a:p>
          <a:p>
            <a:pPr lvl="3"/>
            <a:r>
              <a:rPr lang="en-US" dirty="0" smtClean="0"/>
              <a:t>Rebels were defeated militarily, but gradually negotiated for independence</a:t>
            </a:r>
          </a:p>
          <a:p>
            <a:pPr lvl="1"/>
            <a:r>
              <a:rPr lang="en-US" dirty="0" smtClean="0"/>
              <a:t>1962 – Algerians won their independence</a:t>
            </a:r>
            <a:endParaRPr lang="en-US" dirty="0"/>
          </a:p>
        </p:txBody>
      </p:sp>
      <p:pic>
        <p:nvPicPr>
          <p:cNvPr id="5122" name="Picture 2" descr="http://d.ibtimes.co.uk/en/full/248214/algerias-national-organisation-mujahideen-wants-law-criminalising-french-colonialism-follow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669076"/>
            <a:ext cx="3276600" cy="27305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news.bbcimg.co.uk/media/images/54199000/gif/_54199065_algeri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95400"/>
            <a:ext cx="3166533" cy="1781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2511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52400" y="228600"/>
            <a:ext cx="4267200" cy="6172200"/>
          </a:xfrm>
        </p:spPr>
        <p:txBody>
          <a:bodyPr>
            <a:normAutofit/>
          </a:bodyPr>
          <a:lstStyle/>
          <a:p>
            <a:pPr lvl="0">
              <a:buClr>
                <a:srgbClr val="D34817"/>
              </a:buClr>
            </a:pPr>
            <a:r>
              <a:rPr lang="en-US" sz="2000" dirty="0" smtClean="0">
                <a:solidFill>
                  <a:prstClr val="black"/>
                </a:solidFill>
              </a:rPr>
              <a:t>Characteristics of decolonization in Asia and Africa</a:t>
            </a:r>
          </a:p>
          <a:p>
            <a:pPr lvl="1">
              <a:buClr>
                <a:srgbClr val="D34817"/>
              </a:buClr>
            </a:pPr>
            <a:r>
              <a:rPr lang="en-US" sz="2000" dirty="0" smtClean="0">
                <a:solidFill>
                  <a:prstClr val="black"/>
                </a:solidFill>
              </a:rPr>
              <a:t>Violence sometimes used, particularly in settle colonies</a:t>
            </a:r>
          </a:p>
          <a:p>
            <a:pPr lvl="1">
              <a:buClr>
                <a:srgbClr val="D34817"/>
              </a:buClr>
            </a:pPr>
            <a:r>
              <a:rPr lang="en-US" sz="2000" dirty="0" smtClean="0">
                <a:solidFill>
                  <a:prstClr val="black"/>
                </a:solidFill>
              </a:rPr>
              <a:t>Nationalists relied mainly </a:t>
            </a:r>
            <a:r>
              <a:rPr lang="en-US" sz="2000" dirty="0">
                <a:solidFill>
                  <a:prstClr val="black"/>
                </a:solidFill>
              </a:rPr>
              <a:t>on peaceful demonstrations, economic boycotts, and constitutional maneuvers in their struggles for independence</a:t>
            </a:r>
            <a:endParaRPr lang="en-US" sz="2000" dirty="0" smtClean="0">
              <a:solidFill>
                <a:prstClr val="black"/>
              </a:solidFill>
            </a:endParaRPr>
          </a:p>
          <a:p>
            <a:pPr lvl="0">
              <a:buClr>
                <a:srgbClr val="D34817"/>
              </a:buClr>
            </a:pPr>
            <a:endParaRPr lang="en-US" sz="2200" dirty="0">
              <a:solidFill>
                <a:prstClr val="black"/>
              </a:solidFill>
            </a:endParaRPr>
          </a:p>
          <a:p>
            <a:endParaRPr lang="en-US" dirty="0"/>
          </a:p>
        </p:txBody>
      </p:sp>
      <p:pic>
        <p:nvPicPr>
          <p:cNvPr id="4" name="Picture 3"/>
          <p:cNvPicPr>
            <a:picLocks noChangeAspect="1"/>
          </p:cNvPicPr>
          <p:nvPr/>
        </p:nvPicPr>
        <p:blipFill>
          <a:blip r:embed="rId2"/>
          <a:stretch>
            <a:fillRect/>
          </a:stretch>
        </p:blipFill>
        <p:spPr>
          <a:xfrm>
            <a:off x="5410200" y="4114800"/>
            <a:ext cx="3200400" cy="2125066"/>
          </a:xfrm>
          <a:prstGeom prst="rect">
            <a:avLst/>
          </a:prstGeom>
        </p:spPr>
      </p:pic>
      <p:pic>
        <p:nvPicPr>
          <p:cNvPr id="5" name="Picture 4"/>
          <p:cNvPicPr>
            <a:picLocks noChangeAspect="1"/>
          </p:cNvPicPr>
          <p:nvPr/>
        </p:nvPicPr>
        <p:blipFill>
          <a:blip r:embed="rId3"/>
          <a:stretch>
            <a:fillRect/>
          </a:stretch>
        </p:blipFill>
        <p:spPr>
          <a:xfrm>
            <a:off x="685800" y="3390900"/>
            <a:ext cx="3124200" cy="3124200"/>
          </a:xfrm>
          <a:prstGeom prst="rect">
            <a:avLst/>
          </a:prstGeom>
        </p:spPr>
      </p:pic>
      <p:sp>
        <p:nvSpPr>
          <p:cNvPr id="2" name="Rectangle 1"/>
          <p:cNvSpPr/>
          <p:nvPr/>
        </p:nvSpPr>
        <p:spPr>
          <a:xfrm>
            <a:off x="4419600" y="228600"/>
            <a:ext cx="4572000" cy="3631763"/>
          </a:xfrm>
          <a:prstGeom prst="rect">
            <a:avLst/>
          </a:prstGeom>
        </p:spPr>
        <p:txBody>
          <a:bodyPr>
            <a:spAutoFit/>
          </a:bodyPr>
          <a:lstStyle/>
          <a:p>
            <a:pPr marL="548640" lvl="1" indent="-228600">
              <a:spcBef>
                <a:spcPts val="370"/>
              </a:spcBef>
              <a:buClr>
                <a:srgbClr val="9B2D1F"/>
              </a:buClr>
              <a:buSzPct val="85000"/>
              <a:buFont typeface="Wingdings 2"/>
              <a:buChar char=""/>
            </a:pPr>
            <a:r>
              <a:rPr lang="en-US" sz="2000" dirty="0">
                <a:solidFill>
                  <a:prstClr val="black"/>
                </a:solidFill>
              </a:rPr>
              <a:t>Mohandas Gandhi (India) and Kwame Nkrumah (Ghana)</a:t>
            </a:r>
          </a:p>
          <a:p>
            <a:pPr marL="822960" lvl="2" indent="-228600">
              <a:spcBef>
                <a:spcPts val="370"/>
              </a:spcBef>
              <a:buClr>
                <a:srgbClr val="9B2D1F"/>
              </a:buClr>
              <a:buSzPct val="85000"/>
              <a:buFont typeface="Wingdings 2"/>
              <a:buChar char=""/>
            </a:pPr>
            <a:r>
              <a:rPr lang="en-US" sz="2000" dirty="0">
                <a:solidFill>
                  <a:prstClr val="black"/>
                </a:solidFill>
              </a:rPr>
              <a:t>Leaders in the struggle for independence </a:t>
            </a:r>
          </a:p>
          <a:p>
            <a:pPr marL="822960" lvl="2" indent="-228600">
              <a:spcBef>
                <a:spcPts val="370"/>
              </a:spcBef>
              <a:buClr>
                <a:srgbClr val="D34817">
                  <a:tint val="60000"/>
                </a:srgbClr>
              </a:buClr>
              <a:buSzPct val="85000"/>
              <a:buFont typeface="Wingdings 2"/>
              <a:buChar char=""/>
            </a:pPr>
            <a:r>
              <a:rPr lang="en-US" sz="2000" dirty="0">
                <a:solidFill>
                  <a:prstClr val="black"/>
                </a:solidFill>
              </a:rPr>
              <a:t>Used Europeans’ own principles and values, especially those stressing human dignity and civil rights, against the colonial overlords</a:t>
            </a:r>
          </a:p>
          <a:p>
            <a:pPr marL="822960" lvl="2" indent="-228600">
              <a:spcBef>
                <a:spcPts val="370"/>
              </a:spcBef>
              <a:buClr>
                <a:srgbClr val="D34817">
                  <a:tint val="60000"/>
                </a:srgbClr>
              </a:buClr>
              <a:buSzPct val="85000"/>
              <a:buFont typeface="Wingdings 2"/>
              <a:buChar char=""/>
            </a:pPr>
            <a:r>
              <a:rPr lang="en-US" sz="2000" dirty="0">
                <a:solidFill>
                  <a:prstClr val="black"/>
                </a:solidFill>
              </a:rPr>
              <a:t>Used indigenous religious beliefs and traditional symbols of legitimacy to rally mass support for their cause</a:t>
            </a:r>
            <a:endParaRPr lang="en-US" sz="2000" dirty="0">
              <a:solidFill>
                <a:prstClr val="black"/>
              </a:solidFill>
            </a:endParaRPr>
          </a:p>
        </p:txBody>
      </p:sp>
    </p:spTree>
    <p:extLst>
      <p:ext uri="{BB962C8B-B14F-4D97-AF65-F5344CB8AC3E}">
        <p14:creationId xmlns:p14="http://schemas.microsoft.com/office/powerpoint/2010/main" val="38143164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371600"/>
            <a:ext cx="7772400" cy="4572000"/>
          </a:xfrm>
        </p:spPr>
        <p:txBody>
          <a:bodyPr>
            <a:normAutofit fontScale="92500" lnSpcReduction="10000"/>
          </a:bodyPr>
          <a:lstStyle/>
          <a:p>
            <a:r>
              <a:rPr lang="en-US" dirty="0" smtClean="0"/>
              <a:t>Southern Africa</a:t>
            </a:r>
          </a:p>
          <a:p>
            <a:pPr lvl="1"/>
            <a:r>
              <a:rPr lang="en-US" dirty="0" smtClean="0"/>
              <a:t>Violent revolutions put an end to white settler dominance in the Portuguese colonies of Angola and Mozambique in 1975 and in Southern Rhodesia (</a:t>
            </a:r>
            <a:r>
              <a:rPr lang="en-US" dirty="0" smtClean="0"/>
              <a:t>now </a:t>
            </a:r>
            <a:r>
              <a:rPr lang="en-US" dirty="0" smtClean="0"/>
              <a:t>Zimbabwe) by 1980</a:t>
            </a:r>
          </a:p>
          <a:p>
            <a:r>
              <a:rPr lang="en-US" dirty="0" smtClean="0"/>
              <a:t>South Africa</a:t>
            </a:r>
          </a:p>
          <a:p>
            <a:pPr lvl="1"/>
            <a:r>
              <a:rPr lang="en-US" dirty="0" smtClean="0"/>
              <a:t>White minority managed to maintain its position of supremacy</a:t>
            </a:r>
          </a:p>
          <a:p>
            <a:pPr lvl="2"/>
            <a:r>
              <a:rPr lang="en-US" dirty="0" smtClean="0"/>
              <a:t>Equal mix of Dutch-descended Afrikaners and more recently arrive English speakers</a:t>
            </a:r>
          </a:p>
          <a:p>
            <a:pPr lvl="2"/>
            <a:r>
              <a:rPr lang="en-US" dirty="0" smtClean="0"/>
              <a:t>Mid-1980s – 4.5 million settler-descended population</a:t>
            </a:r>
          </a:p>
          <a:p>
            <a:pPr lvl="1"/>
            <a:r>
              <a:rPr lang="en-US" dirty="0" smtClean="0"/>
              <a:t>1948 – Afrikaner National Party</a:t>
            </a:r>
          </a:p>
          <a:p>
            <a:pPr lvl="2"/>
            <a:r>
              <a:rPr lang="en-US" dirty="0" smtClean="0"/>
              <a:t>Emerged as the majority party in the all-while South African legislature</a:t>
            </a:r>
          </a:p>
          <a:p>
            <a:pPr lvl="2"/>
            <a:r>
              <a:rPr lang="en-US" dirty="0" smtClean="0"/>
              <a:t>1961 – gained complete independence from Britain</a:t>
            </a:r>
          </a:p>
          <a:p>
            <a:pPr lvl="2"/>
            <a:r>
              <a:rPr lang="en-US" dirty="0" smtClean="0"/>
              <a:t>Goal: establish lasting white domination over political, social, and economic life of the new nation</a:t>
            </a:r>
            <a:endParaRPr lang="en-US" dirty="0"/>
          </a:p>
        </p:txBody>
      </p:sp>
      <p:sp>
        <p:nvSpPr>
          <p:cNvPr id="4" name="Title 1"/>
          <p:cNvSpPr txBox="1">
            <a:spLocks/>
          </p:cNvSpPr>
          <p:nvPr/>
        </p:nvSpPr>
        <p:spPr>
          <a:xfrm>
            <a:off x="131284" y="152400"/>
            <a:ext cx="8991600" cy="731838"/>
          </a:xfrm>
          <a:prstGeom prst="rect">
            <a:avLst/>
          </a:prstGeom>
        </p:spPr>
        <p:txBody>
          <a:bodyPr bIns="91440" anchor="b" anchorCtr="0">
            <a:normAutofit fontScale="97500"/>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200" dirty="0" smtClean="0"/>
              <a:t>The Persistence of White Supremacy in South Africa </a:t>
            </a:r>
            <a:endParaRPr lang="en-US" sz="3200" dirty="0"/>
          </a:p>
        </p:txBody>
      </p:sp>
    </p:spTree>
    <p:extLst>
      <p:ext uri="{BB962C8B-B14F-4D97-AF65-F5344CB8AC3E}">
        <p14:creationId xmlns:p14="http://schemas.microsoft.com/office/powerpoint/2010/main" val="34199641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533400"/>
            <a:ext cx="4038600" cy="6096000"/>
          </a:xfrm>
        </p:spPr>
        <p:txBody>
          <a:bodyPr>
            <a:normAutofit/>
          </a:bodyPr>
          <a:lstStyle/>
          <a:p>
            <a:pPr marL="274320" lvl="1" indent="-274320">
              <a:spcBef>
                <a:spcPts val="580"/>
              </a:spcBef>
              <a:buClr>
                <a:schemeClr val="accent1"/>
              </a:buClr>
            </a:pPr>
            <a:r>
              <a:rPr lang="en-US" dirty="0" smtClean="0"/>
              <a:t>1948 - </a:t>
            </a:r>
            <a:r>
              <a:rPr lang="en-US" dirty="0"/>
              <a:t>A</a:t>
            </a:r>
            <a:r>
              <a:rPr lang="en-US" dirty="0" smtClean="0"/>
              <a:t>partheid </a:t>
            </a:r>
          </a:p>
          <a:p>
            <a:pPr marL="548640" lvl="2" indent="-274320">
              <a:spcBef>
                <a:spcPts val="580"/>
              </a:spcBef>
              <a:buClr>
                <a:schemeClr val="accent1"/>
              </a:buClr>
            </a:pPr>
            <a:r>
              <a:rPr lang="en-US" dirty="0"/>
              <a:t>A</a:t>
            </a:r>
            <a:r>
              <a:rPr lang="en-US" dirty="0" smtClean="0"/>
              <a:t> </a:t>
            </a:r>
            <a:r>
              <a:rPr lang="en-US" dirty="0"/>
              <a:t>rigid system of racial </a:t>
            </a:r>
            <a:r>
              <a:rPr lang="en-US" dirty="0" smtClean="0"/>
              <a:t>discrimination</a:t>
            </a:r>
          </a:p>
          <a:p>
            <a:pPr marL="548640" lvl="2" indent="-274320">
              <a:spcBef>
                <a:spcPts val="580"/>
              </a:spcBef>
              <a:buClr>
                <a:schemeClr val="accent1"/>
              </a:buClr>
            </a:pPr>
            <a:r>
              <a:rPr lang="en-US" dirty="0" smtClean="0"/>
              <a:t>Afrikaner </a:t>
            </a:r>
            <a:r>
              <a:rPr lang="en-US" dirty="0"/>
              <a:t>minority imposed economic and political discrimination on blacks, mixed-race peoples, and Indians living in South </a:t>
            </a:r>
            <a:r>
              <a:rPr lang="en-US" dirty="0" smtClean="0"/>
              <a:t>Africa</a:t>
            </a:r>
          </a:p>
          <a:p>
            <a:pPr marL="548640" lvl="2" indent="-274320">
              <a:spcBef>
                <a:spcPts val="580"/>
              </a:spcBef>
              <a:buClr>
                <a:schemeClr val="accent1"/>
              </a:buClr>
            </a:pPr>
            <a:r>
              <a:rPr lang="en-US" dirty="0" smtClean="0"/>
              <a:t>Enforced by police state</a:t>
            </a:r>
            <a:endParaRPr lang="en-US" dirty="0" smtClean="0"/>
          </a:p>
          <a:p>
            <a:pPr marL="548640" lvl="2" indent="-274320">
              <a:spcBef>
                <a:spcPts val="580"/>
              </a:spcBef>
              <a:buClr>
                <a:schemeClr val="accent1"/>
              </a:buClr>
            </a:pPr>
            <a:r>
              <a:rPr lang="en-US" dirty="0" smtClean="0"/>
              <a:t>Best jobs for whites</a:t>
            </a:r>
          </a:p>
          <a:p>
            <a:pPr marL="548640" lvl="2" indent="-274320">
              <a:spcBef>
                <a:spcPts val="580"/>
              </a:spcBef>
              <a:buClr>
                <a:schemeClr val="accent1"/>
              </a:buClr>
            </a:pPr>
            <a:r>
              <a:rPr lang="en-US" dirty="0" smtClean="0"/>
              <a:t>Carefully defined contacts allowed between other racial groups</a:t>
            </a:r>
          </a:p>
          <a:p>
            <a:pPr marL="548640" lvl="2" indent="-274320">
              <a:spcBef>
                <a:spcPts val="580"/>
              </a:spcBef>
              <a:buClr>
                <a:schemeClr val="accent1"/>
              </a:buClr>
            </a:pPr>
            <a:r>
              <a:rPr lang="en-US" dirty="0" smtClean="0"/>
              <a:t>Vote and political representation were denied to Africans and Indians</a:t>
            </a:r>
          </a:p>
          <a:p>
            <a:pPr marL="548640" lvl="2" indent="-274320">
              <a:spcBef>
                <a:spcPts val="580"/>
              </a:spcBef>
              <a:buClr>
                <a:schemeClr val="accent1"/>
              </a:buClr>
            </a:pPr>
            <a:r>
              <a:rPr lang="en-US" dirty="0" smtClean="0"/>
              <a:t>Limited educational opportunities for black Africans</a:t>
            </a:r>
          </a:p>
          <a:p>
            <a:pPr marL="274320" lvl="1" indent="-274320">
              <a:spcBef>
                <a:spcPts val="580"/>
              </a:spcBef>
              <a:buClr>
                <a:schemeClr val="accent1"/>
              </a:buClr>
            </a:pPr>
            <a:endParaRPr lang="en-US" dirty="0"/>
          </a:p>
          <a:p>
            <a:endParaRPr lang="en-US" dirty="0"/>
          </a:p>
        </p:txBody>
      </p:sp>
      <p:pic>
        <p:nvPicPr>
          <p:cNvPr id="2" name="Picture 1"/>
          <p:cNvPicPr>
            <a:picLocks noChangeAspect="1"/>
          </p:cNvPicPr>
          <p:nvPr/>
        </p:nvPicPr>
        <p:blipFill>
          <a:blip r:embed="rId2"/>
          <a:stretch>
            <a:fillRect/>
          </a:stretch>
        </p:blipFill>
        <p:spPr>
          <a:xfrm>
            <a:off x="4800600" y="381000"/>
            <a:ext cx="3930839" cy="2914650"/>
          </a:xfrm>
          <a:prstGeom prst="rect">
            <a:avLst/>
          </a:prstGeom>
        </p:spPr>
      </p:pic>
      <p:pic>
        <p:nvPicPr>
          <p:cNvPr id="7" name="Picture 6"/>
          <p:cNvPicPr>
            <a:picLocks noChangeAspect="1"/>
          </p:cNvPicPr>
          <p:nvPr/>
        </p:nvPicPr>
        <p:blipFill>
          <a:blip r:embed="rId3"/>
          <a:stretch>
            <a:fillRect/>
          </a:stretch>
        </p:blipFill>
        <p:spPr>
          <a:xfrm>
            <a:off x="4739884" y="3505200"/>
            <a:ext cx="3991555" cy="3012000"/>
          </a:xfrm>
          <a:prstGeom prst="rect">
            <a:avLst/>
          </a:prstGeom>
        </p:spPr>
      </p:pic>
    </p:spTree>
    <p:extLst>
      <p:ext uri="{BB962C8B-B14F-4D97-AF65-F5344CB8AC3E}">
        <p14:creationId xmlns:p14="http://schemas.microsoft.com/office/powerpoint/2010/main" val="23821028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28600"/>
            <a:ext cx="7772400" cy="655638"/>
          </a:xfrm>
        </p:spPr>
        <p:txBody>
          <a:bodyPr>
            <a:normAutofit fontScale="90000"/>
          </a:bodyPr>
          <a:lstStyle/>
          <a:p>
            <a:r>
              <a:rPr lang="en-US" b="1" dirty="0"/>
              <a:t>Nelson </a:t>
            </a:r>
            <a:r>
              <a:rPr lang="en-US" b="1" dirty="0" err="1"/>
              <a:t>Rolihlahla</a:t>
            </a:r>
            <a:r>
              <a:rPr lang="en-US" b="1" dirty="0"/>
              <a:t> Mandela</a:t>
            </a:r>
            <a:endParaRPr lang="en-US" dirty="0"/>
          </a:p>
        </p:txBody>
      </p:sp>
      <p:sp>
        <p:nvSpPr>
          <p:cNvPr id="4" name="Content Placeholder 3"/>
          <p:cNvSpPr>
            <a:spLocks noGrp="1"/>
          </p:cNvSpPr>
          <p:nvPr>
            <p:ph sz="quarter" idx="1"/>
          </p:nvPr>
        </p:nvSpPr>
        <p:spPr>
          <a:xfrm>
            <a:off x="-4482" y="888720"/>
            <a:ext cx="9220200" cy="3048000"/>
          </a:xfrm>
        </p:spPr>
        <p:txBody>
          <a:bodyPr>
            <a:normAutofit fontScale="92500" lnSpcReduction="20000"/>
          </a:bodyPr>
          <a:lstStyle/>
          <a:p>
            <a:r>
              <a:rPr lang="en-US" dirty="0"/>
              <a:t>Nelson </a:t>
            </a:r>
            <a:r>
              <a:rPr lang="en-US" dirty="0" err="1"/>
              <a:t>Rolihlahla</a:t>
            </a:r>
            <a:r>
              <a:rPr lang="en-US" dirty="0"/>
              <a:t> Mandela </a:t>
            </a:r>
            <a:endParaRPr lang="en-US" dirty="0" smtClean="0"/>
          </a:p>
          <a:p>
            <a:pPr lvl="1"/>
            <a:r>
              <a:rPr lang="en-US" dirty="0"/>
              <a:t>B</a:t>
            </a:r>
            <a:r>
              <a:rPr lang="en-US" dirty="0" smtClean="0"/>
              <a:t>orn </a:t>
            </a:r>
            <a:r>
              <a:rPr lang="en-US" dirty="0"/>
              <a:t>18 July </a:t>
            </a:r>
            <a:r>
              <a:rPr lang="en-US" dirty="0" smtClean="0"/>
              <a:t>1918 </a:t>
            </a:r>
            <a:endParaRPr lang="en-US" dirty="0"/>
          </a:p>
          <a:p>
            <a:pPr lvl="1"/>
            <a:r>
              <a:rPr lang="en-US" dirty="0" smtClean="0"/>
              <a:t>South </a:t>
            </a:r>
            <a:r>
              <a:rPr lang="en-US" dirty="0"/>
              <a:t>African politician who served as President of South Africa from 1994 to </a:t>
            </a:r>
            <a:r>
              <a:rPr lang="en-US" dirty="0" smtClean="0"/>
              <a:t>1999 </a:t>
            </a:r>
          </a:p>
          <a:p>
            <a:pPr lvl="2"/>
            <a:r>
              <a:rPr lang="en-US" dirty="0"/>
              <a:t>F</a:t>
            </a:r>
            <a:r>
              <a:rPr lang="en-US" dirty="0" smtClean="0"/>
              <a:t>irst </a:t>
            </a:r>
            <a:r>
              <a:rPr lang="en-US" dirty="0"/>
              <a:t>ever to be elected in a fully representative democratic </a:t>
            </a:r>
            <a:r>
              <a:rPr lang="en-US" dirty="0" smtClean="0"/>
              <a:t>election</a:t>
            </a:r>
          </a:p>
          <a:p>
            <a:pPr lvl="1"/>
            <a:r>
              <a:rPr lang="en-US" dirty="0" smtClean="0"/>
              <a:t>Before </a:t>
            </a:r>
            <a:r>
              <a:rPr lang="en-US" dirty="0"/>
              <a:t>being elected President, Mandela was a militant anti-apartheid </a:t>
            </a:r>
            <a:r>
              <a:rPr lang="en-US" dirty="0" smtClean="0"/>
              <a:t>activist </a:t>
            </a:r>
          </a:p>
          <a:p>
            <a:pPr lvl="2"/>
            <a:r>
              <a:rPr lang="en-US" dirty="0" smtClean="0"/>
              <a:t>1962 - </a:t>
            </a:r>
            <a:r>
              <a:rPr lang="en-US" dirty="0"/>
              <a:t>A</a:t>
            </a:r>
            <a:r>
              <a:rPr lang="en-US" dirty="0" smtClean="0"/>
              <a:t>rrested </a:t>
            </a:r>
            <a:r>
              <a:rPr lang="en-US" dirty="0"/>
              <a:t>and convicted of sabotage and other charges, and sentenced to life. </a:t>
            </a:r>
            <a:endParaRPr lang="en-US" dirty="0" smtClean="0"/>
          </a:p>
          <a:p>
            <a:pPr lvl="1"/>
            <a:r>
              <a:rPr lang="en-US" dirty="0" smtClean="0"/>
              <a:t>Mandela served </a:t>
            </a:r>
            <a:r>
              <a:rPr lang="en-US" dirty="0"/>
              <a:t>27 years in </a:t>
            </a:r>
            <a:r>
              <a:rPr lang="en-US" dirty="0" smtClean="0"/>
              <a:t>prison. </a:t>
            </a:r>
            <a:r>
              <a:rPr lang="en-US" dirty="0"/>
              <a:t>Following his release from prison on 11 February 1990, Mandela led his party in the negotiations that led to the establishment of democracy in </a:t>
            </a:r>
            <a:r>
              <a:rPr lang="en-US" dirty="0" smtClean="0"/>
              <a:t>1994 </a:t>
            </a:r>
          </a:p>
          <a:p>
            <a:endParaRPr lang="en-US" dirty="0"/>
          </a:p>
        </p:txBody>
      </p:sp>
      <p:pic>
        <p:nvPicPr>
          <p:cNvPr id="3074" name="Picture 2" descr="Nelson Mandela on his 90th birthday in 2008.">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4114800"/>
            <a:ext cx="1905000" cy="24851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4953000" y="3936720"/>
            <a:ext cx="3771900" cy="2338578"/>
          </a:xfrm>
          <a:prstGeom prst="rect">
            <a:avLst/>
          </a:prstGeom>
        </p:spPr>
      </p:pic>
    </p:spTree>
    <p:extLst>
      <p:ext uri="{BB962C8B-B14F-4D97-AF65-F5344CB8AC3E}">
        <p14:creationId xmlns:p14="http://schemas.microsoft.com/office/powerpoint/2010/main" val="37210351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1200" y="228600"/>
            <a:ext cx="4800600" cy="3600450"/>
          </a:xfrm>
          <a:prstGeom prst="rect">
            <a:avLst/>
          </a:prstGeom>
        </p:spPr>
      </p:pic>
      <p:pic>
        <p:nvPicPr>
          <p:cNvPr id="3" name="Picture 2"/>
          <p:cNvPicPr>
            <a:picLocks noChangeAspect="1"/>
          </p:cNvPicPr>
          <p:nvPr/>
        </p:nvPicPr>
        <p:blipFill>
          <a:blip r:embed="rId3"/>
          <a:stretch>
            <a:fillRect/>
          </a:stretch>
        </p:blipFill>
        <p:spPr>
          <a:xfrm>
            <a:off x="2895600" y="4191000"/>
            <a:ext cx="3619500" cy="2294763"/>
          </a:xfrm>
          <a:prstGeom prst="rect">
            <a:avLst/>
          </a:prstGeom>
        </p:spPr>
      </p:pic>
    </p:spTree>
    <p:extLst>
      <p:ext uri="{BB962C8B-B14F-4D97-AF65-F5344CB8AC3E}">
        <p14:creationId xmlns:p14="http://schemas.microsoft.com/office/powerpoint/2010/main" val="17658230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22238"/>
            <a:ext cx="7772400" cy="503238"/>
          </a:xfrm>
        </p:spPr>
        <p:txBody>
          <a:bodyPr>
            <a:normAutofit/>
          </a:bodyPr>
          <a:lstStyle/>
          <a:p>
            <a:r>
              <a:rPr lang="en-US" sz="2000" dirty="0"/>
              <a:t>Conflicting Nationalisms: Arabs, Israelis and the Palestinian Question </a:t>
            </a:r>
          </a:p>
        </p:txBody>
      </p:sp>
      <p:sp>
        <p:nvSpPr>
          <p:cNvPr id="3" name="Content Placeholder 2"/>
          <p:cNvSpPr>
            <a:spLocks noGrp="1"/>
          </p:cNvSpPr>
          <p:nvPr>
            <p:ph sz="quarter" idx="1"/>
          </p:nvPr>
        </p:nvSpPr>
        <p:spPr>
          <a:xfrm>
            <a:off x="762000" y="4672710"/>
            <a:ext cx="7772400" cy="2286000"/>
          </a:xfrm>
        </p:spPr>
        <p:txBody>
          <a:bodyPr>
            <a:normAutofit fontScale="92500" lnSpcReduction="20000"/>
          </a:bodyPr>
          <a:lstStyle/>
          <a:p>
            <a:pPr marL="274320" lvl="1" indent="-274320">
              <a:spcBef>
                <a:spcPts val="580"/>
              </a:spcBef>
              <a:buClr>
                <a:schemeClr val="accent1"/>
              </a:buClr>
            </a:pPr>
            <a:r>
              <a:rPr lang="en-US" dirty="0" smtClean="0"/>
              <a:t>In </a:t>
            </a:r>
            <a:r>
              <a:rPr lang="en-US" dirty="0"/>
              <a:t>the aftermath of the Holocaust, many supported Zionist demands for creation of a Jewish </a:t>
            </a:r>
            <a:r>
              <a:rPr lang="en-US" dirty="0" smtClean="0"/>
              <a:t>state</a:t>
            </a:r>
          </a:p>
          <a:p>
            <a:pPr marL="274320" lvl="1" indent="-274320">
              <a:spcBef>
                <a:spcPts val="580"/>
              </a:spcBef>
              <a:buClr>
                <a:schemeClr val="accent1"/>
              </a:buClr>
            </a:pPr>
            <a:r>
              <a:rPr lang="en-US" dirty="0" smtClean="0"/>
              <a:t>1937 - a </a:t>
            </a:r>
            <a:r>
              <a:rPr lang="en-US" dirty="0"/>
              <a:t>British commission proposed partition of Palestine, which was endorsed by the United Nations in </a:t>
            </a:r>
            <a:r>
              <a:rPr lang="en-US" dirty="0" smtClean="0"/>
              <a:t>1948</a:t>
            </a:r>
          </a:p>
          <a:p>
            <a:pPr marL="548640" lvl="2" indent="-274320">
              <a:spcBef>
                <a:spcPts val="580"/>
              </a:spcBef>
              <a:buClr>
                <a:schemeClr val="accent1"/>
              </a:buClr>
            </a:pPr>
            <a:r>
              <a:rPr lang="en-US" dirty="0" smtClean="0"/>
              <a:t>The </a:t>
            </a:r>
            <a:r>
              <a:rPr lang="en-US" dirty="0"/>
              <a:t>Arab states surrounding the newly formed Israel immediately </a:t>
            </a:r>
            <a:r>
              <a:rPr lang="en-US" dirty="0" smtClean="0"/>
              <a:t>attacked </a:t>
            </a:r>
          </a:p>
          <a:p>
            <a:pPr marL="822960" lvl="3" indent="-274320">
              <a:spcBef>
                <a:spcPts val="580"/>
              </a:spcBef>
              <a:buClr>
                <a:schemeClr val="accent1"/>
              </a:buClr>
            </a:pPr>
            <a:r>
              <a:rPr lang="en-US" dirty="0" smtClean="0"/>
              <a:t>Despite </a:t>
            </a:r>
            <a:r>
              <a:rPr lang="en-US" dirty="0"/>
              <a:t>being outnumbered, the Israelis were able to defend their new nation and expand at the expense of their Arab </a:t>
            </a:r>
            <a:r>
              <a:rPr lang="en-US" dirty="0" smtClean="0"/>
              <a:t>neighbors</a:t>
            </a:r>
            <a:endParaRPr lang="en-US" dirty="0"/>
          </a:p>
          <a:p>
            <a:endParaRPr lang="en-US" dirty="0"/>
          </a:p>
        </p:txBody>
      </p:sp>
      <p:pic>
        <p:nvPicPr>
          <p:cNvPr id="4" name="Picture 3"/>
          <p:cNvPicPr>
            <a:picLocks noChangeAspect="1"/>
          </p:cNvPicPr>
          <p:nvPr/>
        </p:nvPicPr>
        <p:blipFill>
          <a:blip r:embed="rId2"/>
          <a:stretch>
            <a:fillRect/>
          </a:stretch>
        </p:blipFill>
        <p:spPr>
          <a:xfrm>
            <a:off x="1524000" y="661010"/>
            <a:ext cx="5867400" cy="3905736"/>
          </a:xfrm>
          <a:prstGeom prst="rect">
            <a:avLst/>
          </a:prstGeom>
        </p:spPr>
      </p:pic>
    </p:spTree>
    <p:extLst>
      <p:ext uri="{BB962C8B-B14F-4D97-AF65-F5344CB8AC3E}">
        <p14:creationId xmlns:p14="http://schemas.microsoft.com/office/powerpoint/2010/main" val="17287051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010" y="176353"/>
            <a:ext cx="7772400" cy="808038"/>
          </a:xfrm>
        </p:spPr>
        <p:txBody>
          <a:bodyPr/>
          <a:lstStyle/>
          <a:p>
            <a:r>
              <a:rPr lang="en-US" dirty="0" smtClean="0"/>
              <a:t>PEACE IN THE MIDDLE EAST!</a:t>
            </a:r>
            <a:endParaRPr lang="en-US" dirty="0"/>
          </a:p>
        </p:txBody>
      </p:sp>
      <p:pic>
        <p:nvPicPr>
          <p:cNvPr id="4098" name="Picture 2" descr="http://upload.wikimedia.org/wikipedia/commons/thumb/d/d5/Israel_and_Palestine_Peace.svg/220px-Israel_and_Palestine_Peace.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65" y="1503218"/>
            <a:ext cx="4582680" cy="258296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upload.wikimedia.org/wikipedia/commons/thumb/f/f2/Bill_Clinton%2C_Yitzhak_Rabin%2C_Yasser_Arafat_at_the_White_House_1993-09-13.jpg/220px-Bill_Clinton%2C_Yitzhak_Rabin%2C_Yasser_Arafat_at_the_White_House_1993-09-13.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71830" y="4086186"/>
            <a:ext cx="3699566" cy="252243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0.tqn.com/d/politicalhumor/1/0/v/X/2/last-lk0106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4397196"/>
            <a:ext cx="4319010" cy="220324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t0.gstatic.com/images?q=tbn:ANd9GcTFb8pEgpwLYb7ayGm1A0pVj5MCSZ-5Ybv_9tTDsjpmpoFXQjBa:www.doglegs.net/cclovett/No%2520Peace%2520Without%2520This%2520Piece%2520Palestine.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92377" y="879790"/>
            <a:ext cx="3379019" cy="3206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2190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Conclusion: The Limits of Decolonization</a:t>
            </a:r>
            <a:r>
              <a:rPr lang="en-US" dirty="0"/>
              <a:t> </a:t>
            </a:r>
          </a:p>
        </p:txBody>
      </p:sp>
      <p:sp>
        <p:nvSpPr>
          <p:cNvPr id="3" name="Content Placeholder 2"/>
          <p:cNvSpPr>
            <a:spLocks noGrp="1"/>
          </p:cNvSpPr>
          <p:nvPr>
            <p:ph sz="quarter" idx="1"/>
          </p:nvPr>
        </p:nvSpPr>
        <p:spPr>
          <a:xfrm>
            <a:off x="914400" y="1905000"/>
            <a:ext cx="7772400" cy="4114800"/>
          </a:xfrm>
        </p:spPr>
        <p:txBody>
          <a:bodyPr/>
          <a:lstStyle/>
          <a:p>
            <a:r>
              <a:rPr lang="en-US" dirty="0"/>
              <a:t>In many parts of the world, decolonization was not a revolutionary procedure. </a:t>
            </a:r>
            <a:endParaRPr lang="en-US" dirty="0" smtClean="0"/>
          </a:p>
          <a:p>
            <a:r>
              <a:rPr lang="en-US" dirty="0" smtClean="0"/>
              <a:t>Power </a:t>
            </a:r>
            <a:r>
              <a:rPr lang="en-US" dirty="0"/>
              <a:t>passed from one class of elites to another. Little social and economic reform was involved. </a:t>
            </a:r>
            <a:endParaRPr lang="en-US" dirty="0" smtClean="0"/>
          </a:p>
          <a:p>
            <a:r>
              <a:rPr lang="en-US" dirty="0" smtClean="0"/>
              <a:t>Decolonization </a:t>
            </a:r>
            <a:r>
              <a:rPr lang="en-US" dirty="0"/>
              <a:t>also did little to disrupt Western economic dominance of the system of global trade.</a:t>
            </a:r>
          </a:p>
          <a:p>
            <a:endParaRPr lang="en-US" dirty="0"/>
          </a:p>
        </p:txBody>
      </p:sp>
    </p:spTree>
    <p:extLst>
      <p:ext uri="{BB962C8B-B14F-4D97-AF65-F5344CB8AC3E}">
        <p14:creationId xmlns:p14="http://schemas.microsoft.com/office/powerpoint/2010/main" val="489206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228600"/>
            <a:ext cx="7772400" cy="4572000"/>
          </a:xfrm>
        </p:spPr>
        <p:txBody>
          <a:bodyPr/>
          <a:lstStyle/>
          <a:p>
            <a:pPr lvl="0">
              <a:buClr>
                <a:srgbClr val="D34817"/>
              </a:buClr>
            </a:pPr>
            <a:r>
              <a:rPr lang="en-US" sz="2200" dirty="0">
                <a:solidFill>
                  <a:prstClr val="black"/>
                </a:solidFill>
              </a:rPr>
              <a:t>European colonial regimes had been built in collaboration with indigenous elite groups (princes, landlords, and new middles classes) and depended for their survival on these groups, as well as on soldiers and police recruited from colonized peoples</a:t>
            </a:r>
          </a:p>
          <a:p>
            <a:pPr lvl="1">
              <a:buClr>
                <a:srgbClr val="9B2D1F"/>
              </a:buClr>
            </a:pPr>
            <a:r>
              <a:rPr lang="en-US" sz="2000" dirty="0">
                <a:solidFill>
                  <a:prstClr val="black"/>
                </a:solidFill>
              </a:rPr>
              <a:t>Europeans vulnerable to growing challenges within colonies</a:t>
            </a:r>
          </a:p>
          <a:p>
            <a:endParaRPr lang="en-US" dirty="0"/>
          </a:p>
        </p:txBody>
      </p:sp>
      <p:pic>
        <p:nvPicPr>
          <p:cNvPr id="4" name="Picture 3"/>
          <p:cNvPicPr>
            <a:picLocks noChangeAspect="1"/>
          </p:cNvPicPr>
          <p:nvPr/>
        </p:nvPicPr>
        <p:blipFill>
          <a:blip r:embed="rId2"/>
          <a:stretch>
            <a:fillRect/>
          </a:stretch>
        </p:blipFill>
        <p:spPr>
          <a:xfrm>
            <a:off x="1524000" y="2133600"/>
            <a:ext cx="5943600" cy="4439280"/>
          </a:xfrm>
          <a:prstGeom prst="rect">
            <a:avLst/>
          </a:prstGeom>
        </p:spPr>
      </p:pic>
    </p:spTree>
    <p:extLst>
      <p:ext uri="{BB962C8B-B14F-4D97-AF65-F5344CB8AC3E}">
        <p14:creationId xmlns:p14="http://schemas.microsoft.com/office/powerpoint/2010/main" val="2041308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152400"/>
            <a:ext cx="2743200" cy="6629400"/>
          </a:xfrm>
        </p:spPr>
        <p:txBody>
          <a:bodyPr>
            <a:normAutofit fontScale="85000" lnSpcReduction="10000"/>
          </a:bodyPr>
          <a:lstStyle/>
          <a:p>
            <a:r>
              <a:rPr lang="en-US" dirty="0" smtClean="0"/>
              <a:t>World War I</a:t>
            </a:r>
          </a:p>
          <a:p>
            <a:pPr lvl="1"/>
            <a:r>
              <a:rPr lang="en-US" dirty="0" smtClean="0"/>
              <a:t>Caused doubt on the Europeans’ claims that by virtue of their racial superiority they were the fittest of all peoples to rule the world</a:t>
            </a:r>
          </a:p>
          <a:p>
            <a:r>
              <a:rPr lang="en-US" dirty="0" smtClean="0"/>
              <a:t>Great Depression</a:t>
            </a:r>
          </a:p>
          <a:p>
            <a:pPr lvl="1"/>
            <a:r>
              <a:rPr lang="en-US" dirty="0" smtClean="0"/>
              <a:t>Hit most colonies hard, which gave further strength to the nationalist cause</a:t>
            </a:r>
          </a:p>
          <a:p>
            <a:r>
              <a:rPr lang="en-US" dirty="0" smtClean="0"/>
              <a:t>World War II</a:t>
            </a:r>
          </a:p>
          <a:p>
            <a:pPr lvl="1"/>
            <a:r>
              <a:rPr lang="en-US" dirty="0" smtClean="0"/>
              <a:t>Created problems with the existing European colonial order</a:t>
            </a:r>
          </a:p>
          <a:p>
            <a:pPr lvl="1"/>
            <a:r>
              <a:rPr lang="en-US" dirty="0" smtClean="0"/>
              <a:t>Within decades, most of Africa and Asia had been liberated from European rule</a:t>
            </a:r>
            <a:endParaRPr lang="en-US" dirty="0"/>
          </a:p>
        </p:txBody>
      </p:sp>
      <p:pic>
        <p:nvPicPr>
          <p:cNvPr id="2" name="Picture 1"/>
          <p:cNvPicPr>
            <a:picLocks noChangeAspect="1"/>
          </p:cNvPicPr>
          <p:nvPr/>
        </p:nvPicPr>
        <p:blipFill>
          <a:blip r:embed="rId2"/>
          <a:stretch>
            <a:fillRect/>
          </a:stretch>
        </p:blipFill>
        <p:spPr>
          <a:xfrm>
            <a:off x="4091497" y="152400"/>
            <a:ext cx="3984537" cy="2743200"/>
          </a:xfrm>
          <a:prstGeom prst="rect">
            <a:avLst/>
          </a:prstGeom>
        </p:spPr>
      </p:pic>
      <p:pic>
        <p:nvPicPr>
          <p:cNvPr id="5" name="Picture 4"/>
          <p:cNvPicPr>
            <a:picLocks noChangeAspect="1"/>
          </p:cNvPicPr>
          <p:nvPr/>
        </p:nvPicPr>
        <p:blipFill>
          <a:blip r:embed="rId3"/>
          <a:stretch>
            <a:fillRect/>
          </a:stretch>
        </p:blipFill>
        <p:spPr>
          <a:xfrm>
            <a:off x="4419600" y="3048000"/>
            <a:ext cx="3676650" cy="3621421"/>
          </a:xfrm>
          <a:prstGeom prst="rect">
            <a:avLst/>
          </a:prstGeom>
        </p:spPr>
      </p:pic>
    </p:spTree>
    <p:extLst>
      <p:ext uri="{BB962C8B-B14F-4D97-AF65-F5344CB8AC3E}">
        <p14:creationId xmlns:p14="http://schemas.microsoft.com/office/powerpoint/2010/main" val="1595811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India: The Makings of the Nationalist Challenge to the British Raj </a:t>
            </a:r>
          </a:p>
        </p:txBody>
      </p:sp>
      <p:sp>
        <p:nvSpPr>
          <p:cNvPr id="3" name="Content Placeholder 2"/>
          <p:cNvSpPr>
            <a:spLocks noGrp="1"/>
          </p:cNvSpPr>
          <p:nvPr>
            <p:ph sz="quarter" idx="1"/>
          </p:nvPr>
        </p:nvSpPr>
        <p:spPr>
          <a:xfrm>
            <a:off x="457200" y="1676400"/>
            <a:ext cx="8763000" cy="4953000"/>
          </a:xfrm>
        </p:spPr>
        <p:txBody>
          <a:bodyPr>
            <a:normAutofit fontScale="85000" lnSpcReduction="20000"/>
          </a:bodyPr>
          <a:lstStyle/>
          <a:p>
            <a:pPr marL="274320" lvl="1" indent="-274320">
              <a:spcBef>
                <a:spcPts val="580"/>
              </a:spcBef>
              <a:buClr>
                <a:schemeClr val="accent1"/>
              </a:buClr>
            </a:pPr>
            <a:r>
              <a:rPr lang="en-US" dirty="0" smtClean="0"/>
              <a:t>1885 – creation of the Indian National Congress </a:t>
            </a:r>
          </a:p>
          <a:p>
            <a:pPr marL="548640" lvl="2" indent="-274320">
              <a:spcBef>
                <a:spcPts val="580"/>
              </a:spcBef>
              <a:buClr>
                <a:schemeClr val="accent1"/>
              </a:buClr>
            </a:pPr>
            <a:r>
              <a:rPr lang="en-US" dirty="0" smtClean="0"/>
              <a:t>Dominated by Hindus but had Muslim leaders </a:t>
            </a:r>
          </a:p>
          <a:p>
            <a:pPr marL="548640" lvl="2" indent="-274320">
              <a:spcBef>
                <a:spcPts val="580"/>
              </a:spcBef>
              <a:buClr>
                <a:schemeClr val="accent1"/>
              </a:buClr>
            </a:pPr>
            <a:r>
              <a:rPr lang="en-US" dirty="0" smtClean="0"/>
              <a:t>Created </a:t>
            </a:r>
            <a:r>
              <a:rPr lang="en-US" dirty="0" smtClean="0"/>
              <a:t>by </a:t>
            </a:r>
            <a:r>
              <a:rPr lang="en-US" dirty="0"/>
              <a:t>r</a:t>
            </a:r>
            <a:r>
              <a:rPr lang="en-US" dirty="0" smtClean="0"/>
              <a:t>egional </a:t>
            </a:r>
            <a:r>
              <a:rPr lang="en-US" dirty="0"/>
              <a:t>associations of Western-educated Indians located in major cities </a:t>
            </a:r>
            <a:endParaRPr lang="en-US" dirty="0" smtClean="0"/>
          </a:p>
          <a:p>
            <a:pPr marL="548640" lvl="2" indent="-274320">
              <a:spcBef>
                <a:spcPts val="580"/>
              </a:spcBef>
              <a:buClr>
                <a:schemeClr val="accent1"/>
              </a:buClr>
            </a:pPr>
            <a:r>
              <a:rPr lang="en-US" dirty="0" smtClean="0"/>
              <a:t>Had approval from high-ranking British officials</a:t>
            </a:r>
          </a:p>
          <a:p>
            <a:pPr marL="822960" lvl="3" indent="-274320">
              <a:spcBef>
                <a:spcPts val="580"/>
              </a:spcBef>
              <a:buClr>
                <a:schemeClr val="accent1"/>
              </a:buClr>
            </a:pPr>
            <a:r>
              <a:rPr lang="en-US" dirty="0" smtClean="0"/>
              <a:t>Forum for educated individuals to make their opinions known through government</a:t>
            </a:r>
          </a:p>
          <a:p>
            <a:pPr marL="822960" lvl="3" indent="-274320">
              <a:spcBef>
                <a:spcPts val="580"/>
              </a:spcBef>
              <a:buClr>
                <a:schemeClr val="accent1"/>
              </a:buClr>
            </a:pPr>
            <a:r>
              <a:rPr lang="en-US" dirty="0" smtClean="0"/>
              <a:t>Most early members were loyal to the British rulers</a:t>
            </a:r>
          </a:p>
          <a:p>
            <a:pPr marL="548640" lvl="2" indent="-274320">
              <a:spcBef>
                <a:spcPts val="580"/>
              </a:spcBef>
              <a:buClr>
                <a:schemeClr val="accent1"/>
              </a:buClr>
            </a:pPr>
            <a:r>
              <a:rPr lang="en-US" dirty="0" smtClean="0"/>
              <a:t>Primary </a:t>
            </a:r>
            <a:r>
              <a:rPr lang="en-US" dirty="0"/>
              <a:t>function of the early party was to present grievances to the British colonial </a:t>
            </a:r>
            <a:r>
              <a:rPr lang="en-US" dirty="0" smtClean="0"/>
              <a:t>administration</a:t>
            </a:r>
          </a:p>
          <a:p>
            <a:pPr marL="822960" lvl="3" indent="-274320">
              <a:spcBef>
                <a:spcPts val="580"/>
              </a:spcBef>
              <a:buClr>
                <a:schemeClr val="accent1"/>
              </a:buClr>
            </a:pPr>
            <a:r>
              <a:rPr lang="en-US" dirty="0" smtClean="0"/>
              <a:t>Most </a:t>
            </a:r>
            <a:r>
              <a:rPr lang="en-US" dirty="0"/>
              <a:t>of the issues concerned the Indian elite, not the </a:t>
            </a:r>
            <a:r>
              <a:rPr lang="en-US" dirty="0" smtClean="0"/>
              <a:t>poor</a:t>
            </a:r>
            <a:endParaRPr lang="en-US" dirty="0"/>
          </a:p>
          <a:p>
            <a:pPr marL="822960" lvl="3" indent="-274320">
              <a:spcBef>
                <a:spcPts val="580"/>
              </a:spcBef>
              <a:buClr>
                <a:schemeClr val="accent1"/>
              </a:buClr>
            </a:pPr>
            <a:r>
              <a:rPr lang="en-US" dirty="0" smtClean="0"/>
              <a:t>Increasing Indian representation in local legislative bodies</a:t>
            </a:r>
          </a:p>
          <a:p>
            <a:pPr marL="822960" lvl="3" indent="-274320">
              <a:spcBef>
                <a:spcPts val="580"/>
              </a:spcBef>
              <a:buClr>
                <a:schemeClr val="accent1"/>
              </a:buClr>
            </a:pPr>
            <a:r>
              <a:rPr lang="en-US" dirty="0" smtClean="0"/>
              <a:t>Drain of wealth from subcontinent to Great Britain</a:t>
            </a:r>
          </a:p>
          <a:p>
            <a:pPr marL="822960" lvl="3" indent="-274320">
              <a:spcBef>
                <a:spcPts val="580"/>
              </a:spcBef>
              <a:buClr>
                <a:schemeClr val="accent1"/>
              </a:buClr>
            </a:pPr>
            <a:r>
              <a:rPr lang="en-US" dirty="0" smtClean="0"/>
              <a:t>Growing poverty of Indian masses</a:t>
            </a:r>
          </a:p>
          <a:p>
            <a:pPr marL="822960" lvl="3" indent="-274320">
              <a:spcBef>
                <a:spcPts val="580"/>
              </a:spcBef>
              <a:buClr>
                <a:schemeClr val="accent1"/>
              </a:buClr>
            </a:pPr>
            <a:r>
              <a:rPr lang="en-US" dirty="0" smtClean="0"/>
              <a:t>Removing barriers to Indian employment in colonial bureaucracy </a:t>
            </a:r>
          </a:p>
          <a:p>
            <a:pPr marL="822960" lvl="3" indent="-274320">
              <a:spcBef>
                <a:spcPts val="580"/>
              </a:spcBef>
              <a:buClr>
                <a:schemeClr val="accent1"/>
              </a:buClr>
            </a:pPr>
            <a:r>
              <a:rPr lang="en-US" dirty="0" smtClean="0"/>
              <a:t>British racism</a:t>
            </a:r>
          </a:p>
          <a:p>
            <a:pPr marL="1097280" lvl="4" indent="-274320">
              <a:spcBef>
                <a:spcPts val="580"/>
              </a:spcBef>
              <a:buClr>
                <a:schemeClr val="accent1"/>
              </a:buClr>
            </a:pPr>
            <a:r>
              <a:rPr lang="en-US" dirty="0" smtClean="0"/>
              <a:t>Poor salaries and limited opportunities for Indians in the colonial administration</a:t>
            </a:r>
          </a:p>
          <a:p>
            <a:pPr marL="548640" lvl="2" indent="-274320">
              <a:spcBef>
                <a:spcPts val="580"/>
              </a:spcBef>
              <a:buClr>
                <a:schemeClr val="accent1"/>
              </a:buClr>
            </a:pPr>
            <a:r>
              <a:rPr lang="en-US" dirty="0" smtClean="0"/>
              <a:t>Despite </a:t>
            </a:r>
            <a:r>
              <a:rPr lang="en-US" dirty="0"/>
              <a:t>its limited aims, the Congress party did allow the formation of a sense of Indian </a:t>
            </a:r>
            <a:r>
              <a:rPr lang="en-US" dirty="0" smtClean="0"/>
              <a:t>identity</a:t>
            </a:r>
          </a:p>
          <a:p>
            <a:pPr marL="548640" lvl="2" indent="-274320">
              <a:spcBef>
                <a:spcPts val="580"/>
              </a:spcBef>
              <a:buClr>
                <a:srgbClr val="D34817"/>
              </a:buClr>
            </a:pPr>
            <a:r>
              <a:rPr lang="en-US" dirty="0">
                <a:solidFill>
                  <a:prstClr val="black"/>
                </a:solidFill>
              </a:rPr>
              <a:t>Led the Indians to independence and has governed through most of the postcolonial period</a:t>
            </a:r>
          </a:p>
          <a:p>
            <a:pPr marL="548640" lvl="2" indent="-274320">
              <a:spcBef>
                <a:spcPts val="580"/>
              </a:spcBef>
              <a:buClr>
                <a:schemeClr val="accent1"/>
              </a:buClr>
            </a:pPr>
            <a:endParaRPr lang="en-US" dirty="0"/>
          </a:p>
          <a:p>
            <a:endParaRPr lang="en-US" dirty="0"/>
          </a:p>
        </p:txBody>
      </p:sp>
    </p:spTree>
    <p:extLst>
      <p:ext uri="{BB962C8B-B14F-4D97-AF65-F5344CB8AC3E}">
        <p14:creationId xmlns:p14="http://schemas.microsoft.com/office/powerpoint/2010/main" val="874641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878" y="152400"/>
            <a:ext cx="8686800" cy="579438"/>
          </a:xfrm>
        </p:spPr>
        <p:txBody>
          <a:bodyPr>
            <a:normAutofit fontScale="90000"/>
          </a:bodyPr>
          <a:lstStyle/>
          <a:p>
            <a:r>
              <a:rPr lang="en-US" dirty="0"/>
              <a:t>Social Foundations of a Mass Movement </a:t>
            </a:r>
          </a:p>
        </p:txBody>
      </p:sp>
      <p:sp>
        <p:nvSpPr>
          <p:cNvPr id="3" name="Content Placeholder 2"/>
          <p:cNvSpPr>
            <a:spLocks noGrp="1"/>
          </p:cNvSpPr>
          <p:nvPr>
            <p:ph sz="quarter" idx="1"/>
          </p:nvPr>
        </p:nvSpPr>
        <p:spPr>
          <a:xfrm>
            <a:off x="152400" y="914400"/>
            <a:ext cx="4953000" cy="5943600"/>
          </a:xfrm>
        </p:spPr>
        <p:txBody>
          <a:bodyPr>
            <a:normAutofit fontScale="47500" lnSpcReduction="20000"/>
          </a:bodyPr>
          <a:lstStyle/>
          <a:p>
            <a:pPr marL="274320" lvl="1" indent="-274320">
              <a:spcBef>
                <a:spcPts val="580"/>
              </a:spcBef>
              <a:buClr>
                <a:schemeClr val="accent1"/>
              </a:buClr>
            </a:pPr>
            <a:r>
              <a:rPr lang="en-US" sz="3400" dirty="0" smtClean="0"/>
              <a:t>After a century of British rule of India by the end of  19</a:t>
            </a:r>
            <a:r>
              <a:rPr lang="en-US" sz="3400" baseline="30000" dirty="0" smtClean="0"/>
              <a:t>th</a:t>
            </a:r>
            <a:r>
              <a:rPr lang="en-US" sz="3400" dirty="0" smtClean="0"/>
              <a:t> century, British </a:t>
            </a:r>
            <a:r>
              <a:rPr lang="en-US" sz="3400" dirty="0"/>
              <a:t>economic and social policies helped the Congress party attract a mass </a:t>
            </a:r>
            <a:r>
              <a:rPr lang="en-US" sz="3400" dirty="0" smtClean="0"/>
              <a:t>following</a:t>
            </a:r>
          </a:p>
          <a:p>
            <a:pPr marL="548640" lvl="2" indent="-274320">
              <a:spcBef>
                <a:spcPts val="580"/>
              </a:spcBef>
              <a:buClr>
                <a:schemeClr val="accent1"/>
              </a:buClr>
            </a:pPr>
            <a:r>
              <a:rPr lang="en-US" sz="3400" dirty="0" smtClean="0"/>
              <a:t>Indian businesspeople (many would financial support Congress party) were angered by British favoritism in investment and trade policies</a:t>
            </a:r>
          </a:p>
          <a:p>
            <a:pPr marL="548640" lvl="2" indent="-274320">
              <a:spcBef>
                <a:spcPts val="580"/>
              </a:spcBef>
              <a:buClr>
                <a:schemeClr val="accent1"/>
              </a:buClr>
            </a:pPr>
            <a:r>
              <a:rPr lang="en-US" sz="3400" dirty="0" smtClean="0"/>
              <a:t>Indian political leaders stressed the drain of Indian resources under colonial rule</a:t>
            </a:r>
          </a:p>
          <a:p>
            <a:pPr marL="822960" lvl="3" indent="-274320">
              <a:spcBef>
                <a:spcPts val="580"/>
              </a:spcBef>
              <a:buClr>
                <a:schemeClr val="accent1"/>
              </a:buClr>
            </a:pPr>
            <a:r>
              <a:rPr lang="en-US" sz="3400" dirty="0"/>
              <a:t>T</a:t>
            </a:r>
            <a:r>
              <a:rPr lang="en-US" sz="3400" dirty="0" smtClean="0"/>
              <a:t>he </a:t>
            </a:r>
            <a:r>
              <a:rPr lang="en-US" sz="3400" dirty="0"/>
              <a:t>colonial </a:t>
            </a:r>
            <a:r>
              <a:rPr lang="en-US" sz="3400" dirty="0" smtClean="0"/>
              <a:t>army</a:t>
            </a:r>
          </a:p>
          <a:p>
            <a:pPr marL="1097280" lvl="4" indent="-274320">
              <a:spcBef>
                <a:spcPts val="580"/>
              </a:spcBef>
              <a:buClr>
                <a:schemeClr val="accent1"/>
              </a:buClr>
            </a:pPr>
            <a:r>
              <a:rPr lang="en-US" sz="3400" dirty="0" smtClean="0"/>
              <a:t>Mainly fought wars outside of British Empire</a:t>
            </a:r>
          </a:p>
          <a:p>
            <a:pPr marL="822960" lvl="3" indent="-274320">
              <a:spcBef>
                <a:spcPts val="580"/>
              </a:spcBef>
              <a:buClr>
                <a:schemeClr val="accent1"/>
              </a:buClr>
            </a:pPr>
            <a:r>
              <a:rPr lang="en-US" sz="3400" dirty="0"/>
              <a:t>H</a:t>
            </a:r>
            <a:r>
              <a:rPr lang="en-US" sz="3400" dirty="0" smtClean="0"/>
              <a:t>igh-salaried bureaucrats</a:t>
            </a:r>
          </a:p>
          <a:p>
            <a:pPr marL="1097280" lvl="4" indent="-274320">
              <a:spcBef>
                <a:spcPts val="580"/>
              </a:spcBef>
              <a:buClr>
                <a:schemeClr val="accent1"/>
              </a:buClr>
            </a:pPr>
            <a:r>
              <a:rPr lang="en-US" sz="3400" dirty="0" smtClean="0"/>
              <a:t>Occupied positions that the Indians themselves were qualified to assume</a:t>
            </a:r>
          </a:p>
          <a:p>
            <a:pPr marL="822960" lvl="3" indent="-274320">
              <a:spcBef>
                <a:spcPts val="580"/>
              </a:spcBef>
              <a:buClr>
                <a:schemeClr val="accent1"/>
              </a:buClr>
            </a:pPr>
            <a:r>
              <a:rPr lang="en-US" sz="3400" dirty="0" smtClean="0"/>
              <a:t>Public works projects</a:t>
            </a:r>
          </a:p>
          <a:p>
            <a:pPr marL="1097280" lvl="4" indent="-274320">
              <a:spcBef>
                <a:spcPts val="580"/>
              </a:spcBef>
              <a:buClr>
                <a:schemeClr val="accent1"/>
              </a:buClr>
            </a:pPr>
            <a:r>
              <a:rPr lang="en-US" sz="3400" dirty="0" smtClean="0"/>
              <a:t>Purchase of railway equipment or steel goods from Great Britain</a:t>
            </a:r>
          </a:p>
          <a:p>
            <a:pPr marL="548640" lvl="2" indent="-274320">
              <a:spcBef>
                <a:spcPts val="580"/>
              </a:spcBef>
              <a:buClr>
                <a:schemeClr val="accent1"/>
              </a:buClr>
            </a:pPr>
            <a:r>
              <a:rPr lang="en-US" sz="3400" dirty="0" smtClean="0"/>
              <a:t>Problems </a:t>
            </a:r>
            <a:r>
              <a:rPr lang="en-US" sz="3400" dirty="0"/>
              <a:t>among the </a:t>
            </a:r>
            <a:r>
              <a:rPr lang="en-US" sz="3400" dirty="0" smtClean="0"/>
              <a:t>peasantry</a:t>
            </a:r>
          </a:p>
          <a:p>
            <a:pPr marL="822960" lvl="3" indent="-274320">
              <a:spcBef>
                <a:spcPts val="580"/>
              </a:spcBef>
              <a:buClr>
                <a:schemeClr val="accent1"/>
              </a:buClr>
            </a:pPr>
            <a:r>
              <a:rPr lang="en-US" sz="3400" dirty="0"/>
              <a:t>S</a:t>
            </a:r>
            <a:r>
              <a:rPr lang="en-US" sz="3400" dirty="0" smtClean="0"/>
              <a:t>hortfalls </a:t>
            </a:r>
            <a:r>
              <a:rPr lang="en-US" sz="3400" dirty="0"/>
              <a:t>of food </a:t>
            </a:r>
            <a:r>
              <a:rPr lang="en-US" sz="3400" dirty="0" smtClean="0"/>
              <a:t>supplies</a:t>
            </a:r>
          </a:p>
          <a:p>
            <a:pPr marL="1097280" lvl="4" indent="-274320">
              <a:spcBef>
                <a:spcPts val="580"/>
              </a:spcBef>
              <a:buClr>
                <a:schemeClr val="accent1"/>
              </a:buClr>
            </a:pPr>
            <a:r>
              <a:rPr lang="en-US" sz="3400" dirty="0"/>
              <a:t>S</a:t>
            </a:r>
            <a:r>
              <a:rPr lang="en-US" sz="3400" dirty="0" smtClean="0"/>
              <a:t>hift </a:t>
            </a:r>
            <a:r>
              <a:rPr lang="en-US" sz="3400" dirty="0"/>
              <a:t>from the production of food to commercial </a:t>
            </a:r>
            <a:r>
              <a:rPr lang="en-US" sz="3400" dirty="0" smtClean="0"/>
              <a:t>crops (cotton, jute, and indigo)</a:t>
            </a:r>
          </a:p>
          <a:p>
            <a:pPr marL="1097280" lvl="4" indent="-274320">
              <a:spcBef>
                <a:spcPts val="580"/>
              </a:spcBef>
              <a:buClr>
                <a:schemeClr val="accent1"/>
              </a:buClr>
            </a:pPr>
            <a:r>
              <a:rPr lang="en-US" sz="3400" dirty="0" smtClean="0"/>
              <a:t>Recurrent famines before World War I</a:t>
            </a:r>
          </a:p>
          <a:p>
            <a:pPr marL="822960" lvl="3" indent="-274320">
              <a:spcBef>
                <a:spcPts val="580"/>
              </a:spcBef>
              <a:buClr>
                <a:schemeClr val="accent1"/>
              </a:buClr>
            </a:pPr>
            <a:r>
              <a:rPr lang="en-US" sz="3400" dirty="0" smtClean="0"/>
              <a:t>Landlessness </a:t>
            </a:r>
          </a:p>
          <a:p>
            <a:pPr marL="822960" lvl="3" indent="-274320">
              <a:spcBef>
                <a:spcPts val="580"/>
              </a:spcBef>
              <a:buClr>
                <a:schemeClr val="accent1"/>
              </a:buClr>
            </a:pPr>
            <a:r>
              <a:rPr lang="en-US" sz="3400" dirty="0"/>
              <a:t>C</a:t>
            </a:r>
            <a:r>
              <a:rPr lang="en-US" sz="3400" dirty="0" smtClean="0"/>
              <a:t>hronic poverty</a:t>
            </a:r>
            <a:endParaRPr lang="en-US" sz="3400" dirty="0"/>
          </a:p>
          <a:p>
            <a:endParaRPr lang="en-US" sz="2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1188" y="1295400"/>
            <a:ext cx="3744069" cy="4419600"/>
          </a:xfrm>
          <a:prstGeom prst="rect">
            <a:avLst/>
          </a:prstGeom>
        </p:spPr>
      </p:pic>
    </p:spTree>
    <p:extLst>
      <p:ext uri="{BB962C8B-B14F-4D97-AF65-F5344CB8AC3E}">
        <p14:creationId xmlns:p14="http://schemas.microsoft.com/office/powerpoint/2010/main" val="3797046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39744"/>
            <a:ext cx="7772400" cy="1143000"/>
          </a:xfrm>
        </p:spPr>
        <p:txBody>
          <a:bodyPr/>
          <a:lstStyle/>
          <a:p>
            <a:r>
              <a:rPr lang="en-US" dirty="0"/>
              <a:t>The Rise of Militant Nationalism </a:t>
            </a:r>
          </a:p>
        </p:txBody>
      </p:sp>
      <p:sp>
        <p:nvSpPr>
          <p:cNvPr id="3" name="Content Placeholder 2"/>
          <p:cNvSpPr>
            <a:spLocks noGrp="1"/>
          </p:cNvSpPr>
          <p:nvPr>
            <p:ph sz="quarter" idx="1"/>
          </p:nvPr>
        </p:nvSpPr>
        <p:spPr>
          <a:xfrm>
            <a:off x="1447800" y="754865"/>
            <a:ext cx="5715000" cy="5486400"/>
          </a:xfrm>
        </p:spPr>
        <p:txBody>
          <a:bodyPr>
            <a:normAutofit/>
          </a:bodyPr>
          <a:lstStyle/>
          <a:p>
            <a:pPr marL="274320" lvl="1" indent="-274320">
              <a:spcBef>
                <a:spcPts val="580"/>
              </a:spcBef>
              <a:buClr>
                <a:schemeClr val="accent1"/>
              </a:buClr>
            </a:pPr>
            <a:r>
              <a:rPr lang="en-US" dirty="0" smtClean="0"/>
              <a:t>Some of the issues Indian nationalist leaders stressed in their early attempts to build a mass base had great appeal for devout Hindus</a:t>
            </a:r>
          </a:p>
          <a:p>
            <a:pPr marL="548640" lvl="2" indent="-274320">
              <a:spcBef>
                <a:spcPts val="580"/>
              </a:spcBef>
              <a:buClr>
                <a:schemeClr val="accent1"/>
              </a:buClr>
            </a:pPr>
            <a:r>
              <a:rPr lang="en-US" dirty="0" smtClean="0"/>
              <a:t>Campaigns to protect cows</a:t>
            </a:r>
          </a:p>
          <a:p>
            <a:pPr marL="548640" lvl="2" indent="-274320">
              <a:spcBef>
                <a:spcPts val="580"/>
              </a:spcBef>
              <a:buClr>
                <a:schemeClr val="accent1"/>
              </a:buClr>
            </a:pPr>
            <a:r>
              <a:rPr lang="en-US" dirty="0" smtClean="0"/>
              <a:t>Alienated Muslims</a:t>
            </a:r>
          </a:p>
          <a:p>
            <a:pPr marL="822960" lvl="3" indent="-274320">
              <a:spcBef>
                <a:spcPts val="580"/>
              </a:spcBef>
              <a:buClr>
                <a:schemeClr val="accent1"/>
              </a:buClr>
            </a:pPr>
            <a:r>
              <a:rPr lang="en-US" dirty="0" smtClean="0"/>
              <a:t>1/4</a:t>
            </a:r>
            <a:r>
              <a:rPr lang="en-US" baseline="30000" dirty="0" smtClean="0"/>
              <a:t>th</a:t>
            </a:r>
            <a:r>
              <a:rPr lang="en-US" dirty="0" smtClean="0"/>
              <a:t> of the population of the Indian </a:t>
            </a:r>
            <a:r>
              <a:rPr lang="en-US" dirty="0" smtClean="0"/>
              <a:t>Empire</a:t>
            </a:r>
            <a:endParaRPr lang="en-US" dirty="0" smtClean="0"/>
          </a:p>
        </p:txBody>
      </p:sp>
      <p:pic>
        <p:nvPicPr>
          <p:cNvPr id="4" name="Picture 3"/>
          <p:cNvPicPr>
            <a:picLocks noChangeAspect="1"/>
          </p:cNvPicPr>
          <p:nvPr/>
        </p:nvPicPr>
        <p:blipFill>
          <a:blip r:embed="rId2"/>
          <a:stretch>
            <a:fillRect/>
          </a:stretch>
        </p:blipFill>
        <p:spPr>
          <a:xfrm>
            <a:off x="228600" y="3200400"/>
            <a:ext cx="8644877" cy="3401863"/>
          </a:xfrm>
          <a:prstGeom prst="rect">
            <a:avLst/>
          </a:prstGeom>
        </p:spPr>
      </p:pic>
    </p:spTree>
    <p:extLst>
      <p:ext uri="{BB962C8B-B14F-4D97-AF65-F5344CB8AC3E}">
        <p14:creationId xmlns:p14="http://schemas.microsoft.com/office/powerpoint/2010/main" val="25754270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3627</TotalTime>
  <Words>3629</Words>
  <Application>Microsoft Office PowerPoint</Application>
  <PresentationFormat>On-screen Show (4:3)</PresentationFormat>
  <Paragraphs>331</Paragraphs>
  <Slides>46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Franklin Gothic Book</vt:lpstr>
      <vt:lpstr>Perpetua</vt:lpstr>
      <vt:lpstr>Wingdings 2</vt:lpstr>
      <vt:lpstr>Equity</vt:lpstr>
      <vt:lpstr>Decolonization and the Decline of the European World Order</vt:lpstr>
      <vt:lpstr>Introduction </vt:lpstr>
      <vt:lpstr>PowerPoint Presentation</vt:lpstr>
      <vt:lpstr>PowerPoint Presentation</vt:lpstr>
      <vt:lpstr>PowerPoint Presentation</vt:lpstr>
      <vt:lpstr>PowerPoint Presentation</vt:lpstr>
      <vt:lpstr>India: The Makings of the Nationalist Challenge to the British Raj </vt:lpstr>
      <vt:lpstr>Social Foundations of a Mass Movement </vt:lpstr>
      <vt:lpstr>The Rise of Militant Nationalism </vt:lpstr>
      <vt:lpstr>PowerPoint Presentation</vt:lpstr>
      <vt:lpstr>PowerPoint Presentation</vt:lpstr>
      <vt:lpstr>Egypt and the Rise of Nationalism in the Middle East </vt:lpstr>
      <vt:lpstr>PowerPoint Presentation</vt:lpstr>
      <vt:lpstr>World War I and the Postwar Crisis of the European Empires</vt:lpstr>
      <vt:lpstr>India: Gandhi and the Nationalist Struggle </vt:lpstr>
      <vt:lpstr>PowerPoint Presentation</vt:lpstr>
      <vt:lpstr>PowerPoint Presentation</vt:lpstr>
      <vt:lpstr>The Rise of Communalism and the Beginnings of Political Fragmentation </vt:lpstr>
      <vt:lpstr>PowerPoint Presentation</vt:lpstr>
      <vt:lpstr>PowerPoint Presentation</vt:lpstr>
      <vt:lpstr>The Middle East: Betrayal and the Growth of Arab Nationalism </vt:lpstr>
      <vt:lpstr>PowerPoint Presentation</vt:lpstr>
      <vt:lpstr>Revolt in Egypt, 1919 </vt:lpstr>
      <vt:lpstr>PowerPoint Presentation</vt:lpstr>
      <vt:lpstr>PowerPoint Presentation</vt:lpstr>
      <vt:lpstr>The Beginnings of the Liberation Struggle in Africa </vt:lpstr>
      <vt:lpstr>PowerPoint Presentation</vt:lpstr>
      <vt:lpstr>Another Global War and the Collapse of the European World Order </vt:lpstr>
      <vt:lpstr>The Winning of Independence in South and Southeast Asia</vt:lpstr>
      <vt:lpstr>PowerPoint Presentation</vt:lpstr>
      <vt:lpstr>PowerPoint Presentation</vt:lpstr>
      <vt:lpstr>PowerPoint Presentation</vt:lpstr>
      <vt:lpstr>PowerPoint Presentation</vt:lpstr>
      <vt:lpstr>The Liberation of Nonsettler Africa</vt:lpstr>
      <vt:lpstr>PowerPoint Presentation</vt:lpstr>
      <vt:lpstr>PowerPoint Presentation</vt:lpstr>
      <vt:lpstr>Repression and Guerrilla War: The Struggle for the Settler Colonies </vt:lpstr>
      <vt:lpstr>PowerPoint Presentation</vt:lpstr>
      <vt:lpstr>PowerPoint Presentation</vt:lpstr>
      <vt:lpstr>PowerPoint Presentation</vt:lpstr>
      <vt:lpstr>PowerPoint Presentation</vt:lpstr>
      <vt:lpstr>Nelson Rolihlahla Mandela</vt:lpstr>
      <vt:lpstr>PowerPoint Presentation</vt:lpstr>
      <vt:lpstr>Conflicting Nationalisms: Arabs, Israelis and the Palestinian Question </vt:lpstr>
      <vt:lpstr>PEACE IN THE MIDDLE EAST!</vt:lpstr>
      <vt:lpstr>Conclusion: The Limits of Decolonization </vt:lpstr>
    </vt:vector>
  </TitlesOfParts>
  <Company>Sharyland ISD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Decolonization and the Decline of the European World Order</dc:title>
  <dc:creator>carlaperez</dc:creator>
  <cp:lastModifiedBy>Jordan Meiners</cp:lastModifiedBy>
  <cp:revision>102</cp:revision>
  <dcterms:created xsi:type="dcterms:W3CDTF">2012-04-19T12:45:06Z</dcterms:created>
  <dcterms:modified xsi:type="dcterms:W3CDTF">2015-04-22T15:16:05Z</dcterms:modified>
</cp:coreProperties>
</file>