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4" r:id="rId12"/>
    <p:sldId id="265" r:id="rId13"/>
    <p:sldId id="266" r:id="rId14"/>
    <p:sldId id="267" r:id="rId15"/>
    <p:sldId id="296" r:id="rId16"/>
    <p:sldId id="268" r:id="rId17"/>
    <p:sldId id="269" r:id="rId18"/>
    <p:sldId id="270" r:id="rId19"/>
    <p:sldId id="297" r:id="rId20"/>
    <p:sldId id="271" r:id="rId21"/>
    <p:sldId id="272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8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EEE2DE7-501C-4FAF-A895-EA9A73F06F82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620E347-D9B9-4EF0-BE90-0EFCBB7FE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ltic_Se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Alexandre_Benoi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rollins.edu/Foreign_Lang/Russian/Lubok/barber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Rise of Russia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038600"/>
            <a:ext cx="2353382" cy="2349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1279" y="97014"/>
            <a:ext cx="8534400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Expansion also offered tsars:</a:t>
            </a:r>
          </a:p>
          <a:p>
            <a:pPr lvl="1"/>
            <a:r>
              <a:rPr lang="en-US" sz="2000" dirty="0" smtClean="0"/>
              <a:t>A way to reward loyal nobles and bureaucrats by giving them estates in new territories</a:t>
            </a:r>
          </a:p>
          <a:p>
            <a:pPr lvl="1"/>
            <a:r>
              <a:rPr lang="en-US" sz="2000" dirty="0" smtClean="0"/>
              <a:t>Provided new agricultural areas</a:t>
            </a:r>
          </a:p>
          <a:p>
            <a:pPr lvl="1"/>
            <a:r>
              <a:rPr lang="en-US" sz="2000" dirty="0" smtClean="0"/>
              <a:t>Sources of labor</a:t>
            </a:r>
          </a:p>
          <a:p>
            <a:r>
              <a:rPr lang="en-US" sz="2000" dirty="0" smtClean="0"/>
              <a:t>Russia used slaves for certain kinds of production work into the 18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r>
              <a:rPr lang="en-US" sz="2000" dirty="0" smtClean="0"/>
              <a:t>Expansion added diversity of people (multicultural empire)</a:t>
            </a:r>
            <a:endParaRPr lang="en-US" sz="2000" dirty="0"/>
          </a:p>
        </p:txBody>
      </p:sp>
      <p:pic>
        <p:nvPicPr>
          <p:cNvPr id="4098" name="Picture 2" descr="http://images.nationmaster.com/images/motw/commonwealth/ussr_ethnic_1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667000"/>
            <a:ext cx="6974758" cy="40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thechristiansolution.com/img/RussianExpans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626751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Western Contact and Romanov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5486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Early tsars – carefully managed contacts with western Europe</a:t>
            </a:r>
          </a:p>
          <a:p>
            <a:pPr lvl="1"/>
            <a:r>
              <a:rPr lang="en-US" sz="2800" dirty="0" smtClean="0"/>
              <a:t>Realized Western Europe was superior culturally and economically </a:t>
            </a:r>
          </a:p>
          <a:p>
            <a:r>
              <a:rPr lang="en-US" sz="2800" dirty="0" smtClean="0"/>
              <a:t>Ivan III – eager to launch diplomatic missions to leading Western states</a:t>
            </a:r>
          </a:p>
          <a:p>
            <a:r>
              <a:rPr lang="en-US" sz="2800" dirty="0" smtClean="0"/>
              <a:t>Ivan IV – British merchants established trading contacts with Russia</a:t>
            </a:r>
          </a:p>
          <a:p>
            <a:pPr lvl="1"/>
            <a:r>
              <a:rPr lang="en-US" sz="2800" dirty="0" smtClean="0"/>
              <a:t>Manufactured products in exchange for furs and other raw materials (from Russia)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457200"/>
            <a:ext cx="7772400" cy="4572000"/>
          </a:xfrm>
        </p:spPr>
        <p:txBody>
          <a:bodyPr/>
          <a:lstStyle/>
          <a:p>
            <a:r>
              <a:rPr lang="en-US" dirty="0" smtClean="0"/>
              <a:t>Foreign architects modified Renaissance styles to take Russian building traditions into account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laborate, onion-shaped domes</a:t>
            </a:r>
          </a:p>
          <a:p>
            <a:pPr lvl="1"/>
            <a:r>
              <a:rPr lang="en-US" dirty="0" smtClean="0"/>
              <a:t>Distinctive form of classicism</a:t>
            </a:r>
            <a:endParaRPr lang="en-US" dirty="0"/>
          </a:p>
        </p:txBody>
      </p:sp>
      <p:pic>
        <p:nvPicPr>
          <p:cNvPr id="27650" name="Picture 2" descr="http://caelumetterra.files.wordpress.com/2011/12/10-russian-village2.jpg?w=500&amp;h=3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886200" cy="2914650"/>
          </a:xfrm>
          <a:prstGeom prst="rect">
            <a:avLst/>
          </a:prstGeom>
          <a:noFill/>
        </p:spPr>
      </p:pic>
      <p:pic>
        <p:nvPicPr>
          <p:cNvPr id="27652" name="Picture 4" descr="http://caelumetterra.files.wordpress.com/2011/12/russia-st-basils_6026_600x450.jpg?w=500&amp;h=3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766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551761"/>
            <a:ext cx="4343400" cy="2667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1598 - Ivan IV died without a heir, led to The Time of  Troubles</a:t>
            </a:r>
          </a:p>
          <a:p>
            <a:pPr lvl="1"/>
            <a:r>
              <a:rPr lang="en-US" sz="2800" dirty="0" smtClean="0"/>
              <a:t>New power claims by boyars</a:t>
            </a:r>
          </a:p>
          <a:p>
            <a:pPr lvl="1"/>
            <a:r>
              <a:rPr lang="en-US" sz="2800" dirty="0" smtClean="0"/>
              <a:t>Fifteen years of turmoil</a:t>
            </a:r>
          </a:p>
          <a:p>
            <a:pPr lvl="1"/>
            <a:r>
              <a:rPr lang="en-US" sz="2800" dirty="0" smtClean="0"/>
              <a:t>Numerous tsars, imposters, and peasant revolts</a:t>
            </a:r>
          </a:p>
          <a:p>
            <a:pPr lvl="1"/>
            <a:r>
              <a:rPr lang="en-US" sz="2800" dirty="0" smtClean="0"/>
              <a:t>1610 - Invasions from Sweden and Poland repelled by volunteer armies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51761"/>
            <a:ext cx="4172387" cy="491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571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Volunteer army fighting the Poles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228600"/>
            <a:ext cx="7086600" cy="4572000"/>
          </a:xfrm>
        </p:spPr>
        <p:txBody>
          <a:bodyPr/>
          <a:lstStyle/>
          <a:p>
            <a:r>
              <a:rPr lang="en-US" dirty="0"/>
              <a:t>1613 – assembly of boyars chose a member of the Romanov family as </a:t>
            </a:r>
            <a:r>
              <a:rPr lang="en-US" dirty="0" smtClean="0"/>
              <a:t>tsar</a:t>
            </a:r>
            <a:endParaRPr lang="en-US" dirty="0"/>
          </a:p>
          <a:p>
            <a:pPr lvl="1"/>
            <a:r>
              <a:rPr lang="en-US" dirty="0"/>
              <a:t>Romanov dynasty was to rule Russia until great revolution of </a:t>
            </a:r>
            <a:r>
              <a:rPr lang="en-US" dirty="0" smtClean="0"/>
              <a:t>1917</a:t>
            </a:r>
          </a:p>
          <a:p>
            <a:pPr lvl="2"/>
            <a:r>
              <a:rPr lang="en-US" dirty="0" smtClean="0"/>
              <a:t>Autocratic monarchy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File:Kivchenko Election of Mikhail Roma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60960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3403758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Election of 16 year old Michael Romanov, the first Tsar of the Romanov dynasty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571775"/>
            <a:ext cx="3581400" cy="3200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Michael Romanov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eestablished internal order</a:t>
            </a:r>
          </a:p>
          <a:p>
            <a:pPr lvl="1"/>
            <a:r>
              <a:rPr lang="en-US" sz="2000" dirty="0" smtClean="0"/>
              <a:t>Drove out foreign invaders</a:t>
            </a:r>
          </a:p>
          <a:p>
            <a:pPr lvl="1"/>
            <a:r>
              <a:rPr lang="en-US" sz="2000" dirty="0" smtClean="0"/>
              <a:t>Resumed expansionist policy of predecessors</a:t>
            </a:r>
          </a:p>
          <a:p>
            <a:pPr lvl="2"/>
            <a:r>
              <a:rPr lang="en-US" dirty="0" smtClean="0"/>
              <a:t>A successful war against Poland brought Russia part of Ukraine (including </a:t>
            </a:r>
            <a:r>
              <a:rPr lang="en-US" dirty="0" err="1" smtClean="0"/>
              <a:t>kiev</a:t>
            </a:r>
            <a:r>
              <a:rPr lang="en-US" dirty="0" smtClean="0"/>
              <a:t>); Russian territory to south also expanded</a:t>
            </a:r>
          </a:p>
          <a:p>
            <a:r>
              <a:rPr lang="en-US" sz="2000" dirty="0" smtClean="0"/>
              <a:t>Alexis Romanov </a:t>
            </a:r>
          </a:p>
          <a:p>
            <a:pPr lvl="1"/>
            <a:r>
              <a:rPr lang="en-US" sz="2000" dirty="0" smtClean="0"/>
              <a:t>Michael’s successor</a:t>
            </a:r>
          </a:p>
          <a:p>
            <a:pPr lvl="1"/>
            <a:r>
              <a:rPr lang="en-US" sz="2000" dirty="0" smtClean="0"/>
              <a:t>Limits powers of nobles and Orthodox Church</a:t>
            </a:r>
          </a:p>
          <a:p>
            <a:pPr lvl="1"/>
            <a:r>
              <a:rPr lang="en-US" sz="2000" dirty="0" smtClean="0"/>
              <a:t>Policies resumed the Orthodox tradition of state control over the church</a:t>
            </a:r>
            <a:endParaRPr lang="en-US" sz="2000" dirty="0"/>
          </a:p>
        </p:txBody>
      </p:sp>
      <p:pic>
        <p:nvPicPr>
          <p:cNvPr id="25602" name="Picture 2" descr="http://upload.wikimedia.org/wikipedia/commons/thumb/4/49/Tsar_Mikhail_I.jpg/220px-Tsar_Mikhail_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693" y="304800"/>
            <a:ext cx="1439174" cy="2773680"/>
          </a:xfrm>
          <a:prstGeom prst="rect">
            <a:avLst/>
          </a:prstGeom>
          <a:noFill/>
        </p:spPr>
      </p:pic>
      <p:pic>
        <p:nvPicPr>
          <p:cNvPr id="25604" name="Picture 4" descr="http://upload.wikimedia.org/wikipedia/commons/thumb/b/b3/Aleksei_mih.jpg/200px-Aleksei_mi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429000"/>
            <a:ext cx="2375734" cy="307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Russia’s First Westernization (1690-1790)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6096000" cy="4572000"/>
          </a:xfrm>
        </p:spPr>
        <p:txBody>
          <a:bodyPr/>
          <a:lstStyle/>
          <a:p>
            <a:r>
              <a:rPr lang="en-US" dirty="0" smtClean="0"/>
              <a:t>End of 17</a:t>
            </a:r>
            <a:r>
              <a:rPr lang="en-US" baseline="30000" dirty="0" smtClean="0"/>
              <a:t>th</a:t>
            </a:r>
            <a:r>
              <a:rPr lang="en-US" dirty="0" smtClean="0"/>
              <a:t> century – Russia had become one of the great land empires</a:t>
            </a:r>
          </a:p>
          <a:p>
            <a:pPr lvl="1"/>
            <a:r>
              <a:rPr lang="en-US" dirty="0" smtClean="0"/>
              <a:t>Unusually agricultural</a:t>
            </a:r>
          </a:p>
          <a:p>
            <a:r>
              <a:rPr lang="en-US" dirty="0" smtClean="0"/>
              <a:t>Peter I (son of Alexis; aka Peter the Great) ruled from 1689 to 1725</a:t>
            </a:r>
          </a:p>
          <a:p>
            <a:pPr lvl="1"/>
            <a:r>
              <a:rPr lang="en-US" dirty="0" smtClean="0"/>
              <a:t>Extended his predecessors’ policies </a:t>
            </a:r>
          </a:p>
          <a:p>
            <a:pPr lvl="1"/>
            <a:r>
              <a:rPr lang="en-US" dirty="0" smtClean="0"/>
              <a:t>Built up tsarist control</a:t>
            </a:r>
          </a:p>
          <a:p>
            <a:pPr lvl="1"/>
            <a:r>
              <a:rPr lang="en-US" dirty="0" smtClean="0"/>
              <a:t>Expanded Russian territory</a:t>
            </a:r>
          </a:p>
          <a:p>
            <a:pPr lvl="1"/>
            <a:r>
              <a:rPr lang="en-US" dirty="0" smtClean="0"/>
              <a:t>Added a more definite interest in changing selected aspects of Russian economy and culture by imitating Western forms</a:t>
            </a:r>
            <a:endParaRPr lang="en-US" dirty="0"/>
          </a:p>
        </p:txBody>
      </p:sp>
      <p:pic>
        <p:nvPicPr>
          <p:cNvPr id="24578" name="Picture 2" descr="http://upload.wikimedia.org/wikipedia/commons/thumb/e/e1/Peter_der-Grosse_1838_PR.jpg/220px-Peter_der-Grosse_1838_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981200"/>
            <a:ext cx="20955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863" y="304800"/>
            <a:ext cx="7772400" cy="387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Tsarist Autocracy of Peter the Great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90800" y="692495"/>
            <a:ext cx="7772400" cy="2667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Peter was an autocrat (absolute ruler, dictator)</a:t>
            </a:r>
          </a:p>
          <a:p>
            <a:pPr lvl="1"/>
            <a:r>
              <a:rPr lang="en-US" sz="1800" dirty="0" smtClean="0"/>
              <a:t>Put down revolts against his rule with great cruelty </a:t>
            </a:r>
          </a:p>
          <a:p>
            <a:pPr lvl="1"/>
            <a:r>
              <a:rPr lang="en-US" sz="1800" dirty="0" smtClean="0"/>
              <a:t>Had no interest in parliamentary features of West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1200"/>
            <a:ext cx="7128109" cy="4541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28943"/>
            <a:ext cx="1716347" cy="232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09600"/>
            <a:ext cx="8458200" cy="6400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Peter's reforms: progressive but autocratic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Military reform: to build </a:t>
            </a:r>
            <a:r>
              <a:rPr lang="en-US" sz="2000" dirty="0" smtClean="0"/>
              <a:t>powerful , </a:t>
            </a:r>
            <a:r>
              <a:rPr lang="en-US" sz="2000" dirty="0"/>
              <a:t>modern army </a:t>
            </a:r>
            <a:r>
              <a:rPr lang="en-US" sz="2000" dirty="0" smtClean="0"/>
              <a:t>(largest European army)</a:t>
            </a:r>
            <a:endParaRPr lang="en-US" sz="2000" dirty="0" smtClean="0"/>
          </a:p>
          <a:p>
            <a:pPr lvl="2">
              <a:lnSpc>
                <a:spcPct val="80000"/>
              </a:lnSpc>
            </a:pPr>
            <a:r>
              <a:rPr lang="en-US" dirty="0" smtClean="0"/>
              <a:t>Imitates the West</a:t>
            </a:r>
            <a:endParaRPr lang="en-US" dirty="0"/>
          </a:p>
          <a:p>
            <a:pPr lvl="2">
              <a:lnSpc>
                <a:spcPct val="80000"/>
              </a:lnSpc>
            </a:pPr>
            <a:r>
              <a:rPr lang="en-US" dirty="0"/>
              <a:t>Offered better pay and modern weapons to peasants 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Aristocratic officers ordered to study mathematics and geometry 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1700-1722: </a:t>
            </a:r>
            <a:r>
              <a:rPr lang="en-US" dirty="0"/>
              <a:t>D</a:t>
            </a:r>
            <a:r>
              <a:rPr lang="en-US" dirty="0" smtClean="0"/>
              <a:t>efeated </a:t>
            </a:r>
            <a:r>
              <a:rPr lang="en-US" dirty="0"/>
              <a:t>Sweden in Great Northern </a:t>
            </a:r>
            <a:r>
              <a:rPr lang="en-US" dirty="0" smtClean="0"/>
              <a:t>War</a:t>
            </a:r>
            <a:endParaRPr lang="en-US" dirty="0" smtClean="0"/>
          </a:p>
          <a:p>
            <a:pPr lvl="2">
              <a:lnSpc>
                <a:spcPct val="80000"/>
              </a:lnSpc>
            </a:pPr>
            <a:r>
              <a:rPr lang="en-US" dirty="0" smtClean="0"/>
              <a:t>Set up a secret police (would survive until 1990s)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Prevent dissent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Monitor the bureaucracy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000" dirty="0"/>
              <a:t>Bureaucratic reform: to facilitate collection of taxes 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Only nobles educated to serve as government officials 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Table of Ranks allowed social mobility for civil servants by merit and service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Created new nobles based on service, loyalty, success in </a:t>
            </a:r>
            <a:r>
              <a:rPr lang="en-US" dirty="0" smtClean="0"/>
              <a:t>army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Freed the states from exclusive dependence on aristocratic officials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000" dirty="0"/>
              <a:t>Social reform: challenged established customs 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Abolished the seclusion of women; encouraged social mixing of the sexes 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Ordered subjects to wear western clothing; ordered men to shave beards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5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7641"/>
            <a:ext cx="7772400" cy="45720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1450-1480: Mongols (Tatars) were driven out of Russia</a:t>
            </a:r>
          </a:p>
          <a:p>
            <a:pPr lvl="1"/>
            <a:r>
              <a:rPr lang="en-US" dirty="0"/>
              <a:t>Followed by Russian expansion (much of the land Asian)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20" y="1676400"/>
            <a:ext cx="7186397" cy="463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81000"/>
            <a:ext cx="8915400" cy="2590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Peter attacked the Ottoman Empire (won no great victories)</a:t>
            </a:r>
          </a:p>
          <a:p>
            <a:r>
              <a:rPr lang="en-US" dirty="0" smtClean="0"/>
              <a:t>Warred with Sweden and gained territory on eastern coast of the Baltic Sea</a:t>
            </a:r>
          </a:p>
          <a:p>
            <a:r>
              <a:rPr lang="en-US" dirty="0" smtClean="0"/>
              <a:t>Russia became a major factor in European diplomatic and military alignments</a:t>
            </a:r>
          </a:p>
          <a:p>
            <a:r>
              <a:rPr lang="en-US" dirty="0" smtClean="0"/>
              <a:t>The tsar commemorated Russia’s shift of interests westward by moving his capital from Moscow to a new Baltic city that he named St. Petersburg</a:t>
            </a:r>
            <a:endParaRPr lang="en-US" dirty="0"/>
          </a:p>
        </p:txBody>
      </p:sp>
      <p:pic>
        <p:nvPicPr>
          <p:cNvPr id="22530" name="Picture 2" descr="File:Peter beno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76600"/>
            <a:ext cx="6096000" cy="3352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53200" y="3429000"/>
            <a:ext cx="228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Peter the Great Meditating the Idea of Building St Petersburg at the Shore of 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en-US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Baltic Sea"/>
              </a:rPr>
              <a:t>Baltic</a:t>
            </a:r>
            <a:r>
              <a:rPr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Baltic Sea"/>
              </a:rPr>
              <a:t> Sea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by 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Alexandre Benois"/>
              </a:rPr>
              <a:t>Alexandre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Alexandre Benois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Alexandre Benois"/>
              </a:rPr>
              <a:t>Benois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1916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52400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Westernization Meant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04800"/>
            <a:ext cx="3886200" cy="5801618"/>
          </a:xfrm>
        </p:spPr>
        <p:txBody>
          <a:bodyPr>
            <a:noAutofit/>
          </a:bodyPr>
          <a:lstStyle/>
          <a:p>
            <a:r>
              <a:rPr lang="en-US" sz="2000" dirty="0" smtClean="0"/>
              <a:t>Peter concentrated on:</a:t>
            </a:r>
          </a:p>
          <a:p>
            <a:pPr lvl="1"/>
            <a:r>
              <a:rPr lang="en-US" sz="2000" dirty="0" smtClean="0"/>
              <a:t>Westernization from top down which hurt Russian traditions</a:t>
            </a:r>
          </a:p>
          <a:p>
            <a:pPr lvl="1"/>
            <a:r>
              <a:rPr lang="en-US" sz="2000" dirty="0" smtClean="0"/>
              <a:t>Improvements in political organization</a:t>
            </a:r>
          </a:p>
          <a:p>
            <a:pPr lvl="1"/>
            <a:r>
              <a:rPr lang="en-US" sz="2000" dirty="0" smtClean="0"/>
              <a:t>Selected economic development</a:t>
            </a:r>
          </a:p>
          <a:p>
            <a:pPr lvl="1"/>
            <a:r>
              <a:rPr lang="en-US" sz="2000" dirty="0" smtClean="0"/>
              <a:t>Cultural change</a:t>
            </a:r>
          </a:p>
          <a:p>
            <a:pPr lvl="1"/>
            <a:r>
              <a:rPr lang="en-US" sz="2000" dirty="0" smtClean="0"/>
              <a:t>Provide culture and education for nobles (boyars)</a:t>
            </a:r>
          </a:p>
          <a:p>
            <a:r>
              <a:rPr lang="en-US" sz="2000" dirty="0" smtClean="0"/>
              <a:t>Modernized Russia’s small bureaucracy and altered the military structure by using Western organizational principles</a:t>
            </a:r>
          </a:p>
          <a:p>
            <a:pPr lvl="1"/>
            <a:r>
              <a:rPr lang="en-US" sz="2000" dirty="0" smtClean="0"/>
              <a:t>Well-defined military hierarchy</a:t>
            </a:r>
          </a:p>
          <a:p>
            <a:pPr lvl="1"/>
            <a:r>
              <a:rPr lang="en-US" sz="2000" dirty="0" smtClean="0"/>
              <a:t>Specialized bureaucratic departments</a:t>
            </a:r>
          </a:p>
          <a:p>
            <a:pPr lvl="1"/>
            <a:r>
              <a:rPr lang="en-US" sz="2000" dirty="0" smtClean="0"/>
              <a:t>Improved army’s weapons</a:t>
            </a:r>
          </a:p>
          <a:p>
            <a:pPr lvl="1"/>
            <a:r>
              <a:rPr lang="en-US" sz="2000" dirty="0" smtClean="0"/>
              <a:t>First Russian navy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72000" y="1524000"/>
            <a:ext cx="39624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Provincial governors were appointed from St. Petersburg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Systemized law codes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Revised tax systems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Taxes on ordinary Russian peasants increased steadily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Economic efforts focused on building up metallurgical and mining industries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Benefited from extensive iron holdings</a:t>
            </a:r>
          </a:p>
          <a:p>
            <a:pPr marL="822960" lvl="2" indent="-228600">
              <a:spcBef>
                <a:spcPts val="370"/>
              </a:spcBef>
              <a:buClr>
                <a:srgbClr val="D34817">
                  <a:tint val="60000"/>
                </a:srgbClr>
              </a:buClr>
              <a:buSzPct val="85000"/>
              <a:buFont typeface="Wingdings 2"/>
              <a:buChar char=""/>
            </a:pPr>
            <a:r>
              <a:rPr lang="en-US" sz="2000" dirty="0">
                <a:solidFill>
                  <a:prstClr val="black"/>
                </a:solidFill>
              </a:rPr>
              <a:t>Financed state-run weapons and shipbuilding facilities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81000"/>
            <a:ext cx="4800600" cy="6019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Peter was eager to make Russia culturally respectable in Western eyes</a:t>
            </a:r>
          </a:p>
          <a:p>
            <a:pPr lvl="1"/>
            <a:r>
              <a:rPr lang="en-US" dirty="0" smtClean="0"/>
              <a:t>Required nobles to wear Western clothes and shave off beards</a:t>
            </a:r>
          </a:p>
          <a:p>
            <a:r>
              <a:rPr lang="en-US" dirty="0" smtClean="0"/>
              <a:t>Many of the Western-oriented changes impacted only the upper class</a:t>
            </a:r>
          </a:p>
          <a:p>
            <a:r>
              <a:rPr lang="en-US" dirty="0" smtClean="0"/>
              <a:t>Provide more education in mathematics</a:t>
            </a:r>
          </a:p>
          <a:p>
            <a:r>
              <a:rPr lang="en-US" dirty="0" smtClean="0"/>
              <a:t>Founded scientific institutes and academics along Western lines</a:t>
            </a:r>
          </a:p>
          <a:p>
            <a:r>
              <a:rPr lang="en-US" dirty="0" smtClean="0"/>
              <a:t>Western fads and fashions came into new capital</a:t>
            </a:r>
          </a:p>
          <a:p>
            <a:pPr lvl="1"/>
            <a:r>
              <a:rPr lang="en-US" dirty="0" smtClean="0"/>
              <a:t>Ballet (France)</a:t>
            </a:r>
          </a:p>
          <a:p>
            <a:pPr lvl="1"/>
            <a:r>
              <a:rPr lang="en-US" dirty="0" smtClean="0"/>
              <a:t>Christmas tree (Germany)</a:t>
            </a:r>
          </a:p>
        </p:txBody>
      </p:sp>
      <p:pic>
        <p:nvPicPr>
          <p:cNvPr id="4" name="Picture 4" descr="The Barb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68526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8534400" cy="4724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Peter also pressed for improvements in the condition of upper class women</a:t>
            </a:r>
          </a:p>
          <a:p>
            <a:pPr lvl="1"/>
            <a:r>
              <a:rPr lang="en-US" dirty="0" smtClean="0"/>
              <a:t>Could now attend public events (like women in Western Europe)</a:t>
            </a:r>
          </a:p>
          <a:p>
            <a:r>
              <a:rPr lang="en-US" dirty="0" smtClean="0"/>
              <a:t>Peter did not try to involve ordinary people of Russia in the technological and intellectual aspects of Westernization</a:t>
            </a:r>
          </a:p>
          <a:p>
            <a:r>
              <a:rPr lang="en-US" dirty="0" smtClean="0"/>
              <a:t>There was no interest in building the kind of worldwide export economy characteristic of the West</a:t>
            </a:r>
          </a:p>
          <a:p>
            <a:pPr lvl="1"/>
            <a:r>
              <a:rPr lang="en-US" dirty="0" smtClean="0"/>
              <a:t>Peter wanted economic development to support military strength rather than to achieve wider commercial goals</a:t>
            </a:r>
          </a:p>
          <a:p>
            <a:r>
              <a:rPr lang="en-US" dirty="0" smtClean="0"/>
              <a:t>Westernization that did occur brought hostile responses</a:t>
            </a:r>
          </a:p>
          <a:p>
            <a:pPr lvl="1"/>
            <a:r>
              <a:rPr lang="en-US" dirty="0" smtClean="0"/>
              <a:t>Many peasants resented this Westernization and expenses of their landlords (some of whom no longer even knew Russian but spoke only French)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820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Consolidation Under Catherine the Great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685800"/>
            <a:ext cx="7772400" cy="4572000"/>
          </a:xfrm>
        </p:spPr>
        <p:txBody>
          <a:bodyPr/>
          <a:lstStyle/>
          <a:p>
            <a:r>
              <a:rPr lang="en-US" dirty="0" smtClean="0"/>
              <a:t>1724 - Death of Peter the Great was followed by several decades of weak rule</a:t>
            </a:r>
          </a:p>
          <a:p>
            <a:pPr lvl="1"/>
            <a:r>
              <a:rPr lang="en-US" dirty="0" smtClean="0"/>
              <a:t>Ineffective emperors and empresses</a:t>
            </a:r>
          </a:p>
          <a:p>
            <a:pPr lvl="1"/>
            <a:r>
              <a:rPr lang="en-US" dirty="0" smtClean="0"/>
              <a:t>Russian territorial expansion continued</a:t>
            </a:r>
          </a:p>
          <a:p>
            <a:pPr lvl="2"/>
            <a:r>
              <a:rPr lang="en-US" dirty="0" smtClean="0"/>
              <a:t>Several clashes with Ottoman Empire and further exploration and settlement in Siberia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276600"/>
            <a:ext cx="5257800" cy="3212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7772400" cy="55626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1762 – 1795 :Catherine the Great </a:t>
            </a:r>
          </a:p>
          <a:p>
            <a:pPr lvl="1"/>
            <a:r>
              <a:rPr lang="en-US" sz="2200" dirty="0"/>
              <a:t>R</a:t>
            </a:r>
            <a:r>
              <a:rPr lang="en-US" sz="2200" dirty="0" smtClean="0"/>
              <a:t>esumed Peter the Great’s interests in many respects</a:t>
            </a:r>
          </a:p>
          <a:p>
            <a:pPr lvl="1"/>
            <a:r>
              <a:rPr lang="en-US" sz="2200" dirty="0" smtClean="0"/>
              <a:t>Defended the powers of the central monarch</a:t>
            </a:r>
          </a:p>
          <a:p>
            <a:pPr lvl="1"/>
            <a:r>
              <a:rPr lang="en-US" sz="2200" dirty="0" smtClean="0"/>
              <a:t>Made a deal with nobles – back me up, keep serfs</a:t>
            </a:r>
          </a:p>
          <a:p>
            <a:pPr lvl="2"/>
            <a:r>
              <a:rPr lang="en-US" sz="2200" dirty="0" smtClean="0"/>
              <a:t>Put down a vigorous peasant uprising</a:t>
            </a:r>
          </a:p>
          <a:p>
            <a:pPr lvl="1"/>
            <a:r>
              <a:rPr lang="en-US" sz="2200" dirty="0" smtClean="0"/>
              <a:t>Selective </a:t>
            </a:r>
            <a:r>
              <a:rPr lang="en-US" sz="2200" dirty="0" err="1" smtClean="0"/>
              <a:t>Westernizer</a:t>
            </a:r>
            <a:endParaRPr lang="en-US" sz="2200" dirty="0" smtClean="0"/>
          </a:p>
          <a:p>
            <a:pPr lvl="1"/>
            <a:r>
              <a:rPr lang="en-US" sz="2200" dirty="0" smtClean="0"/>
              <a:t>Summoned various reform commissions to discuss new law codes and other Western style measures </a:t>
            </a:r>
          </a:p>
          <a:p>
            <a:pPr lvl="2"/>
            <a:r>
              <a:rPr lang="en-US" sz="2200" dirty="0" smtClean="0"/>
              <a:t>Reduction of traditionally severe punishments</a:t>
            </a:r>
          </a:p>
          <a:p>
            <a:r>
              <a:rPr lang="en-US" sz="2200" dirty="0" smtClean="0"/>
              <a:t>Combined genuine Enlightenment interests with her need to consolidate power as a truly Russian ruler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200" dirty="0"/>
              <a:t>Introduced western literature; promoted Russian literature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200" dirty="0"/>
              <a:t>Great friend of Voltaire 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sz="2200" dirty="0"/>
              <a:t>Promoted </a:t>
            </a:r>
            <a:r>
              <a:rPr lang="en-US" sz="2200" dirty="0" smtClean="0"/>
              <a:t>immunization </a:t>
            </a:r>
            <a:r>
              <a:rPr lang="en-US" sz="2200" dirty="0"/>
              <a:t>against smallpox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457200"/>
            <a:ext cx="1709792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"/>
            <a:ext cx="5715000" cy="6553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Catherine was a centralizer (advocate of a strong tsarist hand)</a:t>
            </a:r>
          </a:p>
          <a:p>
            <a:r>
              <a:rPr lang="en-US" dirty="0" smtClean="0"/>
              <a:t>But Catherine also gave new powers to the nobility over their serfs</a:t>
            </a:r>
          </a:p>
          <a:p>
            <a:pPr lvl="1"/>
            <a:r>
              <a:rPr lang="en-US" dirty="0" smtClean="0"/>
              <a:t>Nobles served a strong central government and staffed it as bureaucrats and officers</a:t>
            </a:r>
          </a:p>
          <a:p>
            <a:pPr lvl="1"/>
            <a:r>
              <a:rPr lang="en-US" dirty="0" smtClean="0"/>
              <a:t>Nobles were a service aristocracy (not an independent force)</a:t>
            </a:r>
          </a:p>
          <a:p>
            <a:r>
              <a:rPr lang="en-US" dirty="0" smtClean="0"/>
              <a:t>Most of the actual administration over local peasants (except for those on government run estates) was wielded by noble landlords</a:t>
            </a:r>
          </a:p>
          <a:p>
            <a:pPr lvl="1"/>
            <a:r>
              <a:rPr lang="en-US" dirty="0" smtClean="0"/>
              <a:t>Landlords could demand peasant labor, levy taxes in money and goods, and even impose punishments for crime because landlord dominated courts administered local justice</a:t>
            </a:r>
          </a:p>
          <a:p>
            <a:r>
              <a:rPr lang="en-US" dirty="0" smtClean="0"/>
              <a:t>Catherine increased the harshness of punishments nobles could decree for their serfs</a:t>
            </a:r>
            <a:endParaRPr lang="en-US" dirty="0"/>
          </a:p>
        </p:txBody>
      </p:sp>
      <p:pic>
        <p:nvPicPr>
          <p:cNvPr id="4" name="Picture 7" descr="serfs001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29485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erfs-group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05050"/>
            <a:ext cx="26622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1" y="329422"/>
            <a:ext cx="2281238" cy="17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39012"/>
            <a:ext cx="4267200" cy="655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Catherine supported Western-style art and architecture</a:t>
            </a:r>
          </a:p>
          <a:p>
            <a:r>
              <a:rPr lang="en-US" dirty="0" smtClean="0"/>
              <a:t>Continued to build St. Petersburg in classical styles</a:t>
            </a:r>
          </a:p>
          <a:p>
            <a:r>
              <a:rPr lang="en-US" dirty="0" smtClean="0"/>
              <a:t>When the French Revolution broke out (1789), Catherine was quick to close Russia’s doors to the “</a:t>
            </a:r>
            <a:r>
              <a:rPr lang="en-US" dirty="0" smtClean="0"/>
              <a:t>seditious” </a:t>
            </a:r>
            <a:r>
              <a:rPr lang="en-US" dirty="0" smtClean="0"/>
              <a:t>writings of liberals and democrats</a:t>
            </a:r>
          </a:p>
          <a:p>
            <a:pPr lvl="1"/>
            <a:r>
              <a:rPr lang="en-US" dirty="0" smtClean="0"/>
              <a:t>Censored a small but emerging band of Russian intellectuals who urged reforms along Western ideals</a:t>
            </a:r>
          </a:p>
          <a:p>
            <a:pPr lvl="1"/>
            <a:r>
              <a:rPr lang="en-US" dirty="0" smtClean="0"/>
              <a:t>One Western-inspired radical (noble named </a:t>
            </a:r>
            <a:r>
              <a:rPr lang="en-US" dirty="0" err="1" smtClean="0"/>
              <a:t>Radishev</a:t>
            </a:r>
            <a:r>
              <a:rPr lang="en-US" dirty="0" smtClean="0"/>
              <a:t>) sought to abolish serfdom</a:t>
            </a:r>
          </a:p>
          <a:p>
            <a:pPr lvl="2"/>
            <a:r>
              <a:rPr lang="en-US" dirty="0" smtClean="0"/>
              <a:t>Harassed by Catherine’s police (his writings were banned)</a:t>
            </a:r>
            <a:endParaRPr lang="en-US" dirty="0"/>
          </a:p>
        </p:txBody>
      </p:sp>
      <p:pic>
        <p:nvPicPr>
          <p:cNvPr id="13314" name="Picture 2" descr="http://upload.wikimedia.org/wikipedia/commons/thumb/5/58/Kingsobor.jpg/220px-Kingso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200"/>
            <a:ext cx="2667000" cy="35519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6200" y="1371600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St. Petersburg Cathedral; started by Peter III and finished by Catherine the Great</a:t>
            </a:r>
            <a:endParaRPr lang="en-US" dirty="0"/>
          </a:p>
        </p:txBody>
      </p:sp>
      <p:sp>
        <p:nvSpPr>
          <p:cNvPr id="13316" name="AutoShape 4" descr="data:image/jpeg;base64,/9j/4AAQSkZJRgABAQAAAQABAAD/2wBDAAkGBwgHBgkIBwgKCgkLDRYPDQwMDRsUFRAWIB0iIiAdHx8kKDQsJCYxJx8fLT0tMTU3Ojo6Iys/RD84QzQ5Ojf/2wBDAQoKCg0MDRoPDxo3JR8lNzc3Nzc3Nzc3Nzc3Nzc3Nzc3Nzc3Nzc3Nzc3Nzc3Nzc3Nzc3Nzc3Nzc3Nzc3Nzc3Nzf/wAARCAD0AM4DASIAAhEBAxEB/8QAGwAAAQUBAQAAAAAAAAAAAAAAAAECBAUGAwf/xAA5EAABAwIFAgMHAwIGAwEAAAABAAIDBBEFEiExQQZRE2FxByIjMoGhsRRSkULwFTRiwdHhJDNT8f/EABYBAQEBAAAAAAAAAAAAAAAAAAABAv/EABYRAQEBAAAAAAAAAAAAAAAAAAABEf/aAAwDAQACEQMRAD8AylhZLokGyFVFglsEHdB20+qBLBLYIG6ECWCNEvCB3QFtNk+ngknkDIWOe8mwAUjDqGfEaplNTsc57rbceq9d6Y6Uo8GibJUBslSdbu4UHn+H9EYrUgOdHkae/ZX9F7OL6zzH6BekRyx2Abbi4XXxI2jUgfVEYiH2eUTAA4Fx7ldZeh6JseVsQC1wrI76PbYKPLVufdsLmA9yiMNP0LS3vcjsqmv6Qlp23p3tJ7Ere1XiykNdMXHgNWcxyKu8Nwa17Tf5uAE1dYmpopaV5ZM0A973XMW1tb6KbXYRUPkc7xnZrXuRuqZ7amlaHOHu9xsqqaiy409UyU5eV37IEslsLoPKDygNNUaWQj8oAgbIPkEI4QUg2R6IGyRAqCgoUBt6oCBqUKg0T4InzyNiiGZ7jYAJnb8LadDYQc3654u5w91ttkGi6SwqPBKQSPZmrJALu/b5K6k8aVxzP04F1JpKEhoLgb2U1tNbSwUZQqeSRjQ3dOdHJKbk6Kc2nAANtk4RXPmoKr9MW381zMJF7lXT4STqOFGkpzmPZBUl0kVnNPK6CanqXeFVMuH6Zl3ngsL+V1WyttJfsg71eBMjY99PZwynfXRYzGsDEWZ1M8MJbd0B/qXo+Gv8Sly31A9bqLimGRV0LntAbM3nsqPEHs/TuJjFiL3CnU8nixXNgQNlN6joTDKSAfFJ98bfVVNHIGuLSN1Wk7ug+aDyg/dAI/KEfhAfhB212QgoKQbBBQNklrfwgXZG6N0FQH4QEboVE7B6I19dHCDa51XsmB4dHTU8UbG6MAGywnQOHseTUlvvaWuvU6NgawAC1lKjvHGALbCyf4a6NANkceiIaGiw0ulAA2FkvCQaootdcnxi/ku1tkx1iLXURDqI2hhFuFRVTLy5SARfur+bYhUVR/mb30QXGExCOmBHHCbiN6eRlSwHLqHjupVCGiAZRpbULlXH/wAWaMmxGqDz32jUsfitq4R7z25jbZzV546Uh7XNFtV6D1NI92FiOVzXS08l7X1LCdQvPqtrRM7Kb31HotNLaN2dt/JLuTbdRcPc50BvqbqUdQgPwjjy7IKPygPyg/dCDt5IKQbBINUo2CCgOEI4QoD8p8MZfK1tiSTsEwbq36cYx1fH4gvrpdUekdKULaekiaI7XaCVroWkC3ZV+Dxt8MbbDQeiuGR2UZANhvZcnyW/qXVzb30UV8euyg6eIbJzHclMaBoD5J4DGi5OiB2f1TM1je6jy11PG60jwB2XN+IU7rguy3+yBKuawNt7KiqJWiQFxAVjWy+7nBus7iEjXmx2doT2QaQYxFTVLad5vnbcW/Kh4xibRPZrgY3x2cL62/6WJ6jrZ6d1NWMcQ+H4b2/uYdiq2DHZI5WumcZGNNyTyL6hVSdVNdFUsbmL2uHuvvuPNZyU3ueeFZ41WfqJ3ZHF8QNoz5bqpcbKqk4Y8+LkJVprqqajOSpaeSrnugXukSlJ+UAfsg7I4Qd0FINklrfwlGwSboF3QjhHCgdEwySBoBuTbRX1XG3BpIA03lLA5wG4KZ0jQvrsWjaAPc1P0U7EpWP6lqXz2LYjlaLdlQUfVGNU1308EjmDm2ivsL9qFp2x4nSOY06ZxsPVRcPrqzGHmhwinYWD5pX6AKn6l6YxfD431lZDG+Im14TeyiPZaDEabEaaOoppGvikFw5q6EjckLy72TYk4V82GPefDcwviDj8p5C9IeHhttrHdEPfKxmt7W5KxXV/WcWHB0FK+8xG411UbrPF6iN7qGkkF37kFY6gwipxTEP09Dd8l/fmk1DUU6h/xrHavxGVDmE7yPdYAei1dN0nijWeJFjQkmAuW66lTaP2cwiMGor6x0p3MXutC41+GYl0/ldBiDqqFpF2vHvAIItHjlRE92H4n7kjdnJmI1gLPddcHhQeoJ2Ymz9SBaZotcCxVVTVUhZlfmJCYL3E6P8AxXp39VCPi03uyN7hYhxIDm30vott03WCOWWllLh44y2PmsViERpa2aH/AObyAg4F7izIeE06jzQ8EHPwQgblVT6f/MRni6u+FQxOIcwje6vRsO9kC8+aP7JR3t9UceSA48kG6PzwEH11QUg2CPRA2Sa/wEC8IHZG/ohBvPZvQls7ql5sLWA7qi6x+Bj9exl2gyX8xorzoKsdkkjkcMgcAO91CxKmOMdQYvI1oeI3ANI2IsoiswKqxtlFX1GDStgjooTLK4gFxHkEyTrHGp2t8WudVwPY3O2VgAJO4CtcBwPqCKZ0mFwtyStLZGv+RzTw4K6w32bSOnY6tiZEy5cWtffVVVN7N4o5+t4pqYZGMp3Okjvq06L1TqGrFHh7n7utYDzUHAenMNwnE5J6SECURCN8n7lC6jldVVwgAuxp2URl6DCKnFp5JTZkr7kOcdlIwaixSlqpMKwCaJkoGeqr5mXDTfZrQtJhTBE8s7ixC61WGinqP1FL8N50JHZB5Hj2IYxRYzXUVRi1c+eCcsDxIWi1gflHqojMXxUNtJWzSMB1c99xfsvRsa6Pq8Zr21bjRyvy2Li2zyPNRqX2a10lY39bUQw0YNyyIa+isIzeGtqcQjBiicf3G3KsBgk8JL33A816rT4RRUdKyKnha1rRYEcrPdRtY2JzR34U1decVMj6arD2O95vIVPiMnj1D5Dq525VljF/FdkNrKoJL5Lk8KhjtYNOCmi23kujW5y6OPYC6a+waCNzwgWmt40Y81d8KpoY884NtG6q2P2KA/CP7ASpPTcoD8oNrI8v5QdvJBSDZBuUDZBQCO6D5o9UEyjr56WN7YTlLje/ZbX2bxMmjqHz6ve430+ZefLX9BVphmdHfQuUR67Q0jIYmhgAFk6pn8GNxZYFcaabNEDfQhQKypBqYqa5+I+1z2URLpHOjoXyOBzyXJKzkbs9c7OQXFausjDKTK22g0WQipM9S+bxgC06NB3KC5ijyua62vKsnNzRDMbKHhUrKuAnMC9hs7yKsQwgAHUdkEOOItfdhsfRTYyQ33jqmtAa/slkkDG3QJWVHhRlxcNl531NiRkecrudlf4/Wnwy1pNvVefYhKZHuubAKxYrKx+Zzh3Vf4bpJBkFzyplQdb90tBFnZM4HVosFVQKf4cznDUNBBTD72VouSV3nDY2WJ1580+gh8STO4aBBLooTDGL/MRqpFrI2/hLxv3QIfNH92Qj8oA9kFH45QdvJBSDb6IQNggoEKUo2RzcoAHlWWB1ZpKxpHJVala4scHA2Isg92wOQT0zHXvcXVP7Q6x2FUNDWw2Ezaj+rbLlKgdC4xenDJHG4sN1f43JR4jROp6xrZInm9jrqojDYv7Q6iuwZsdFF+mqJHZHl5vlbbcLIUuK1MEwkjllGupcT73dajEsFgpiyRsbcj3ZWgjYKVJg9MYwyaMAHYluqCZ7NMSmqK6qz3yEA34uvTGua+MOabiy8/6dNLh7TDFlaSbnKFraOtaWEB2llETHvtfvdV1ZU2uAdF3nlytzaqilqBJVEbIKjHnlrSSbkrG1EvvErU9SHKNCDdY+odd2q1Go4Su102UYyvjBa11mkrpKd1H5HqgVlPLO4Eg77q3ggEMYbzyinHwm6WK6+iBDslSH/wDEHzQHPmjy+6EceSAQUfnhB+6CkGyS1v4SjQItpqgOblHmj1R+UAdPVIlQgucDq5YS4RnUeauI8ejY0yVMgcG/0X1Kz+ByMjrm+J8h3WpxjBcKrKB81O0x1LRcEbOURxPWWEVbWsrqWVvhn4Zj1BPmusntFgkHhjC2tiGzidbLJwtwmKCSOsgqnTkgBzHWDR3SYhLh0r2swujkZG0AF0h1ce6YY1MPV2FPY5743NfrlGXdWvSmIvxqucIQ0QM1NiqvpLpzCJKcVOLFssrrZYydGrVYfTYfhdYHYfE2Fr9CGbFBaYmfBiNr+ayM1Zaqu3VX3UFXeO7XaLD1M4bLmzWPkiO2PTB1tfpdZmZwJJHGql19YXu+a6rXOuq0bI7Urm13vC9t0OJJKRjHSPytFzzbhBdxkeG0t7cJyiUDwWOjcdWlSzayA4QjvdH4QL6pPP7I5R+UAhH45QdvJBSDZCBt9EFAH7oQjhAFJuUblLugVrsrgeQVp8FqnzMEWYk8ALLeql4dWvoqpsjXe7fUKDcxdGNrRmMmW+t+V0Z7PGtGbxzfurHAsdZLAwmQbbK8biALf/YPqiMg/ApaFwyvLiNCVZwMLYmeIDfurGqrYCw5nC6zVbjkMGZrXAnjzQOxusaAWk6DgLI1dbe4AHZc8SxJ1TMXdyq1znOJJQhzpMz/APtNdpcuSxtcTkAJd2C2PTHQtRiThVYleCkaL22LlVZ7AsBrsbqQymjIhv78pGgCZiscWGVU9HSvDww5TJ3K9C6kxaHBsElgweNsULRkDgLF5XlMrnZ3FxJe4lzieUHSllyVAud91dgiw131WcLjcW0sr6mcXwsdzZB1PKDv/shB303QKUh/hCDzfugEFH54QfugpBt9EFA2QTb1QGxQi1tUflAiXlIl3KAQUcWQDfdB0p6meB/wHEeis4sbxBrbHNbuVywPD48SmfG5zmhouZGj5Vp5ugsUEQfh1ZBUttfK/QlBmZMQr5zludVGfFUOdaQ2Kv29G9SuflbQkWP7wB/Kn0ns+6iqnD9VJT0rL6+9mKmmseIcpu5WGE4NW4xMIqOBxB3dbQL0PDfZtQQZX4hVOqHtOoboFrqeGCgh8CihEbGjQNG6JazfTnRlDgzRVVgE9QBcl3yj6Lvj2Kw09IZqpxjpwLMjGhejqrG4cGp2yVVpqt4+DAD9yOy8ixrGqzFat76mVznftGzUDuosZlxWqu74cLLiOIbBU79NTueV0ILdzquThfcKqN9eCrDDKixMbrKu29AnscWuDhoR2QaE8oK4UdQJoib6jhSDY90CIt2R6o9UAgoP25QdvJBRjb6JT90DZB1BQB09Ud0HdG+iA3KPwj02QgExxB90JzjYdyuZHI+Y7FBpvZ7XPpMcdCYfFjnaA9trmy9boYaWUNfE/K5x+W68b6IlbF1NS53Foe6wsvaWUtNUtDyAH8uZoVKlT2wyAWEuw2XQRuAF3fwo8VM+OwbKXN811LHX5UQrgBqbk/lR6ypjo6SaqndlihYXvPkF2fmG5/lee+03G2xRMwiJ5zO+JUAft4CsGM6kxeXEq+aseD41RoB+yPgfZUmUwgX+Y8HhdYZ8tQapzQS0nKDsuD3vkkMrzdztSq0YRc6lJl7eicfRNPNigadEoaSAbi3ZNJTgLAlFd6acwSXtpyFcQTMmGZpuqAki9gV0hkfE4lpNtyERfco9FFpq1k3uk2cpXH+6A/2QfugeSCgpBsg7apBt9EpHJQHmUeqEIBBNtUcpHlAw735VjgmA4ljskjMOhDgzd7jZo+qrb6aL2j2WQRwdKQvaAHzSvLz31QYOHorqLDK+jqH0rHNbK27o35rDzXq0ENTC1o8O48lblxb8zbfe6VrmWsDZZRGje8NF2kH0XQzOsNT5+S6gn94XOW1iXuAAFyTpoiIWKYlT4ZQy19W60MTcxP7jwPqvBcYxCfEsQnqqq/izPLiDuBwFpuvuq24liIpKJ4fSUxy/6ZH/APAWNbmkc6SQ3ubk+asWB3yhvA1SeSXiyTY3VUhTXW2vqnOdrtukDSDd38BAZdL2QddBwlcTsN7a+STZA1wRzp3TrblIdP5RS7G40IU2lrS05ZDp5qFf7oI55QXzJGvF2kEFO3VHHK+Mgtcp8FcHtOYajzREEbIQNvogoBHB7IRugRxsCueYkp7vefYC+tgB3XoPSns+Mvh1WNCzHtzNpx8x9UHnrI3yODWNc552DRcley+zVtRH0+2lqIXwTRSEjxG2zAq9w7CMNojG2looYwQQDkBdf1U98TrlxOvkojqxw2cy3mnZWEaHVQ/1b4mXcQQDayZLiTGtaRHpcC4URLcLDQi915x7Sup3jPg+Gy5WtANXM06t/wBHqVL646xfhlK+loyG18uw3yDuvKpZ5JnOEkjnlxzPcTq53cqq5tAeRlFmX+q6yOBsGfKEy1hoixsqoTT90p0sBqeE5wEYHLjwgRrLanUpHmx0+b8ILiNT8x2SBp3JuSgQNt6pbdk61gjKgbZIQnZUbIGkIyhOKRAlkHTY/dKdk1w0/wCAg7Db6IP3QNkHT1QFxqurm5KUyO5NgOVytc25K6Vwc1sTSdLINL7N8EbimM/qaqLNTUgDyTsX/wBI/vsvZIvmLnN+IHe8ew4CzfQOGGg6bpI5nDNN8UAN27XWq190nkWOnKiBwsfd0ylJK6zSBrcJHObYi+qRpAu9xBAKiKvEJzTTMiAsJI8219VW4tiUOFYNJWVLxG5oGRv7ncBS8ec5vgPJtleY7ee4+i8o61xh2KYq+Fkmakp7AWOjnDcqqpK+sqMQrJa6qPxpjc+Q7LkWNY0AfNymN1N07UqqUDslLracpt+yPuUDvlF/6jsEhtGMzjdx4QSGNzHV+yYG3OZ1y4oFFy7M7cp3KLGyW1kARcIsUXICS5CBQb3SHXWyEhugEICVAiR1v7KVJZA/j6JUIQOjAzhXOCUkOIY5SQVTc0ZI0+qEIPcYGhrXRtFmxBoYBwLLu8n3ghCyy4kZiLrh8tVUMHyhlwEIQZvq6pkjoKuRps5kd2+S8XzEtJO7nXPqhCsWHnYegQdghCqlYLx35vZKAGx5huhCBjBmfc6rpwEIQLsU3zQhAp3TXIQgEIQgUD8oKEIEsjhC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AutoShape 6" descr="data:image/jpeg;base64,/9j/4AAQSkZJRgABAQAAAQABAAD/2wBDAAkGBwgHBgkIBwgKCgkLDRYPDQwMDRsUFRAWIB0iIiAdHx8kKDQsJCYxJx8fLT0tMTU3Ojo6Iys/RD84QzQ5Ojf/2wBDAQoKCg0MDRoPDxo3JR8lNzc3Nzc3Nzc3Nzc3Nzc3Nzc3Nzc3Nzc3Nzc3Nzc3Nzc3Nzc3Nzc3Nzc3Nzc3Nzc3Nzf/wAARCAD0AM4DASIAAhEBAxEB/8QAGwAAAQUBAQAAAAAAAAAAAAAAAAECBAUGAwf/xAA5EAABAwIFAgMHAwIGAwEAAAABAAIDBBEFEiExQQZRE2FxByIjMoGhsRRSkULwFTRiwdHhJDNT8f/EABYBAQEBAAAAAAAAAAAAAAAAAAABAv/EABYRAQEBAAAAAAAAAAAAAAAAAAABEf/aAAwDAQACEQMRAD8AylhZLokGyFVFglsEHdB20+qBLBLYIG6ECWCNEvCB3QFtNk+ngknkDIWOe8mwAUjDqGfEaplNTsc57rbceq9d6Y6Uo8GibJUBslSdbu4UHn+H9EYrUgOdHkae/ZX9F7OL6zzH6BekRyx2Abbi4XXxI2jUgfVEYiH2eUTAA4Fx7ldZeh6JseVsQC1wrI76PbYKPLVufdsLmA9yiMNP0LS3vcjsqmv6Qlp23p3tJ7Ere1XiykNdMXHgNWcxyKu8Nwa17Tf5uAE1dYmpopaV5ZM0A973XMW1tb6KbXYRUPkc7xnZrXuRuqZ7amlaHOHu9xsqqaiy409UyU5eV37IEslsLoPKDygNNUaWQj8oAgbIPkEI4QUg2R6IGyRAqCgoUBt6oCBqUKg0T4InzyNiiGZ7jYAJnb8LadDYQc3654u5w91ttkGi6SwqPBKQSPZmrJALu/b5K6k8aVxzP04F1JpKEhoLgb2U1tNbSwUZQqeSRjQ3dOdHJKbk6Kc2nAANtk4RXPmoKr9MW381zMJF7lXT4STqOFGkpzmPZBUl0kVnNPK6CanqXeFVMuH6Zl3ngsL+V1WyttJfsg71eBMjY99PZwynfXRYzGsDEWZ1M8MJbd0B/qXo+Gv8Sly31A9bqLimGRV0LntAbM3nsqPEHs/TuJjFiL3CnU8nixXNgQNlN6joTDKSAfFJ98bfVVNHIGuLSN1Wk7ug+aDyg/dAI/KEfhAfhB212QgoKQbBBQNklrfwgXZG6N0FQH4QEboVE7B6I19dHCDa51XsmB4dHTU8UbG6MAGywnQOHseTUlvvaWuvU6NgawAC1lKjvHGALbCyf4a6NANkceiIaGiw0ulAA2FkvCQaootdcnxi/ku1tkx1iLXURDqI2hhFuFRVTLy5SARfur+bYhUVR/mb30QXGExCOmBHHCbiN6eRlSwHLqHjupVCGiAZRpbULlXH/wAWaMmxGqDz32jUsfitq4R7z25jbZzV546Uh7XNFtV6D1NI92FiOVzXS08l7X1LCdQvPqtrRM7Kb31HotNLaN2dt/JLuTbdRcPc50BvqbqUdQgPwjjy7IKPygPyg/dCDt5IKQbBINUo2CCgOEI4QoD8p8MZfK1tiSTsEwbq36cYx1fH4gvrpdUekdKULaekiaI7XaCVroWkC3ZV+Dxt8MbbDQeiuGR2UZANhvZcnyW/qXVzb30UV8euyg6eIbJzHclMaBoD5J4DGi5OiB2f1TM1je6jy11PG60jwB2XN+IU7rguy3+yBKuawNt7KiqJWiQFxAVjWy+7nBus7iEjXmx2doT2QaQYxFTVLad5vnbcW/Kh4xibRPZrgY3x2cL62/6WJ6jrZ6d1NWMcQ+H4b2/uYdiq2DHZI5WumcZGNNyTyL6hVSdVNdFUsbmL2uHuvvuPNZyU3ueeFZ41WfqJ3ZHF8QNoz5bqpcbKqk4Y8+LkJVprqqajOSpaeSrnugXukSlJ+UAfsg7I4Qd0FINklrfwlGwSboF3QjhHCgdEwySBoBuTbRX1XG3BpIA03lLA5wG4KZ0jQvrsWjaAPc1P0U7EpWP6lqXz2LYjlaLdlQUfVGNU1308EjmDm2ivsL9qFp2x4nSOY06ZxsPVRcPrqzGHmhwinYWD5pX6AKn6l6YxfD431lZDG+Im14TeyiPZaDEabEaaOoppGvikFw5q6EjckLy72TYk4V82GPefDcwviDj8p5C9IeHhttrHdEPfKxmt7W5KxXV/WcWHB0FK+8xG411UbrPF6iN7qGkkF37kFY6gwipxTEP09Dd8l/fmk1DUU6h/xrHavxGVDmE7yPdYAei1dN0nijWeJFjQkmAuW66lTaP2cwiMGor6x0p3MXutC41+GYl0/ldBiDqqFpF2vHvAIItHjlRE92H4n7kjdnJmI1gLPddcHhQeoJ2Ymz9SBaZotcCxVVTVUhZlfmJCYL3E6P8AxXp39VCPi03uyN7hYhxIDm30vott03WCOWWllLh44y2PmsViERpa2aH/AObyAg4F7izIeE06jzQ8EHPwQgblVT6f/MRni6u+FQxOIcwje6vRsO9kC8+aP7JR3t9UceSA48kG6PzwEH11QUg2CPRA2Sa/wEC8IHZG/ohBvPZvQls7ql5sLWA7qi6x+Bj9exl2gyX8xorzoKsdkkjkcMgcAO91CxKmOMdQYvI1oeI3ANI2IsoiswKqxtlFX1GDStgjooTLK4gFxHkEyTrHGp2t8WudVwPY3O2VgAJO4CtcBwPqCKZ0mFwtyStLZGv+RzTw4K6w32bSOnY6tiZEy5cWtffVVVN7N4o5+t4pqYZGMp3Okjvq06L1TqGrFHh7n7utYDzUHAenMNwnE5J6SECURCN8n7lC6jldVVwgAuxp2URl6DCKnFp5JTZkr7kOcdlIwaixSlqpMKwCaJkoGeqr5mXDTfZrQtJhTBE8s7ixC61WGinqP1FL8N50JHZB5Hj2IYxRYzXUVRi1c+eCcsDxIWi1gflHqojMXxUNtJWzSMB1c99xfsvRsa6Pq8Zr21bjRyvy2Li2zyPNRqX2a10lY39bUQw0YNyyIa+isIzeGtqcQjBiicf3G3KsBgk8JL33A816rT4RRUdKyKnha1rRYEcrPdRtY2JzR34U1decVMj6arD2O95vIVPiMnj1D5Dq525VljF/FdkNrKoJL5Lk8KhjtYNOCmi23kujW5y6OPYC6a+waCNzwgWmt40Y81d8KpoY884NtG6q2P2KA/CP7ASpPTcoD8oNrI8v5QdvJBSDZBuUDZBQCO6D5o9UEyjr56WN7YTlLje/ZbX2bxMmjqHz6ve430+ZefLX9BVphmdHfQuUR67Q0jIYmhgAFk6pn8GNxZYFcaabNEDfQhQKypBqYqa5+I+1z2URLpHOjoXyOBzyXJKzkbs9c7OQXFausjDKTK22g0WQipM9S+bxgC06NB3KC5ijyua62vKsnNzRDMbKHhUrKuAnMC9hs7yKsQwgAHUdkEOOItfdhsfRTYyQ33jqmtAa/slkkDG3QJWVHhRlxcNl531NiRkecrudlf4/Wnwy1pNvVefYhKZHuubAKxYrKx+Zzh3Vf4bpJBkFzyplQdb90tBFnZM4HVosFVQKf4cznDUNBBTD72VouSV3nDY2WJ1580+gh8STO4aBBLooTDGL/MRqpFrI2/hLxv3QIfNH92Qj8oA9kFH45QdvJBSDb6IQNggoEKUo2RzcoAHlWWB1ZpKxpHJVala4scHA2Isg92wOQT0zHXvcXVP7Q6x2FUNDWw2Ezaj+rbLlKgdC4xenDJHG4sN1f43JR4jROp6xrZInm9jrqojDYv7Q6iuwZsdFF+mqJHZHl5vlbbcLIUuK1MEwkjllGupcT73dajEsFgpiyRsbcj3ZWgjYKVJg9MYwyaMAHYluqCZ7NMSmqK6qz3yEA34uvTGua+MOabiy8/6dNLh7TDFlaSbnKFraOtaWEB2llETHvtfvdV1ZU2uAdF3nlytzaqilqBJVEbIKjHnlrSSbkrG1EvvErU9SHKNCDdY+odd2q1Go4Su102UYyvjBa11mkrpKd1H5HqgVlPLO4Eg77q3ggEMYbzyinHwm6WK6+iBDslSH/wDEHzQHPmjy+6EceSAQUfnhB+6CkGyS1v4SjQItpqgOblHmj1R+UAdPVIlQgucDq5YS4RnUeauI8ejY0yVMgcG/0X1Kz+ByMjrm+J8h3WpxjBcKrKB81O0x1LRcEbOURxPWWEVbWsrqWVvhn4Zj1BPmusntFgkHhjC2tiGzidbLJwtwmKCSOsgqnTkgBzHWDR3SYhLh0r2swujkZG0AF0h1ce6YY1MPV2FPY5743NfrlGXdWvSmIvxqucIQ0QM1NiqvpLpzCJKcVOLFssrrZYydGrVYfTYfhdYHYfE2Fr9CGbFBaYmfBiNr+ayM1Zaqu3VX3UFXeO7XaLD1M4bLmzWPkiO2PTB1tfpdZmZwJJHGql19YXu+a6rXOuq0bI7Urm13vC9t0OJJKRjHSPytFzzbhBdxkeG0t7cJyiUDwWOjcdWlSzayA4QjvdH4QL6pPP7I5R+UAhH45QdvJBSDZCBt9EFAH7oQjhAFJuUblLugVrsrgeQVp8FqnzMEWYk8ALLeql4dWvoqpsjXe7fUKDcxdGNrRmMmW+t+V0Z7PGtGbxzfurHAsdZLAwmQbbK8biALf/YPqiMg/ApaFwyvLiNCVZwMLYmeIDfurGqrYCw5nC6zVbjkMGZrXAnjzQOxusaAWk6DgLI1dbe4AHZc8SxJ1TMXdyq1znOJJQhzpMz/APtNdpcuSxtcTkAJd2C2PTHQtRiThVYleCkaL22LlVZ7AsBrsbqQymjIhv78pGgCZiscWGVU9HSvDww5TJ3K9C6kxaHBsElgweNsULRkDgLF5XlMrnZ3FxJe4lzieUHSllyVAud91dgiw131WcLjcW0sr6mcXwsdzZB1PKDv/shB303QKUh/hCDzfugEFH54QfugpBt9EFA2QTb1QGxQi1tUflAiXlIl3KAQUcWQDfdB0p6meB/wHEeis4sbxBrbHNbuVywPD48SmfG5zmhouZGj5Vp5ugsUEQfh1ZBUttfK/QlBmZMQr5zludVGfFUOdaQ2Kv29G9SuflbQkWP7wB/Kn0ns+6iqnD9VJT0rL6+9mKmmseIcpu5WGE4NW4xMIqOBxB3dbQL0PDfZtQQZX4hVOqHtOoboFrqeGCgh8CihEbGjQNG6JazfTnRlDgzRVVgE9QBcl3yj6Lvj2Kw09IZqpxjpwLMjGhejqrG4cGp2yVVpqt4+DAD9yOy8ixrGqzFat76mVznftGzUDuosZlxWqu74cLLiOIbBU79NTueV0ILdzquThfcKqN9eCrDDKixMbrKu29AnscWuDhoR2QaE8oK4UdQJoib6jhSDY90CIt2R6o9UAgoP25QdvJBRjb6JT90DZB1BQB09Ud0HdG+iA3KPwj02QgExxB90JzjYdyuZHI+Y7FBpvZ7XPpMcdCYfFjnaA9trmy9boYaWUNfE/K5x+W68b6IlbF1NS53Foe6wsvaWUtNUtDyAH8uZoVKlT2wyAWEuw2XQRuAF3fwo8VM+OwbKXN811LHX5UQrgBqbk/lR6ypjo6SaqndlihYXvPkF2fmG5/lee+03G2xRMwiJ5zO+JUAft4CsGM6kxeXEq+aseD41RoB+yPgfZUmUwgX+Y8HhdYZ8tQapzQS0nKDsuD3vkkMrzdztSq0YRc6lJl7eicfRNPNigadEoaSAbi3ZNJTgLAlFd6acwSXtpyFcQTMmGZpuqAki9gV0hkfE4lpNtyERfco9FFpq1k3uk2cpXH+6A/2QfugeSCgpBsg7apBt9EpHJQHmUeqEIBBNtUcpHlAw735VjgmA4ljskjMOhDgzd7jZo+qrb6aL2j2WQRwdKQvaAHzSvLz31QYOHorqLDK+jqH0rHNbK27o35rDzXq0ENTC1o8O48lblxb8zbfe6VrmWsDZZRGje8NF2kH0XQzOsNT5+S6gn94XOW1iXuAAFyTpoiIWKYlT4ZQy19W60MTcxP7jwPqvBcYxCfEsQnqqq/izPLiDuBwFpuvuq24liIpKJ4fSUxy/6ZH/APAWNbmkc6SQ3ubk+asWB3yhvA1SeSXiyTY3VUhTXW2vqnOdrtukDSDd38BAZdL2QddBwlcTsN7a+STZA1wRzp3TrblIdP5RS7G40IU2lrS05ZDp5qFf7oI55QXzJGvF2kEFO3VHHK+Mgtcp8FcHtOYajzREEbIQNvogoBHB7IRugRxsCueYkp7vefYC+tgB3XoPSns+Mvh1WNCzHtzNpx8x9UHnrI3yODWNc552DRcley+zVtRH0+2lqIXwTRSEjxG2zAq9w7CMNojG2looYwQQDkBdf1U98TrlxOvkojqxw2cy3mnZWEaHVQ/1b4mXcQQDayZLiTGtaRHpcC4URLcLDQi915x7Sup3jPg+Gy5WtANXM06t/wBHqVL646xfhlK+loyG18uw3yDuvKpZ5JnOEkjnlxzPcTq53cqq5tAeRlFmX+q6yOBsGfKEy1hoixsqoTT90p0sBqeE5wEYHLjwgRrLanUpHmx0+b8ILiNT8x2SBp3JuSgQNt6pbdk61gjKgbZIQnZUbIGkIyhOKRAlkHTY/dKdk1w0/wCAg7Db6IP3QNkHT1QFxqurm5KUyO5NgOVytc25K6Vwc1sTSdLINL7N8EbimM/qaqLNTUgDyTsX/wBI/vsvZIvmLnN+IHe8ew4CzfQOGGg6bpI5nDNN8UAN27XWq190nkWOnKiBwsfd0ylJK6zSBrcJHObYi+qRpAu9xBAKiKvEJzTTMiAsJI8219VW4tiUOFYNJWVLxG5oGRv7ncBS8ec5vgPJtleY7ee4+i8o61xh2KYq+Fkmakp7AWOjnDcqqpK+sqMQrJa6qPxpjc+Q7LkWNY0AfNymN1N07UqqUDslLracpt+yPuUDvlF/6jsEhtGMzjdx4QSGNzHV+yYG3OZ1y4oFFy7M7cp3KLGyW1kARcIsUXICS5CBQb3SHXWyEhugEICVAiR1v7KVJZA/j6JUIQOjAzhXOCUkOIY5SQVTc0ZI0+qEIPcYGhrXRtFmxBoYBwLLu8n3ghCyy4kZiLrh8tVUMHyhlwEIQZvq6pkjoKuRps5kd2+S8XzEtJO7nXPqhCsWHnYegQdghCqlYLx35vZKAGx5huhCBjBmfc6rpwEIQLsU3zQhAp3TXIQgEIQgUD8oKEIEsjhC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0" name="AutoShape 8" descr="data:image/jpeg;base64,/9j/4AAQSkZJRgABAQAAAQABAAD/2wBDAAkGBwgHBgkIBwgKCgkLDRYPDQwMDRsUFRAWIB0iIiAdHx8kKDQsJCYxJx8fLT0tMTU3Ojo6Iys/RD84QzQ5Ojf/2wBDAQoKCg0MDRoPDxo3JR8lNzc3Nzc3Nzc3Nzc3Nzc3Nzc3Nzc3Nzc3Nzc3Nzc3Nzc3Nzc3Nzc3Nzc3Nzc3Nzc3Nzf/wAARCAD0AM4DASIAAhEBAxEB/8QAGwAAAQUBAQAAAAAAAAAAAAAAAAECBAUGAwf/xAA5EAABAwIFAgMHAwIGAwEAAAABAAIDBBEFEiExQQZRE2FxByIjMoGhsRRSkULwFTRiwdHhJDNT8f/EABYBAQEBAAAAAAAAAAAAAAAAAAABAv/EABYRAQEBAAAAAAAAAAAAAAAAAAABEf/aAAwDAQACEQMRAD8AylhZLokGyFVFglsEHdB20+qBLBLYIG6ECWCNEvCB3QFtNk+ngknkDIWOe8mwAUjDqGfEaplNTsc57rbceq9d6Y6Uo8GibJUBslSdbu4UHn+H9EYrUgOdHkae/ZX9F7OL6zzH6BekRyx2Abbi4XXxI2jUgfVEYiH2eUTAA4Fx7ldZeh6JseVsQC1wrI76PbYKPLVufdsLmA9yiMNP0LS3vcjsqmv6Qlp23p3tJ7Ere1XiykNdMXHgNWcxyKu8Nwa17Tf5uAE1dYmpopaV5ZM0A973XMW1tb6KbXYRUPkc7xnZrXuRuqZ7amlaHOHu9xsqqaiy409UyU5eV37IEslsLoPKDygNNUaWQj8oAgbIPkEI4QUg2R6IGyRAqCgoUBt6oCBqUKg0T4InzyNiiGZ7jYAJnb8LadDYQc3654u5w91ttkGi6SwqPBKQSPZmrJALu/b5K6k8aVxzP04F1JpKEhoLgb2U1tNbSwUZQqeSRjQ3dOdHJKbk6Kc2nAANtk4RXPmoKr9MW381zMJF7lXT4STqOFGkpzmPZBUl0kVnNPK6CanqXeFVMuH6Zl3ngsL+V1WyttJfsg71eBMjY99PZwynfXRYzGsDEWZ1M8MJbd0B/qXo+Gv8Sly31A9bqLimGRV0LntAbM3nsqPEHs/TuJjFiL3CnU8nixXNgQNlN6joTDKSAfFJ98bfVVNHIGuLSN1Wk7ug+aDyg/dAI/KEfhAfhB212QgoKQbBBQNklrfwgXZG6N0FQH4QEboVE7B6I19dHCDa51XsmB4dHTU8UbG6MAGywnQOHseTUlvvaWuvU6NgawAC1lKjvHGALbCyf4a6NANkceiIaGiw0ulAA2FkvCQaootdcnxi/ku1tkx1iLXURDqI2hhFuFRVTLy5SARfur+bYhUVR/mb30QXGExCOmBHHCbiN6eRlSwHLqHjupVCGiAZRpbULlXH/wAWaMmxGqDz32jUsfitq4R7z25jbZzV546Uh7XNFtV6D1NI92FiOVzXS08l7X1LCdQvPqtrRM7Kb31HotNLaN2dt/JLuTbdRcPc50BvqbqUdQgPwjjy7IKPygPyg/dCDt5IKQbBINUo2CCgOEI4QoD8p8MZfK1tiSTsEwbq36cYx1fH4gvrpdUekdKULaekiaI7XaCVroWkC3ZV+Dxt8MbbDQeiuGR2UZANhvZcnyW/qXVzb30UV8euyg6eIbJzHclMaBoD5J4DGi5OiB2f1TM1je6jy11PG60jwB2XN+IU7rguy3+yBKuawNt7KiqJWiQFxAVjWy+7nBus7iEjXmx2doT2QaQYxFTVLad5vnbcW/Kh4xibRPZrgY3x2cL62/6WJ6jrZ6d1NWMcQ+H4b2/uYdiq2DHZI5WumcZGNNyTyL6hVSdVNdFUsbmL2uHuvvuPNZyU3ueeFZ41WfqJ3ZHF8QNoz5bqpcbKqk4Y8+LkJVprqqajOSpaeSrnugXukSlJ+UAfsg7I4Qd0FINklrfwlGwSboF3QjhHCgdEwySBoBuTbRX1XG3BpIA03lLA5wG4KZ0jQvrsWjaAPc1P0U7EpWP6lqXz2LYjlaLdlQUfVGNU1308EjmDm2ivsL9qFp2x4nSOY06ZxsPVRcPrqzGHmhwinYWD5pX6AKn6l6YxfD431lZDG+Im14TeyiPZaDEabEaaOoppGvikFw5q6EjckLy72TYk4V82GPefDcwviDj8p5C9IeHhttrHdEPfKxmt7W5KxXV/WcWHB0FK+8xG411UbrPF6iN7qGkkF37kFY6gwipxTEP09Dd8l/fmk1DUU6h/xrHavxGVDmE7yPdYAei1dN0nijWeJFjQkmAuW66lTaP2cwiMGor6x0p3MXutC41+GYl0/ldBiDqqFpF2vHvAIItHjlRE92H4n7kjdnJmI1gLPddcHhQeoJ2Ymz9SBaZotcCxVVTVUhZlfmJCYL3E6P8AxXp39VCPi03uyN7hYhxIDm30vott03WCOWWllLh44y2PmsViERpa2aH/AObyAg4F7izIeE06jzQ8EHPwQgblVT6f/MRni6u+FQxOIcwje6vRsO9kC8+aP7JR3t9UceSA48kG6PzwEH11QUg2CPRA2Sa/wEC8IHZG/ohBvPZvQls7ql5sLWA7qi6x+Bj9exl2gyX8xorzoKsdkkjkcMgcAO91CxKmOMdQYvI1oeI3ANI2IsoiswKqxtlFX1GDStgjooTLK4gFxHkEyTrHGp2t8WudVwPY3O2VgAJO4CtcBwPqCKZ0mFwtyStLZGv+RzTw4K6w32bSOnY6tiZEy5cWtffVVVN7N4o5+t4pqYZGMp3Okjvq06L1TqGrFHh7n7utYDzUHAenMNwnE5J6SECURCN8n7lC6jldVVwgAuxp2URl6DCKnFp5JTZkr7kOcdlIwaixSlqpMKwCaJkoGeqr5mXDTfZrQtJhTBE8s7ixC61WGinqP1FL8N50JHZB5Hj2IYxRYzXUVRi1c+eCcsDxIWi1gflHqojMXxUNtJWzSMB1c99xfsvRsa6Pq8Zr21bjRyvy2Li2zyPNRqX2a10lY39bUQw0YNyyIa+isIzeGtqcQjBiicf3G3KsBgk8JL33A816rT4RRUdKyKnha1rRYEcrPdRtY2JzR34U1decVMj6arD2O95vIVPiMnj1D5Dq525VljF/FdkNrKoJL5Lk8KhjtYNOCmi23kujW5y6OPYC6a+waCNzwgWmt40Y81d8KpoY884NtG6q2P2KA/CP7ASpPTcoD8oNrI8v5QdvJBSDZBuUDZBQCO6D5o9UEyjr56WN7YTlLje/ZbX2bxMmjqHz6ve430+ZefLX9BVphmdHfQuUR67Q0jIYmhgAFk6pn8GNxZYFcaabNEDfQhQKypBqYqa5+I+1z2URLpHOjoXyOBzyXJKzkbs9c7OQXFausjDKTK22g0WQipM9S+bxgC06NB3KC5ijyua62vKsnNzRDMbKHhUrKuAnMC9hs7yKsQwgAHUdkEOOItfdhsfRTYyQ33jqmtAa/slkkDG3QJWVHhRlxcNl531NiRkecrudlf4/Wnwy1pNvVefYhKZHuubAKxYrKx+Zzh3Vf4bpJBkFzyplQdb90tBFnZM4HVosFVQKf4cznDUNBBTD72VouSV3nDY2WJ1580+gh8STO4aBBLooTDGL/MRqpFrI2/hLxv3QIfNH92Qj8oA9kFH45QdvJBSDb6IQNggoEKUo2RzcoAHlWWB1ZpKxpHJVala4scHA2Isg92wOQT0zHXvcXVP7Q6x2FUNDWw2Ezaj+rbLlKgdC4xenDJHG4sN1f43JR4jROp6xrZInm9jrqojDYv7Q6iuwZsdFF+mqJHZHl5vlbbcLIUuK1MEwkjllGupcT73dajEsFgpiyRsbcj3ZWgjYKVJg9MYwyaMAHYluqCZ7NMSmqK6qz3yEA34uvTGua+MOabiy8/6dNLh7TDFlaSbnKFraOtaWEB2llETHvtfvdV1ZU2uAdF3nlytzaqilqBJVEbIKjHnlrSSbkrG1EvvErU9SHKNCDdY+odd2q1Go4Su102UYyvjBa11mkrpKd1H5HqgVlPLO4Eg77q3ggEMYbzyinHwm6WK6+iBDslSH/wDEHzQHPmjy+6EceSAQUfnhB+6CkGyS1v4SjQItpqgOblHmj1R+UAdPVIlQgucDq5YS4RnUeauI8ejY0yVMgcG/0X1Kz+ByMjrm+J8h3WpxjBcKrKB81O0x1LRcEbOURxPWWEVbWsrqWVvhn4Zj1BPmusntFgkHhjC2tiGzidbLJwtwmKCSOsgqnTkgBzHWDR3SYhLh0r2swujkZG0AF0h1ce6YY1MPV2FPY5743NfrlGXdWvSmIvxqucIQ0QM1NiqvpLpzCJKcVOLFssrrZYydGrVYfTYfhdYHYfE2Fr9CGbFBaYmfBiNr+ayM1Zaqu3VX3UFXeO7XaLD1M4bLmzWPkiO2PTB1tfpdZmZwJJHGql19YXu+a6rXOuq0bI7Urm13vC9t0OJJKRjHSPytFzzbhBdxkeG0t7cJyiUDwWOjcdWlSzayA4QjvdH4QL6pPP7I5R+UAhH45QdvJBSDZCBt9EFAH7oQjhAFJuUblLugVrsrgeQVp8FqnzMEWYk8ALLeql4dWvoqpsjXe7fUKDcxdGNrRmMmW+t+V0Z7PGtGbxzfurHAsdZLAwmQbbK8biALf/YPqiMg/ApaFwyvLiNCVZwMLYmeIDfurGqrYCw5nC6zVbjkMGZrXAnjzQOxusaAWk6DgLI1dbe4AHZc8SxJ1TMXdyq1znOJJQhzpMz/APtNdpcuSxtcTkAJd2C2PTHQtRiThVYleCkaL22LlVZ7AsBrsbqQymjIhv78pGgCZiscWGVU9HSvDww5TJ3K9C6kxaHBsElgweNsULRkDgLF5XlMrnZ3FxJe4lzieUHSllyVAud91dgiw131WcLjcW0sr6mcXwsdzZB1PKDv/shB303QKUh/hCDzfugEFH54QfugpBt9EFA2QTb1QGxQi1tUflAiXlIl3KAQUcWQDfdB0p6meB/wHEeis4sbxBrbHNbuVywPD48SmfG5zmhouZGj5Vp5ugsUEQfh1ZBUttfK/QlBmZMQr5zludVGfFUOdaQ2Kv29G9SuflbQkWP7wB/Kn0ns+6iqnD9VJT0rL6+9mKmmseIcpu5WGE4NW4xMIqOBxB3dbQL0PDfZtQQZX4hVOqHtOoboFrqeGCgh8CihEbGjQNG6JazfTnRlDgzRVVgE9QBcl3yj6Lvj2Kw09IZqpxjpwLMjGhejqrG4cGp2yVVpqt4+DAD9yOy8ixrGqzFat76mVznftGzUDuosZlxWqu74cLLiOIbBU79NTueV0ILdzquThfcKqN9eCrDDKixMbrKu29AnscWuDhoR2QaE8oK4UdQJoib6jhSDY90CIt2R6o9UAgoP25QdvJBRjb6JT90DZB1BQB09Ud0HdG+iA3KPwj02QgExxB90JzjYdyuZHI+Y7FBpvZ7XPpMcdCYfFjnaA9trmy9boYaWUNfE/K5x+W68b6IlbF1NS53Foe6wsvaWUtNUtDyAH8uZoVKlT2wyAWEuw2XQRuAF3fwo8VM+OwbKXN811LHX5UQrgBqbk/lR6ypjo6SaqndlihYXvPkF2fmG5/lee+03G2xRMwiJ5zO+JUAft4CsGM6kxeXEq+aseD41RoB+yPgfZUmUwgX+Y8HhdYZ8tQapzQS0nKDsuD3vkkMrzdztSq0YRc6lJl7eicfRNPNigadEoaSAbi3ZNJTgLAlFd6acwSXtpyFcQTMmGZpuqAki9gV0hkfE4lpNtyERfco9FFpq1k3uk2cpXH+6A/2QfugeSCgpBsg7apBt9EpHJQHmUeqEIBBNtUcpHlAw735VjgmA4ljskjMOhDgzd7jZo+qrb6aL2j2WQRwdKQvaAHzSvLz31QYOHorqLDK+jqH0rHNbK27o35rDzXq0ENTC1o8O48lblxb8zbfe6VrmWsDZZRGje8NF2kH0XQzOsNT5+S6gn94XOW1iXuAAFyTpoiIWKYlT4ZQy19W60MTcxP7jwPqvBcYxCfEsQnqqq/izPLiDuBwFpuvuq24liIpKJ4fSUxy/6ZH/APAWNbmkc6SQ3ubk+asWB3yhvA1SeSXiyTY3VUhTXW2vqnOdrtukDSDd38BAZdL2QddBwlcTsN7a+STZA1wRzp3TrblIdP5RS7G40IU2lrS05ZDp5qFf7oI55QXzJGvF2kEFO3VHHK+Mgtcp8FcHtOYajzREEbIQNvogoBHB7IRugRxsCueYkp7vefYC+tgB3XoPSns+Mvh1WNCzHtzNpx8x9UHnrI3yODWNc552DRcley+zVtRH0+2lqIXwTRSEjxG2zAq9w7CMNojG2looYwQQDkBdf1U98TrlxOvkojqxw2cy3mnZWEaHVQ/1b4mXcQQDayZLiTGtaRHpcC4URLcLDQi915x7Sup3jPg+Gy5WtANXM06t/wBHqVL646xfhlK+loyG18uw3yDuvKpZ5JnOEkjnlxzPcTq53cqq5tAeRlFmX+q6yOBsGfKEy1hoixsqoTT90p0sBqeE5wEYHLjwgRrLanUpHmx0+b8ILiNT8x2SBp3JuSgQNt6pbdk61gjKgbZIQnZUbIGkIyhOKRAlkHTY/dKdk1w0/wCAg7Db6IP3QNkHT1QFxqurm5KUyO5NgOVytc25K6Vwc1sTSdLINL7N8EbimM/qaqLNTUgDyTsX/wBI/vsvZIvmLnN+IHe8ew4CzfQOGGg6bpI5nDNN8UAN27XWq190nkWOnKiBwsfd0ylJK6zSBrcJHObYi+qRpAu9xBAKiKvEJzTTMiAsJI8219VW4tiUOFYNJWVLxG5oGRv7ncBS8ec5vgPJtleY7ee4+i8o61xh2KYq+Fkmakp7AWOjnDcqqpK+sqMQrJa6qPxpjc+Q7LkWNY0AfNymN1N07UqqUDslLracpt+yPuUDvlF/6jsEhtGMzjdx4QSGNzHV+yYG3OZ1y4oFFy7M7cp3KLGyW1kARcIsUXICS5CBQb3SHXWyEhugEICVAiR1v7KVJZA/j6JUIQOjAzhXOCUkOIY5SQVTc0ZI0+qEIPcYGhrXRtFmxBoYBwLLu8n3ghCyy4kZiLrh8tVUMHyhlwEIQZvq6pkjoKuRps5kd2+S8XzEtJO7nXPqhCsWHnYegQdghCqlYLx35vZKAGx5huhCBjBmfc6rpwEIQLsU3zQhAp3TXIQgEIQgUD8oKEIEsjhC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2" name="Picture 10" descr="http://vgv.avo.ru/5/f/20/radishev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343400"/>
            <a:ext cx="1752600" cy="2076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3886200" cy="632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Catherine pursued Russian expansion</a:t>
            </a:r>
          </a:p>
          <a:p>
            <a:pPr lvl="1"/>
            <a:r>
              <a:rPr lang="en-US" dirty="0" smtClean="0"/>
              <a:t>Resumed campaigns against the Ottoman Empire</a:t>
            </a:r>
          </a:p>
          <a:p>
            <a:pPr lvl="2"/>
            <a:r>
              <a:rPr lang="en-US" dirty="0" smtClean="0"/>
              <a:t>Won territories in Central Asia</a:t>
            </a:r>
          </a:p>
          <a:p>
            <a:r>
              <a:rPr lang="en-US" u="sng" dirty="0" smtClean="0"/>
              <a:t>The Russian-Ottoman contest became a central diplomatic issue for both powers </a:t>
            </a:r>
          </a:p>
          <a:p>
            <a:pPr lvl="1"/>
            <a:r>
              <a:rPr lang="en-US" dirty="0" smtClean="0"/>
              <a:t>Russia became increasingly ascendant</a:t>
            </a:r>
          </a:p>
          <a:p>
            <a:r>
              <a:rPr lang="en-US" dirty="0" smtClean="0"/>
              <a:t>Claimed territory of Alaska in Russia’s name</a:t>
            </a:r>
          </a:p>
          <a:p>
            <a:r>
              <a:rPr lang="en-US" dirty="0" smtClean="0"/>
              <a:t>Russia was able to win agreements with Austria and Prussia for partition of Poland</a:t>
            </a:r>
          </a:p>
          <a:p>
            <a:pPr lvl="1"/>
            <a:r>
              <a:rPr lang="en-US" dirty="0" smtClean="0"/>
              <a:t>Eliminated Poland as an independent state, and Russia held the lion’s share of the spoils</a:t>
            </a:r>
          </a:p>
          <a:p>
            <a:pPr lvl="1"/>
            <a:r>
              <a:rPr lang="en-US" dirty="0"/>
              <a:t>Polish parliament ineffective and unstable; country poorly defended </a:t>
            </a:r>
            <a:endParaRPr lang="en-US" dirty="0" smtClean="0"/>
          </a:p>
          <a:p>
            <a:r>
              <a:rPr lang="en-US" dirty="0" smtClean="0"/>
              <a:t>Russia’s ultimate role in putting down the French armies of Napoleon after 1812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143000"/>
            <a:ext cx="4662532" cy="4542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28600"/>
            <a:ext cx="7772400" cy="160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By the time of Catherine’s death in 1796, Russia had passed through three centuries of extraordinary development</a:t>
            </a:r>
          </a:p>
          <a:p>
            <a:pPr lvl="1"/>
            <a:r>
              <a:rPr lang="en-US" dirty="0" smtClean="0"/>
              <a:t>Won independence</a:t>
            </a:r>
          </a:p>
          <a:p>
            <a:pPr lvl="1"/>
            <a:r>
              <a:rPr lang="en-US" dirty="0" smtClean="0"/>
              <a:t>Constructed a strong central state</a:t>
            </a:r>
          </a:p>
          <a:p>
            <a:pPr lvl="1"/>
            <a:r>
              <a:rPr lang="en-US" dirty="0" smtClean="0"/>
              <a:t>Brought new elements into Russia’s culture and economy</a:t>
            </a:r>
          </a:p>
          <a:p>
            <a:pPr lvl="2"/>
            <a:r>
              <a:rPr lang="en-US" dirty="0" smtClean="0"/>
              <a:t>Much of this borrowed from the West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883920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dirty="0">
                <a:solidFill>
                  <a:prstClr val="black"/>
                </a:solidFill>
              </a:rPr>
              <a:t>1450-1750: Russia’s great land empire formed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dirty="0">
                <a:solidFill>
                  <a:prstClr val="black"/>
                </a:solidFill>
              </a:rPr>
              <a:t>Limited commercial exchange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dirty="0">
                <a:solidFill>
                  <a:prstClr val="black"/>
                </a:solidFill>
              </a:rPr>
              <a:t>17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century – gained leading role in Eastern Europe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dirty="0">
                <a:solidFill>
                  <a:prstClr val="black"/>
                </a:solidFill>
              </a:rPr>
              <a:t>Regional kingdoms remained in Eastern Europe (differed from Russia)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dirty="0">
                <a:solidFill>
                  <a:prstClr val="black"/>
                </a:solidFill>
              </a:rPr>
              <a:t>17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century – Poland and Lithuania rival Russia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1200"/>
            <a:ext cx="6282333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Themes in Early Modern Russian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3204" y="914400"/>
            <a:ext cx="7772400" cy="4572000"/>
          </a:xfrm>
        </p:spPr>
        <p:txBody>
          <a:bodyPr/>
          <a:lstStyle/>
          <a:p>
            <a:r>
              <a:rPr lang="en-US" dirty="0" smtClean="0"/>
              <a:t>Because of its great estates, its local political power, and its service to the state, the Russian nobility maintained a vital position in Russian society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7514149" cy="280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Serfdom: The Last of East Europe’s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4582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and 18</a:t>
            </a:r>
            <a:r>
              <a:rPr lang="en-US" baseline="30000" dirty="0" smtClean="0"/>
              <a:t>th</a:t>
            </a:r>
            <a:r>
              <a:rPr lang="en-US" dirty="0" smtClean="0"/>
              <a:t> centuries – power of the nobility over the serfs increased steadily</a:t>
            </a:r>
          </a:p>
          <a:p>
            <a:pPr lvl="1"/>
            <a:r>
              <a:rPr lang="en-US" dirty="0" smtClean="0"/>
              <a:t>Before the Mongol conquest, Russian peasants had been largely free farmers</a:t>
            </a:r>
          </a:p>
          <a:p>
            <a:pPr lvl="1"/>
            <a:r>
              <a:rPr lang="en-US" dirty="0" smtClean="0"/>
              <a:t>After the expulsion of the Tatars, increasing numbers of Russian peasants fell into debt and had to accept servile status to the noble land owners when they could not repay</a:t>
            </a:r>
          </a:p>
          <a:p>
            <a:pPr lvl="2"/>
            <a:r>
              <a:rPr lang="en-US" dirty="0" smtClean="0"/>
              <a:t>Russian government actively encouraged this process from 16</a:t>
            </a:r>
            <a:r>
              <a:rPr lang="en-US" baseline="30000" dirty="0" smtClean="0"/>
              <a:t>th</a:t>
            </a:r>
            <a:r>
              <a:rPr lang="en-US" dirty="0" smtClean="0"/>
              <a:t> century onward</a:t>
            </a:r>
          </a:p>
          <a:p>
            <a:pPr lvl="3"/>
            <a:r>
              <a:rPr lang="en-US" dirty="0" smtClean="0"/>
              <a:t>Serfdom gave the government a way to satisfy the nobility and regulate peasants when the government itself lacked the bureaucratic means to extend direct controls over the common people</a:t>
            </a:r>
          </a:p>
          <a:p>
            <a:r>
              <a:rPr lang="en-US" dirty="0" smtClean="0"/>
              <a:t>As new territories were added to the empire, the system of serfdom was extended accordingly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9394" y="381000"/>
            <a:ext cx="8458200" cy="4572000"/>
          </a:xfrm>
        </p:spPr>
        <p:txBody>
          <a:bodyPr/>
          <a:lstStyle/>
          <a:p>
            <a:r>
              <a:rPr lang="en-US" dirty="0" smtClean="0"/>
              <a:t>By 1800 – half of Russia’s peasantry was </a:t>
            </a:r>
            <a:r>
              <a:rPr lang="en-US" dirty="0" err="1" smtClean="0"/>
              <a:t>enserfed</a:t>
            </a:r>
            <a:r>
              <a:rPr lang="en-US" dirty="0" smtClean="0"/>
              <a:t> to landlords</a:t>
            </a:r>
          </a:p>
          <a:p>
            <a:pPr lvl="1"/>
            <a:r>
              <a:rPr lang="en-US" dirty="0" smtClean="0"/>
              <a:t>Much of the other half owed comparable obligations to the state</a:t>
            </a:r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and 18</a:t>
            </a:r>
            <a:r>
              <a:rPr lang="en-US" baseline="30000" dirty="0" smtClean="0"/>
              <a:t>th</a:t>
            </a:r>
            <a:r>
              <a:rPr lang="en-US" dirty="0" smtClean="0"/>
              <a:t> century – laws passed tied serfs to the land and increased the legal rights of the landlords</a:t>
            </a:r>
          </a:p>
          <a:p>
            <a:pPr lvl="1"/>
            <a:r>
              <a:rPr lang="en-US" dirty="0" smtClean="0"/>
              <a:t>1649 – law created hereditary status of serfs</a:t>
            </a:r>
            <a:endParaRPr lang="en-US" dirty="0"/>
          </a:p>
        </p:txBody>
      </p:sp>
      <p:pic>
        <p:nvPicPr>
          <p:cNvPr id="8194" name="Picture 2" descr="Наказание плетьми крепостного крестьянин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294" y="2774463"/>
            <a:ext cx="3449294" cy="28600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77000" y="600906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Flogging a serf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22288" y="2774463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</a:rPr>
              <a:t>Russia was setting up a system of serfdom very close to outright slavery 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</a:rPr>
              <a:t>Bought and sold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</a:rPr>
              <a:t>Gambled away</a:t>
            </a:r>
          </a:p>
          <a:p>
            <a:pPr marL="548640" lvl="1" indent="-228600">
              <a:spcBef>
                <a:spcPts val="370"/>
              </a:spcBef>
              <a:buClr>
                <a:srgbClr val="9B2D1F"/>
              </a:buClr>
              <a:buSzPct val="85000"/>
              <a:buFont typeface="Wingdings 2"/>
              <a:buChar char=""/>
            </a:pPr>
            <a:r>
              <a:rPr lang="en-US" sz="2400" dirty="0">
                <a:solidFill>
                  <a:prstClr val="black"/>
                </a:solidFill>
              </a:rPr>
              <a:t>Punished by their masters</a:t>
            </a: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600" dirty="0">
                <a:solidFill>
                  <a:prstClr val="black"/>
                </a:solidFill>
              </a:rPr>
              <a:t>Unusual case of slavery – people essentially enslaved many of its own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533400"/>
            <a:ext cx="83058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Coerced labor was used to produce grain surpluses sold to Western merchants for the growing cities of western Europe</a:t>
            </a:r>
          </a:p>
          <a:p>
            <a:pPr lvl="1"/>
            <a:r>
              <a:rPr lang="en-US" dirty="0" smtClean="0"/>
              <a:t>In return, Western merchants brought in manufactured goods, including the luxury furnishings and clothing essential to the aristocratic lifestyle</a:t>
            </a:r>
          </a:p>
          <a:p>
            <a:r>
              <a:rPr lang="en-US" dirty="0" smtClean="0"/>
              <a:t>Serfs on the estates of eastern Europe were taxed and policed by their landlords</a:t>
            </a:r>
          </a:p>
          <a:p>
            <a:pPr lvl="1"/>
            <a:r>
              <a:rPr lang="en-US" dirty="0" smtClean="0"/>
              <a:t>Paid high taxes or obligations in kind, and they owed extensive labor service to the landlords or government</a:t>
            </a:r>
          </a:p>
          <a:p>
            <a:pPr lvl="1"/>
            <a:r>
              <a:rPr lang="en-US" dirty="0" smtClean="0"/>
              <a:t>1785 – allowed landlords to punish harshly any serfs convicted of major crimes or rebellion</a:t>
            </a:r>
          </a:p>
          <a:p>
            <a:r>
              <a:rPr lang="en-US" dirty="0" smtClean="0"/>
              <a:t>Most peasants were illiterate and poor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176" y="304800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Trade and Economic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60438"/>
            <a:ext cx="7772400" cy="5516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between serfs and landlords, there were few layers of Russian society</a:t>
            </a:r>
          </a:p>
          <a:p>
            <a:pPr lvl="1"/>
            <a:r>
              <a:rPr lang="en-US" dirty="0" smtClean="0"/>
              <a:t>Cites were small</a:t>
            </a:r>
          </a:p>
          <a:p>
            <a:pPr lvl="1"/>
            <a:r>
              <a:rPr lang="en-US" dirty="0" smtClean="0"/>
              <a:t>95% of population remained rural</a:t>
            </a:r>
          </a:p>
          <a:p>
            <a:pPr lvl="1"/>
            <a:r>
              <a:rPr lang="en-US" dirty="0" smtClean="0"/>
              <a:t>Some </a:t>
            </a:r>
            <a:r>
              <a:rPr lang="en-US" dirty="0" err="1" smtClean="0"/>
              <a:t>nonnoble</a:t>
            </a:r>
            <a:r>
              <a:rPr lang="en-US" dirty="0" smtClean="0"/>
              <a:t> bureaucrats and professionals</a:t>
            </a:r>
          </a:p>
          <a:p>
            <a:pPr lvl="1"/>
            <a:r>
              <a:rPr lang="en-US" dirty="0" smtClean="0"/>
              <a:t>Small merchant groups</a:t>
            </a:r>
          </a:p>
          <a:p>
            <a:r>
              <a:rPr lang="en-US" dirty="0" smtClean="0"/>
              <a:t>Most of Russia’s European trade was handled by Westerners</a:t>
            </a:r>
          </a:p>
          <a:p>
            <a:r>
              <a:rPr lang="en-US" dirty="0" smtClean="0"/>
              <a:t>Russia’s economic system produced enough revenue to support an expanding state and empire</a:t>
            </a:r>
          </a:p>
          <a:p>
            <a:r>
              <a:rPr lang="en-US" dirty="0" smtClean="0"/>
              <a:t>Russia was able to trade in furs and other commodities with areas in central Asia</a:t>
            </a:r>
          </a:p>
          <a:p>
            <a:r>
              <a:rPr lang="en-US" dirty="0"/>
              <a:t>Russia’s expansion yielded significant population growth</a:t>
            </a:r>
          </a:p>
          <a:p>
            <a:r>
              <a:rPr lang="en-US" dirty="0"/>
              <a:t>There was little motivation among the peasantry for improvement because increased production usually was taken by the state or landlord</a:t>
            </a:r>
          </a:p>
          <a:p>
            <a:r>
              <a:rPr lang="en-US" dirty="0"/>
              <a:t>Manufacturing lagged behind Western standards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unrest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9722" y="1676400"/>
            <a:ext cx="8534400" cy="4572000"/>
          </a:xfrm>
        </p:spPr>
        <p:txBody>
          <a:bodyPr/>
          <a:lstStyle/>
          <a:p>
            <a:r>
              <a:rPr lang="en-US" dirty="0" smtClean="0"/>
              <a:t>Russia’s economic and social system led to protest</a:t>
            </a:r>
          </a:p>
          <a:p>
            <a:r>
              <a:rPr lang="en-US" dirty="0" smtClean="0"/>
              <a:t>By the end of 18</a:t>
            </a:r>
            <a:r>
              <a:rPr lang="en-US" baseline="30000" dirty="0" smtClean="0"/>
              <a:t>th</a:t>
            </a:r>
            <a:r>
              <a:rPr lang="en-US" dirty="0" smtClean="0"/>
              <a:t> century, a small but growing number of Western-oriented aristocrats such as </a:t>
            </a:r>
            <a:r>
              <a:rPr lang="en-US" dirty="0" err="1" smtClean="0"/>
              <a:t>Radishev</a:t>
            </a:r>
            <a:r>
              <a:rPr lang="en-US" dirty="0" smtClean="0"/>
              <a:t> were criticizing the regime’s backwardness</a:t>
            </a:r>
          </a:p>
          <a:p>
            <a:pPr lvl="1"/>
            <a:r>
              <a:rPr lang="en-US" dirty="0" smtClean="0"/>
              <a:t>Wanted to abolish serfdom</a:t>
            </a:r>
          </a:p>
          <a:p>
            <a:r>
              <a:rPr lang="en-US" dirty="0" smtClean="0"/>
              <a:t>Recurrent peasant rebellions</a:t>
            </a:r>
          </a:p>
          <a:p>
            <a:r>
              <a:rPr lang="en-US" dirty="0" smtClean="0"/>
              <a:t>Russian peasants for the most part were politically loyal to the tsar, but they harbored bitter resentments against their landlords</a:t>
            </a:r>
          </a:p>
          <a:p>
            <a:pPr lvl="1"/>
            <a:r>
              <a:rPr lang="en-US" dirty="0" smtClean="0"/>
              <a:t>Accused them of taking lands that were rightfully theirs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8600"/>
            <a:ext cx="85344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1770s – </a:t>
            </a:r>
            <a:r>
              <a:rPr lang="en-US" dirty="0" err="1" smtClean="0"/>
              <a:t>Pugachev</a:t>
            </a:r>
            <a:r>
              <a:rPr lang="en-US" dirty="0" smtClean="0"/>
              <a:t> uprising</a:t>
            </a:r>
          </a:p>
          <a:p>
            <a:pPr lvl="1"/>
            <a:r>
              <a:rPr lang="en-US" dirty="0" err="1" smtClean="0"/>
              <a:t>Pugachev</a:t>
            </a:r>
            <a:r>
              <a:rPr lang="en-US" dirty="0" smtClean="0"/>
              <a:t> – Cossack chieftain who claimed to be the legitimate tsar</a:t>
            </a:r>
          </a:p>
          <a:p>
            <a:pPr lvl="1"/>
            <a:r>
              <a:rPr lang="en-US" dirty="0" smtClean="0"/>
              <a:t>Promised an end to serfdom, taxation, military conscription, and abolition of landed aristocracy</a:t>
            </a:r>
          </a:p>
          <a:p>
            <a:pPr lvl="1"/>
            <a:r>
              <a:rPr lang="en-US" dirty="0" smtClean="0"/>
              <a:t>Killed thousands of nobles, officials, and priests</a:t>
            </a:r>
          </a:p>
          <a:p>
            <a:pPr lvl="1"/>
            <a:r>
              <a:rPr lang="en-US" dirty="0" smtClean="0"/>
              <a:t>He was brought to Moscow in a case and cut into quarters in a public square</a:t>
            </a:r>
            <a:endParaRPr lang="en-US" dirty="0"/>
          </a:p>
        </p:txBody>
      </p:sp>
      <p:pic>
        <p:nvPicPr>
          <p:cNvPr id="2050" name="Picture 2" descr="http://elabuga-city.ru/userfiles/image/hisorry/0043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238500"/>
            <a:ext cx="1905000" cy="2590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79791"/>
            <a:ext cx="5562897" cy="4173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77724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Culture of Russia influenced by Byzantine Empire</a:t>
            </a:r>
          </a:p>
          <a:p>
            <a:pPr lvl="1"/>
            <a:r>
              <a:rPr lang="en-US" dirty="0" smtClean="0"/>
              <a:t>Orthodox Christianity</a:t>
            </a:r>
          </a:p>
          <a:p>
            <a:pPr lvl="1"/>
            <a:r>
              <a:rPr lang="en-US" dirty="0" smtClean="0"/>
              <a:t>Vibrant cultural traditions</a:t>
            </a:r>
          </a:p>
          <a:p>
            <a:pPr lvl="1"/>
            <a:r>
              <a:rPr lang="en-US" dirty="0" smtClean="0"/>
              <a:t>Rich art</a:t>
            </a:r>
          </a:p>
          <a:p>
            <a:r>
              <a:rPr lang="en-US" dirty="0" smtClean="0"/>
              <a:t>Two centuries of Mongol rule had reduced Russia’s cities and trade and lowered its cultural and educational levels</a:t>
            </a:r>
          </a:p>
          <a:p>
            <a:pPr lvl="1"/>
            <a:r>
              <a:rPr lang="en-US" dirty="0" smtClean="0"/>
              <a:t>Blocked Russia from Renaissance</a:t>
            </a:r>
          </a:p>
          <a:p>
            <a:pPr lvl="1"/>
            <a:r>
              <a:rPr lang="en-US" dirty="0" smtClean="0"/>
              <a:t>Peasants reduced to serfdom</a:t>
            </a:r>
          </a:p>
          <a:p>
            <a:r>
              <a:rPr lang="en-US" dirty="0" smtClean="0"/>
              <a:t>Controversy of Western influence developed </a:t>
            </a:r>
          </a:p>
          <a:p>
            <a:pPr lvl="1"/>
            <a:r>
              <a:rPr lang="en-US" dirty="0" smtClean="0"/>
              <a:t>Embrace it or reject it?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u="sng" dirty="0" smtClean="0"/>
              <a:t>Eurasian Russian Empire would dominate region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34159"/>
            <a:ext cx="2590800" cy="35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382000" cy="5794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Russia’s Expansionist Politics under the Tsar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" y="808038"/>
            <a:ext cx="7924800" cy="2743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First… Russia needed to defeat Mongols</a:t>
            </a:r>
          </a:p>
          <a:p>
            <a:pPr lvl="1"/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century – Duchy of Moscow was center for liberation effort</a:t>
            </a:r>
          </a:p>
          <a:p>
            <a:pPr lvl="1"/>
            <a:r>
              <a:rPr lang="en-US" dirty="0" smtClean="0"/>
              <a:t>Local princes established more autonomy</a:t>
            </a:r>
          </a:p>
          <a:p>
            <a:pPr lvl="1"/>
            <a:r>
              <a:rPr lang="en-US" u="sng" dirty="0" smtClean="0"/>
              <a:t>Effectiveness of Mongol control began to diminish</a:t>
            </a:r>
          </a:p>
          <a:p>
            <a:r>
              <a:rPr lang="en-US" dirty="0" smtClean="0"/>
              <a:t>Moscow princes had gained political experience through the collection of taxes for the Mongols</a:t>
            </a:r>
          </a:p>
          <a:p>
            <a:pPr lvl="1"/>
            <a:r>
              <a:rPr lang="en-US" dirty="0" smtClean="0"/>
              <a:t>Moved toward regional independence</a:t>
            </a:r>
            <a:endParaRPr lang="en-US" dirty="0"/>
          </a:p>
        </p:txBody>
      </p:sp>
      <p:pic>
        <p:nvPicPr>
          <p:cNvPr id="1026" name="Picture 2" descr="http://www.miraed.net/parallelhistory/Grand%20Principality%20of%20Mosc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1238"/>
            <a:ext cx="519248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04800"/>
            <a:ext cx="5181600" cy="6096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1462-1505: Ivan III (Ivan the Great)</a:t>
            </a:r>
          </a:p>
          <a:p>
            <a:pPr lvl="1"/>
            <a:r>
              <a:rPr lang="en-US" dirty="0" smtClean="0"/>
              <a:t>Styled himself “tsar” (“autocrat of all Russians”)</a:t>
            </a:r>
          </a:p>
          <a:p>
            <a:pPr lvl="1"/>
            <a:r>
              <a:rPr lang="en-US" dirty="0" smtClean="0"/>
              <a:t>1462 – freed large part of Russia</a:t>
            </a:r>
          </a:p>
          <a:p>
            <a:pPr lvl="1"/>
            <a:r>
              <a:rPr lang="en-US" dirty="0" smtClean="0"/>
              <a:t>1470s – incorporated trading city of </a:t>
            </a:r>
            <a:r>
              <a:rPr lang="en-US" dirty="0" err="1" smtClean="0"/>
              <a:t>Novgorad</a:t>
            </a:r>
            <a:endParaRPr lang="en-US" dirty="0" smtClean="0"/>
          </a:p>
          <a:p>
            <a:pPr lvl="1"/>
            <a:r>
              <a:rPr lang="en-US" dirty="0" smtClean="0"/>
              <a:t>Organized a strong army</a:t>
            </a:r>
          </a:p>
          <a:p>
            <a:pPr lvl="2"/>
            <a:r>
              <a:rPr lang="en-US" dirty="0" smtClean="0"/>
              <a:t>Government had a military emphasis</a:t>
            </a:r>
          </a:p>
          <a:p>
            <a:pPr lvl="1"/>
            <a:r>
              <a:rPr lang="en-US" dirty="0" smtClean="0"/>
              <a:t>Used loyalties to the Orthodox Christian faith and to Russia (blend of nationalism and religion) to win support</a:t>
            </a:r>
          </a:p>
          <a:p>
            <a:pPr lvl="2"/>
            <a:r>
              <a:rPr lang="en-US" dirty="0" smtClean="0"/>
              <a:t>Head of the Orthodox Church</a:t>
            </a:r>
          </a:p>
          <a:p>
            <a:pPr lvl="1"/>
            <a:r>
              <a:rPr lang="en-US" dirty="0" smtClean="0"/>
              <a:t>1480 – Declared Russian independence from Mongol rule</a:t>
            </a:r>
          </a:p>
          <a:p>
            <a:pPr lvl="2"/>
            <a:r>
              <a:rPr lang="en-US" dirty="0" smtClean="0"/>
              <a:t>Moscow freed from all payments to Mongols</a:t>
            </a:r>
          </a:p>
          <a:p>
            <a:r>
              <a:rPr lang="en-US" dirty="0" smtClean="0"/>
              <a:t>Russia gained a vast territory running from the borders of the Polish-Lithuanian Kingdom to Ural Mountains</a:t>
            </a:r>
            <a:endParaRPr lang="en-US" dirty="0"/>
          </a:p>
        </p:txBody>
      </p:sp>
      <p:pic>
        <p:nvPicPr>
          <p:cNvPr id="2050" name="Picture 2" descr="http://pages.uoregon.edu/kimball/images/frn.mpr05.I-3.CIV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7077"/>
            <a:ext cx="3173143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Kivshenko Ivan III tears off the khans missive le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237996" cy="229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7724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Need for Revival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59437"/>
            <a:ext cx="7772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Mongol control never reshaped basic Russian values</a:t>
            </a:r>
          </a:p>
          <a:p>
            <a:pPr lvl="1"/>
            <a:r>
              <a:rPr lang="en-US" dirty="0" smtClean="0"/>
              <a:t>Rulers were only interested in tribute</a:t>
            </a:r>
          </a:p>
          <a:p>
            <a:pPr lvl="1"/>
            <a:r>
              <a:rPr lang="en-US" dirty="0" smtClean="0"/>
              <a:t>Most Russians remained Christians</a:t>
            </a:r>
          </a:p>
          <a:p>
            <a:r>
              <a:rPr lang="en-US" dirty="0" smtClean="0"/>
              <a:t>Most local administrative issues remained in hands of regional princes, landlords, or peasant villages</a:t>
            </a:r>
          </a:p>
          <a:p>
            <a:r>
              <a:rPr lang="en-US" u="sng" dirty="0" smtClean="0"/>
              <a:t>Mongol period reduced the vigor of Russian cultural life</a:t>
            </a:r>
          </a:p>
          <a:p>
            <a:pPr lvl="1"/>
            <a:r>
              <a:rPr lang="en-US" dirty="0" smtClean="0"/>
              <a:t>Lower levels of literacy among priesthood</a:t>
            </a:r>
          </a:p>
          <a:p>
            <a:pPr lvl="1"/>
            <a:r>
              <a:rPr lang="en-US" dirty="0" smtClean="0"/>
              <a:t>Economic life deteriorated</a:t>
            </a:r>
          </a:p>
          <a:p>
            <a:pPr lvl="2"/>
            <a:r>
              <a:rPr lang="en-US" dirty="0" smtClean="0"/>
              <a:t>Trade down</a:t>
            </a:r>
          </a:p>
          <a:p>
            <a:pPr lvl="2"/>
            <a:r>
              <a:rPr lang="en-US" dirty="0" smtClean="0"/>
              <a:t>Manufacturing limited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833475"/>
            <a:ext cx="4457700" cy="2795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966" y="4979362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en-US" sz="2400">
                <a:solidFill>
                  <a:prstClr val="black"/>
                </a:solidFill>
              </a:rPr>
              <a:t>Russia had become a </a:t>
            </a:r>
            <a:r>
              <a:rPr lang="en-US" sz="2400" u="sng">
                <a:solidFill>
                  <a:prstClr val="black"/>
                </a:solidFill>
              </a:rPr>
              <a:t>purely agricultural economy </a:t>
            </a:r>
            <a:r>
              <a:rPr lang="en-US" sz="2400">
                <a:solidFill>
                  <a:prstClr val="black"/>
                </a:solidFill>
              </a:rPr>
              <a:t>dependent on peasant labor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"/>
            <a:ext cx="7772400" cy="4191000"/>
          </a:xfrm>
        </p:spPr>
        <p:txBody>
          <a:bodyPr/>
          <a:lstStyle/>
          <a:p>
            <a:r>
              <a:rPr lang="en-US" dirty="0" smtClean="0"/>
              <a:t>1533-1584: Ivan IV (Ivan the Terrible)</a:t>
            </a:r>
          </a:p>
          <a:p>
            <a:pPr lvl="1"/>
            <a:r>
              <a:rPr lang="en-US" dirty="0" smtClean="0"/>
              <a:t>Continued policy of Russian expansion</a:t>
            </a:r>
          </a:p>
          <a:p>
            <a:pPr lvl="1"/>
            <a:r>
              <a:rPr lang="en-US" dirty="0" smtClean="0"/>
              <a:t>Greater emphasis on controlling the tsarist autocracy</a:t>
            </a:r>
          </a:p>
          <a:p>
            <a:pPr lvl="1"/>
            <a:r>
              <a:rPr lang="en-US" dirty="0" smtClean="0"/>
              <a:t>Confiscated large estates, redistributed to supporters</a:t>
            </a:r>
          </a:p>
          <a:p>
            <a:pPr lvl="1"/>
            <a:r>
              <a:rPr lang="en-US" dirty="0" smtClean="0"/>
              <a:t>Used terror to subdue civilian population</a:t>
            </a:r>
          </a:p>
          <a:p>
            <a:pPr lvl="2"/>
            <a:r>
              <a:rPr lang="en-US" dirty="0" smtClean="0"/>
              <a:t>Earned nickname by killing many Russian nobles (boyars)</a:t>
            </a:r>
          </a:p>
          <a:p>
            <a:pPr lvl="3"/>
            <a:r>
              <a:rPr lang="en-US" dirty="0" smtClean="0"/>
              <a:t>Increase power of tsar, decrease power of boyars</a:t>
            </a:r>
            <a:endParaRPr lang="en-US" dirty="0"/>
          </a:p>
        </p:txBody>
      </p:sp>
      <p:pic>
        <p:nvPicPr>
          <p:cNvPr id="3074" name="Picture 2" descr="http://russia-ic.com/img/ill/history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33722"/>
            <a:ext cx="3998880" cy="31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0147" y="6347486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dirty="0"/>
              <a:t>Killed his own son in a fit of rage</a:t>
            </a:r>
          </a:p>
        </p:txBody>
      </p:sp>
      <p:pic>
        <p:nvPicPr>
          <p:cNvPr id="2050" name="Picture 2" descr="http://1.bp.blogspot.com/-tOm9IPemP9o/TW_uAZ6WnnI/AAAAAAAAASY/S3MQKDijc8k/s1600/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33722"/>
            <a:ext cx="4310377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Patterns of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14400"/>
            <a:ext cx="44958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Territorial expansion focused on Central Asia</a:t>
            </a:r>
          </a:p>
          <a:p>
            <a:pPr lvl="1"/>
            <a:r>
              <a:rPr lang="en-US" dirty="0" smtClean="0"/>
              <a:t>Pushed southward toward Caspian Sea</a:t>
            </a:r>
          </a:p>
          <a:p>
            <a:pPr lvl="1"/>
            <a:r>
              <a:rPr lang="en-US" dirty="0" smtClean="0"/>
              <a:t>Moved East into Ural mountains</a:t>
            </a:r>
          </a:p>
          <a:p>
            <a:pPr lvl="1"/>
            <a:r>
              <a:rPr lang="en-US" dirty="0" smtClean="0"/>
              <a:t>Motivated by desire to push back former Mongol overlords</a:t>
            </a:r>
          </a:p>
          <a:p>
            <a:r>
              <a:rPr lang="en-US" dirty="0" smtClean="0"/>
              <a:t>Ivan III and Ivan IV recruited Cossacks </a:t>
            </a:r>
          </a:p>
          <a:p>
            <a:pPr lvl="1"/>
            <a:r>
              <a:rPr lang="en-US" dirty="0" smtClean="0"/>
              <a:t>Free peasants that settled on newly conquered land</a:t>
            </a:r>
          </a:p>
          <a:p>
            <a:pPr lvl="1"/>
            <a:r>
              <a:rPr lang="en-US" dirty="0" smtClean="0"/>
              <a:t>Recruited to settle on the steppe and join cavalry</a:t>
            </a:r>
          </a:p>
          <a:p>
            <a:pPr lvl="1"/>
            <a:r>
              <a:rPr lang="en-US" dirty="0" smtClean="0"/>
              <a:t>Combined agriculture with daring military feats on horseback</a:t>
            </a:r>
          </a:p>
          <a:p>
            <a:pPr lvl="1"/>
            <a:r>
              <a:rPr lang="en-US" dirty="0" smtClean="0"/>
              <a:t>Conquered Caspian Sea area </a:t>
            </a:r>
          </a:p>
          <a:p>
            <a:pPr lvl="1"/>
            <a:r>
              <a:rPr lang="en-US" dirty="0" smtClean="0"/>
              <a:t>Moved into western Siberia (across the Urals)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124200" cy="393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7847</TotalTime>
  <Words>2366</Words>
  <Application>Microsoft Office PowerPoint</Application>
  <PresentationFormat>On-screen Show (4:3)</PresentationFormat>
  <Paragraphs>266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Franklin Gothic Book</vt:lpstr>
      <vt:lpstr>Perpetua</vt:lpstr>
      <vt:lpstr>Wingdings 2</vt:lpstr>
      <vt:lpstr>Equity</vt:lpstr>
      <vt:lpstr>Chapter 18</vt:lpstr>
      <vt:lpstr>PowerPoint Presentation</vt:lpstr>
      <vt:lpstr>PowerPoint Presentation</vt:lpstr>
      <vt:lpstr>PowerPoint Presentation</vt:lpstr>
      <vt:lpstr>Russia’s Expansionist Politics under the Tsar</vt:lpstr>
      <vt:lpstr>PowerPoint Presentation</vt:lpstr>
      <vt:lpstr>The Need for Revival</vt:lpstr>
      <vt:lpstr>PowerPoint Presentation</vt:lpstr>
      <vt:lpstr>Patterns of Expansion</vt:lpstr>
      <vt:lpstr>PowerPoint Presentation</vt:lpstr>
      <vt:lpstr>PowerPoint Presentation</vt:lpstr>
      <vt:lpstr>Western Contact and Romanov Policy</vt:lpstr>
      <vt:lpstr>PowerPoint Presentation</vt:lpstr>
      <vt:lpstr>PowerPoint Presentation</vt:lpstr>
      <vt:lpstr>PowerPoint Presentation</vt:lpstr>
      <vt:lpstr>PowerPoint Presentation</vt:lpstr>
      <vt:lpstr>Russia’s First Westernization (1690-1790)</vt:lpstr>
      <vt:lpstr>Tsarist Autocracy of Peter the Great</vt:lpstr>
      <vt:lpstr>PowerPoint Presentation</vt:lpstr>
      <vt:lpstr>PowerPoint Presentation</vt:lpstr>
      <vt:lpstr>What Westernization Meant</vt:lpstr>
      <vt:lpstr>PowerPoint Presentation</vt:lpstr>
      <vt:lpstr>PowerPoint Presentation</vt:lpstr>
      <vt:lpstr>Consolidation Under Catherine the Great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Themes in Early Modern Russian History</vt:lpstr>
      <vt:lpstr>Serfdom: The Last of East Europe’s Masses</vt:lpstr>
      <vt:lpstr>PowerPoint Presentation</vt:lpstr>
      <vt:lpstr>PowerPoint Presentation</vt:lpstr>
      <vt:lpstr>Trade and Economic Dependence</vt:lpstr>
      <vt:lpstr>Social unrest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</dc:title>
  <dc:creator>Jordan</dc:creator>
  <cp:lastModifiedBy>Jordan Meiners</cp:lastModifiedBy>
  <cp:revision>45</cp:revision>
  <dcterms:created xsi:type="dcterms:W3CDTF">2013-03-08T19:54:31Z</dcterms:created>
  <dcterms:modified xsi:type="dcterms:W3CDTF">2014-03-03T21:52:19Z</dcterms:modified>
</cp:coreProperties>
</file>