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305" r:id="rId6"/>
    <p:sldId id="260" r:id="rId7"/>
    <p:sldId id="261" r:id="rId8"/>
    <p:sldId id="262" r:id="rId9"/>
    <p:sldId id="263" r:id="rId10"/>
    <p:sldId id="265" r:id="rId11"/>
    <p:sldId id="267" r:id="rId12"/>
    <p:sldId id="310" r:id="rId13"/>
    <p:sldId id="309" r:id="rId14"/>
    <p:sldId id="269" r:id="rId15"/>
    <p:sldId id="270" r:id="rId16"/>
    <p:sldId id="308" r:id="rId17"/>
    <p:sldId id="271" r:id="rId18"/>
    <p:sldId id="307" r:id="rId19"/>
    <p:sldId id="272" r:id="rId20"/>
    <p:sldId id="273" r:id="rId21"/>
    <p:sldId id="274" r:id="rId22"/>
    <p:sldId id="311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7" r:id="rId31"/>
    <p:sldId id="289" r:id="rId32"/>
    <p:sldId id="290" r:id="rId33"/>
    <p:sldId id="296" r:id="rId34"/>
    <p:sldId id="291" r:id="rId35"/>
    <p:sldId id="292" r:id="rId36"/>
    <p:sldId id="293" r:id="rId37"/>
    <p:sldId id="294" r:id="rId38"/>
    <p:sldId id="282" r:id="rId39"/>
    <p:sldId id="283" r:id="rId40"/>
    <p:sldId id="284" r:id="rId41"/>
    <p:sldId id="285" r:id="rId42"/>
    <p:sldId id="295" r:id="rId43"/>
    <p:sldId id="297" r:id="rId44"/>
    <p:sldId id="299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ED666BF-55EB-475E-B247-91DAD0C59506}" type="datetimeFigureOut">
              <a:rPr lang="en-US" smtClean="0"/>
              <a:pPr/>
              <a:t>1/22/2014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C6BB4FD-7125-4179-A5CF-8630263FE4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ege_of_Baghdad_(1258)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Hulagu_Khan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ghdad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Abbasid Decline and the Spread of Islamic Civilization to South and Southeast Asia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"/>
            <a:ext cx="3933825" cy="33984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declining position of women in the family and society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5813981" cy="5334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harem and veil became the twin emblems of women’s increasing subjugation to men </a:t>
            </a:r>
          </a:p>
          <a:p>
            <a:pPr lvl="1"/>
            <a:r>
              <a:rPr lang="en-US" dirty="0" smtClean="0"/>
              <a:t>Women confined to home</a:t>
            </a:r>
          </a:p>
          <a:p>
            <a:pPr lvl="1"/>
            <a:r>
              <a:rPr lang="en-US" dirty="0" smtClean="0"/>
              <a:t>Abbasid court created the harem</a:t>
            </a:r>
          </a:p>
          <a:p>
            <a:r>
              <a:rPr lang="en-US" dirty="0" smtClean="0"/>
              <a:t>Growing wealth of the Abbasid elite created great demand for slaves (female and male)</a:t>
            </a:r>
          </a:p>
          <a:p>
            <a:pPr lvl="1"/>
            <a:r>
              <a:rPr lang="en-US" dirty="0" smtClean="0"/>
              <a:t>Urban slaves continued to perform domestic services in the homes of </a:t>
            </a:r>
            <a:r>
              <a:rPr lang="en-US" dirty="0" smtClean="0"/>
              <a:t>wealthy</a:t>
            </a:r>
          </a:p>
          <a:p>
            <a:pPr lvl="1"/>
            <a:r>
              <a:rPr lang="en-US" dirty="0" smtClean="0"/>
              <a:t>Most </a:t>
            </a:r>
            <a:r>
              <a:rPr lang="en-US" dirty="0"/>
              <a:t>slaves captured or purchased in non-Muslim regions surrounding empire (Balkans, central Asia, Sudanic Africa)</a:t>
            </a:r>
          </a:p>
          <a:p>
            <a:pPr lvl="1"/>
            <a:r>
              <a:rPr lang="en-US" dirty="0"/>
              <a:t>Slave markets</a:t>
            </a:r>
          </a:p>
          <a:p>
            <a:pPr lvl="1"/>
            <a:r>
              <a:rPr lang="en-US" dirty="0"/>
              <a:t>Slaves – many very educated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5590" y="1367928"/>
            <a:ext cx="3058270" cy="35887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15315"/>
            <a:ext cx="8686800" cy="16278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practice of veiling spread from women of the urban elite to all classes in town and country</a:t>
            </a:r>
          </a:p>
          <a:p>
            <a:pPr lvl="1"/>
            <a:r>
              <a:rPr lang="en-US" dirty="0" smtClean="0"/>
              <a:t>Why?  Men were considered incapable of resisting the lures and temptations of women (needed segregation</a:t>
            </a:r>
            <a:r>
              <a:rPr lang="en-US" dirty="0"/>
              <a:t>)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://upload.wikimedia.org/wikipedia/commons/c/cd/Map3.10RequiredDressCodesforWomen_compress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43200"/>
            <a:ext cx="6466955" cy="40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8001000" cy="63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7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296" y="1371600"/>
            <a:ext cx="2743200" cy="559197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Rich women were allowed almost no career outlets beyond the home</a:t>
            </a:r>
          </a:p>
          <a:p>
            <a:pPr lvl="1"/>
            <a:r>
              <a:rPr lang="en-US" dirty="0"/>
              <a:t>Married at puberty (legally set at 9)</a:t>
            </a:r>
          </a:p>
          <a:p>
            <a:pPr lvl="1"/>
            <a:r>
              <a:rPr lang="en-US" dirty="0"/>
              <a:t>Women were raised to devote their lives to running a household and serving their husbands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121" y="1219200"/>
            <a:ext cx="63985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Nomadic incursions and the eclipse of </a:t>
            </a:r>
            <a:r>
              <a:rPr lang="en-US" dirty="0" err="1" smtClean="0"/>
              <a:t>caliphal</a:t>
            </a:r>
            <a:r>
              <a:rPr lang="en-US" dirty="0" smtClean="0"/>
              <a:t> power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124200" cy="530383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Mid 10</a:t>
            </a:r>
            <a:r>
              <a:rPr lang="en-US" baseline="30000" dirty="0" smtClean="0"/>
              <a:t>th</a:t>
            </a:r>
            <a:r>
              <a:rPr lang="en-US" dirty="0" smtClean="0"/>
              <a:t> century – independent kingdoms form </a:t>
            </a:r>
          </a:p>
          <a:p>
            <a:pPr lvl="1"/>
            <a:r>
              <a:rPr lang="en-US" dirty="0" smtClean="0"/>
              <a:t>945 – </a:t>
            </a:r>
            <a:r>
              <a:rPr lang="en-US" i="1" dirty="0" err="1" smtClean="0"/>
              <a:t>Buyids</a:t>
            </a:r>
            <a:r>
              <a:rPr lang="en-US" dirty="0" smtClean="0"/>
              <a:t> of Persia invade the Abbasid Empire and capture Baghdad</a:t>
            </a:r>
          </a:p>
          <a:p>
            <a:r>
              <a:rPr lang="en-US" dirty="0" smtClean="0"/>
              <a:t>Abbasid Caliphs </a:t>
            </a:r>
            <a:r>
              <a:rPr lang="en-US" dirty="0" smtClean="0"/>
              <a:t>become puppets controlled by families such as the </a:t>
            </a:r>
            <a:r>
              <a:rPr lang="en-US" dirty="0" err="1" smtClean="0"/>
              <a:t>Buyids</a:t>
            </a:r>
            <a:endParaRPr lang="en-US" dirty="0" smtClean="0"/>
          </a:p>
          <a:p>
            <a:pPr lvl="1"/>
            <a:r>
              <a:rPr lang="en-US" dirty="0" err="1" smtClean="0"/>
              <a:t>Buyid</a:t>
            </a:r>
            <a:r>
              <a:rPr lang="en-US" dirty="0" smtClean="0"/>
              <a:t> leaders – sultan (victorious)</a:t>
            </a:r>
          </a:p>
          <a:p>
            <a:r>
              <a:rPr lang="en-US" dirty="0" smtClean="0"/>
              <a:t>Sultans and dependents become real rulers of what is left of Abbasid Empire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292687" cy="405727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2971800" cy="499903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1055 – nomadic invaders from central Asia , the </a:t>
            </a:r>
            <a:r>
              <a:rPr lang="en-US" i="1" dirty="0" smtClean="0"/>
              <a:t>Seljuk Turks</a:t>
            </a:r>
            <a:r>
              <a:rPr lang="en-US" dirty="0" smtClean="0"/>
              <a:t>, replace </a:t>
            </a:r>
            <a:r>
              <a:rPr lang="en-US" dirty="0" err="1" smtClean="0"/>
              <a:t>Buyids</a:t>
            </a:r>
            <a:r>
              <a:rPr lang="en-US" dirty="0" smtClean="0"/>
              <a:t> control</a:t>
            </a:r>
          </a:p>
          <a:p>
            <a:pPr lvl="1"/>
            <a:r>
              <a:rPr lang="en-US" dirty="0" smtClean="0"/>
              <a:t>Next two centuries – Turkish military leaders rule remaining portions of Abbasid Empire</a:t>
            </a:r>
          </a:p>
          <a:p>
            <a:pPr lvl="1"/>
            <a:r>
              <a:rPr lang="en-US" dirty="0" err="1" smtClean="0"/>
              <a:t>Seljuks</a:t>
            </a:r>
            <a:r>
              <a:rPr lang="en-US" dirty="0" smtClean="0"/>
              <a:t> – staunch Sunnis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5715000" cy="4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Shi’i</a:t>
            </a:r>
            <a:r>
              <a:rPr lang="en-US" dirty="0" smtClean="0"/>
              <a:t> officials that rose to power during </a:t>
            </a:r>
            <a:r>
              <a:rPr lang="en-US" dirty="0" err="1" smtClean="0"/>
              <a:t>Buyids</a:t>
            </a:r>
            <a:r>
              <a:rPr lang="en-US" dirty="0" smtClean="0"/>
              <a:t> reign were gotten rid of</a:t>
            </a:r>
          </a:p>
          <a:p>
            <a:r>
              <a:rPr lang="en-US" dirty="0" smtClean="0"/>
              <a:t>Seljuk military machine able to restore political initiative to much of reduced caliphate</a:t>
            </a:r>
          </a:p>
          <a:p>
            <a:r>
              <a:rPr lang="en-US" dirty="0" smtClean="0"/>
              <a:t>Seljuk victories ended the threat of conquest by rival </a:t>
            </a:r>
            <a:r>
              <a:rPr lang="en-US" dirty="0" err="1" smtClean="0"/>
              <a:t>Shi’i</a:t>
            </a:r>
            <a:r>
              <a:rPr lang="en-US" dirty="0" smtClean="0"/>
              <a:t> dynasty in Egypt </a:t>
            </a:r>
          </a:p>
          <a:p>
            <a:r>
              <a:rPr lang="en-US" dirty="0" smtClean="0"/>
              <a:t>Defeat Byzantine Empire</a:t>
            </a:r>
          </a:p>
          <a:p>
            <a:r>
              <a:rPr lang="en-US" dirty="0" smtClean="0"/>
              <a:t>Nomadic groups (Turkish origin) move into Asia Minor – will later form powerful Ottoman Empire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the Christian crusades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276600" cy="522763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Soon after seizing power, the </a:t>
            </a:r>
            <a:r>
              <a:rPr lang="en-US" dirty="0" err="1" smtClean="0"/>
              <a:t>Seljuks</a:t>
            </a:r>
            <a:r>
              <a:rPr lang="en-US" dirty="0" smtClean="0"/>
              <a:t> faced a very different challenge to Islamic civilization</a:t>
            </a:r>
          </a:p>
          <a:p>
            <a:pPr lvl="1"/>
            <a:r>
              <a:rPr lang="en-US" dirty="0" smtClean="0"/>
              <a:t>Christian crusaders – Knights from western Europe; determined to capture Holy Land</a:t>
            </a:r>
          </a:p>
          <a:p>
            <a:r>
              <a:rPr lang="en-US" dirty="0" smtClean="0"/>
              <a:t>First assaults (1096-1099) – Christian crusaders successful </a:t>
            </a:r>
          </a:p>
          <a:p>
            <a:pPr marL="514350" indent="-514350">
              <a:buAutoNum type="arabicParenR"/>
            </a:pPr>
            <a:r>
              <a:rPr lang="en-US" dirty="0" smtClean="0"/>
              <a:t>Muslim political divisions</a:t>
            </a:r>
          </a:p>
          <a:p>
            <a:pPr marL="514350" indent="-514350">
              <a:buAutoNum type="arabicParenR"/>
            </a:pPr>
            <a:r>
              <a:rPr lang="en-US" dirty="0" smtClean="0"/>
              <a:t>Element of surprise</a:t>
            </a:r>
          </a:p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June </a:t>
            </a:r>
            <a:r>
              <a:rPr lang="en-US" dirty="0" smtClean="0"/>
              <a:t>1099 – Jerusalem taken; Muslim and Jewish inhabitants massacred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554162"/>
            <a:ext cx="3276600" cy="487121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" y="890296"/>
            <a:ext cx="8266113" cy="52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48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3048000" cy="50752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Eight crusades</a:t>
            </a:r>
          </a:p>
          <a:p>
            <a:r>
              <a:rPr lang="en-US" dirty="0" smtClean="0"/>
              <a:t>Saladin – During last decades of 12</a:t>
            </a:r>
            <a:r>
              <a:rPr lang="en-US" baseline="30000" dirty="0" smtClean="0"/>
              <a:t>th</a:t>
            </a:r>
            <a:r>
              <a:rPr lang="en-US" dirty="0" smtClean="0"/>
              <a:t> century, Muslims take back most of land</a:t>
            </a:r>
          </a:p>
          <a:p>
            <a:r>
              <a:rPr lang="en-US" dirty="0" smtClean="0"/>
              <a:t>1291 - Last of crusader kingdoms was lost with the fall of Acre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133600"/>
            <a:ext cx="5350320" cy="41529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2895600" cy="6172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By mid 9</a:t>
            </a:r>
            <a:r>
              <a:rPr lang="en-US" baseline="30000" dirty="0" smtClean="0"/>
              <a:t>th</a:t>
            </a:r>
            <a:r>
              <a:rPr lang="en-US" dirty="0" smtClean="0"/>
              <a:t> century, the Abbasid dynasty begun to lose control over vast Muslim empire</a:t>
            </a:r>
          </a:p>
          <a:p>
            <a:pPr lvl="1"/>
            <a:r>
              <a:rPr lang="en-US" dirty="0" smtClean="0"/>
              <a:t>Religious governors and new dynasties arose to challenge the Abbasid caliphs’ claim to be the rightful overlord of all Islamic people</a:t>
            </a:r>
          </a:p>
          <a:p>
            <a:pPr lvl="1"/>
            <a:r>
              <a:rPr lang="en-US" dirty="0" smtClean="0"/>
              <a:t>Most people in empire maintained regional identities</a:t>
            </a:r>
          </a:p>
          <a:p>
            <a:pPr lvl="1"/>
            <a:r>
              <a:rPr lang="en-US" dirty="0" smtClean="0"/>
              <a:t>Military technology was inferior to rebels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988" y="1905000"/>
            <a:ext cx="6100536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8654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Impact of Crusades – Europeans benefit</a:t>
            </a:r>
          </a:p>
          <a:p>
            <a:pPr marL="514350" indent="-514350">
              <a:buAutoNum type="arabicParenR"/>
            </a:pPr>
            <a:r>
              <a:rPr lang="en-US" dirty="0" smtClean="0"/>
              <a:t>Damascene swords</a:t>
            </a:r>
          </a:p>
          <a:p>
            <a:pPr marL="514350" indent="-514350">
              <a:buAutoNum type="arabicParenR"/>
            </a:pPr>
            <a:r>
              <a:rPr lang="en-US" dirty="0" smtClean="0"/>
              <a:t>Recovered much of Greek learning</a:t>
            </a:r>
          </a:p>
          <a:p>
            <a:pPr marL="514350" indent="-514350">
              <a:buAutoNum type="arabicParenR"/>
            </a:pPr>
            <a:r>
              <a:rPr lang="en-US" dirty="0" smtClean="0"/>
              <a:t>Arabic numerals</a:t>
            </a:r>
          </a:p>
          <a:p>
            <a:pPr marL="514350" indent="-514350">
              <a:buAutoNum type="arabicParenR"/>
            </a:pPr>
            <a:r>
              <a:rPr lang="en-US" dirty="0" smtClean="0"/>
              <a:t>Decimal system</a:t>
            </a:r>
          </a:p>
          <a:p>
            <a:pPr marL="514350" indent="-514350">
              <a:buAutoNum type="arabicParenR"/>
            </a:pPr>
            <a:r>
              <a:rPr lang="en-US" dirty="0" smtClean="0"/>
              <a:t>Demand for Middle Eastern rugs and textiles</a:t>
            </a:r>
          </a:p>
          <a:p>
            <a:pPr marL="514350" indent="-514350">
              <a:buAutoNum type="arabicParenR"/>
            </a:pPr>
            <a:r>
              <a:rPr lang="en-US" dirty="0" smtClean="0"/>
              <a:t>Trade helps get Europe out of Middle 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664368"/>
            <a:ext cx="5715000" cy="17240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age of learning and artistic refinement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midst of political turmoil and social tensions during Abbasid age, Muslim thinkers and artisans living in kingdoms from Spain to Persia created, refined, and made discoveries in a remarkable range of fields.</a:t>
            </a:r>
          </a:p>
          <a:p>
            <a:pPr lvl="1"/>
            <a:r>
              <a:rPr lang="en-US" dirty="0" smtClean="0"/>
              <a:t>Advances of professional classes – doctors, scholars, legal and religious </a:t>
            </a:r>
            <a:r>
              <a:rPr lang="en-US" dirty="0" smtClean="0"/>
              <a:t>experts</a:t>
            </a:r>
            <a:endParaRPr lang="en-US" dirty="0" smtClean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84" y="1150937"/>
            <a:ext cx="9110031" cy="4098925"/>
          </a:xfrm>
        </p:spPr>
        <p:txBody>
          <a:bodyPr/>
          <a:lstStyle/>
          <a:p>
            <a:pPr lvl="0">
              <a:buClr>
                <a:srgbClr val="F0A22E"/>
              </a:buClr>
            </a:pPr>
            <a:r>
              <a:rPr lang="en-US" sz="2700" dirty="0">
                <a:solidFill>
                  <a:srgbClr val="4E3B30"/>
                </a:solidFill>
              </a:rPr>
              <a:t>Muslim, Jewish, and Christian entrepreneurs amassed great fortunes supplying cities of empire with staples (grain and barley); cotton and wool for clothing; luxury items such as precious gems, citrus fruits, and sugar cane</a:t>
            </a:r>
          </a:p>
          <a:p>
            <a:endParaRPr lang="en-US" dirty="0"/>
          </a:p>
        </p:txBody>
      </p:sp>
      <p:pic>
        <p:nvPicPr>
          <p:cNvPr id="2050" name="Picture 2" descr="http://gibaulthistory.files.wordpress.com/2010/09/map-of-abbasid-empire.jpg%3Fw%3D720%26h%3D3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048000"/>
            <a:ext cx="76200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27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Chief beneficiaries – artist and artisans </a:t>
            </a:r>
          </a:p>
          <a:p>
            <a:r>
              <a:rPr lang="en-US" dirty="0" smtClean="0"/>
              <a:t>Great achievements in architecture and crafts</a:t>
            </a:r>
          </a:p>
          <a:p>
            <a:r>
              <a:rPr lang="en-US" dirty="0" smtClean="0"/>
              <a:t>Mosques and palaces grew larger</a:t>
            </a:r>
          </a:p>
          <a:p>
            <a:r>
              <a:rPr lang="en-US" dirty="0" smtClean="0"/>
              <a:t>Muslim engineers and architects created some of the great architectural treasures of all time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Full flowering of Persian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mid-10</a:t>
            </a:r>
            <a:r>
              <a:rPr lang="en-US" baseline="30000" dirty="0" smtClean="0"/>
              <a:t>th</a:t>
            </a:r>
            <a:r>
              <a:rPr lang="en-US" dirty="0" smtClean="0"/>
              <a:t> century – Persian caliphs gradually replaced Arabic as the primary written language at the Abbasid court</a:t>
            </a:r>
          </a:p>
          <a:p>
            <a:r>
              <a:rPr lang="en-US" dirty="0" smtClean="0"/>
              <a:t>Arabic remained language of religion, law, natural sciences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 in the sciences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8575"/>
            <a:ext cx="8686800" cy="33988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Muslim peoples and Jewish scholars increasingly became creators and inventors</a:t>
            </a:r>
          </a:p>
          <a:p>
            <a:r>
              <a:rPr lang="en-US" dirty="0" smtClean="0"/>
              <a:t>Abbasid rule – Islamic civilization outperformed all others in scientific discoveries, new techniques of investigation, and new technologies</a:t>
            </a:r>
          </a:p>
          <a:p>
            <a:pPr lvl="1"/>
            <a:r>
              <a:rPr lang="en-US" dirty="0" smtClean="0"/>
              <a:t>Major corrections to the algebraic and geometric theories of ancient Greeks</a:t>
            </a:r>
          </a:p>
          <a:p>
            <a:pPr lvl="1"/>
            <a:r>
              <a:rPr lang="en-US" dirty="0" smtClean="0"/>
              <a:t>Basic concepts of trigonometry: sine, cosine, tangent</a:t>
            </a:r>
            <a:endParaRPr lang="en-US" dirty="0"/>
          </a:p>
        </p:txBody>
      </p:sp>
      <p:pic>
        <p:nvPicPr>
          <p:cNvPr id="3074" name="Picture 2" descr="http://www.mathwarehouse.com/trigonometry/images/sohcohtoa/sohcahtoa-a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2" y="4419600"/>
            <a:ext cx="3952875" cy="228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Al-</a:t>
            </a:r>
            <a:r>
              <a:rPr lang="en-US" dirty="0" err="1" smtClean="0"/>
              <a:t>Razi</a:t>
            </a:r>
            <a:r>
              <a:rPr lang="en-US" dirty="0" smtClean="0"/>
              <a:t> – classifies substances into three categories: animal, vegetable, mineral</a:t>
            </a:r>
          </a:p>
          <a:p>
            <a:r>
              <a:rPr lang="en-US" dirty="0" smtClean="0"/>
              <a:t>Al-</a:t>
            </a:r>
            <a:r>
              <a:rPr lang="en-US" dirty="0" err="1" smtClean="0"/>
              <a:t>Baruni</a:t>
            </a:r>
            <a:r>
              <a:rPr lang="en-US" dirty="0" smtClean="0"/>
              <a:t> (11</a:t>
            </a:r>
            <a:r>
              <a:rPr lang="en-US" baseline="30000" dirty="0" smtClean="0"/>
              <a:t>th</a:t>
            </a:r>
            <a:r>
              <a:rPr lang="en-US" dirty="0" smtClean="0"/>
              <a:t> century) – calculates specific weight of 18 major minerals</a:t>
            </a:r>
          </a:p>
          <a:p>
            <a:r>
              <a:rPr lang="en-US" dirty="0" smtClean="0"/>
              <a:t>Improved astrolabe and armillary sphere – used for measuring and mapping position of celestial bodies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Muslim cities such as Cairo build some of best hospitals in world</a:t>
            </a:r>
          </a:p>
          <a:p>
            <a:r>
              <a:rPr lang="en-US" dirty="0" smtClean="0"/>
              <a:t>Doctors and pharmacists must follow regular course of study and pass a formal examination before they practice</a:t>
            </a:r>
          </a:p>
          <a:p>
            <a:r>
              <a:rPr lang="en-US" dirty="0" smtClean="0"/>
              <a:t>Muslim traders introduce into Islamic world and Europe – papermaking, silk-weaving, and ceramic firing (devised in China)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waves of nomadic invasions and the end of the caliphate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78" y="1397173"/>
            <a:ext cx="2971800" cy="54562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and 11</a:t>
            </a:r>
            <a:r>
              <a:rPr lang="en-US" baseline="30000" dirty="0" smtClean="0"/>
              <a:t>th</a:t>
            </a:r>
            <a:r>
              <a:rPr lang="en-US" dirty="0" smtClean="0"/>
              <a:t> centuries – Abbasid domains divided by ever growing numbers of rival successor states</a:t>
            </a:r>
          </a:p>
          <a:p>
            <a:r>
              <a:rPr lang="en-US" dirty="0" smtClean="0"/>
              <a:t>Early 13</a:t>
            </a:r>
            <a:r>
              <a:rPr lang="en-US" baseline="30000" dirty="0" smtClean="0"/>
              <a:t>th</a:t>
            </a:r>
            <a:r>
              <a:rPr lang="en-US" dirty="0" smtClean="0"/>
              <a:t> century – Mongols</a:t>
            </a:r>
          </a:p>
          <a:p>
            <a:pPr lvl="1"/>
            <a:r>
              <a:rPr lang="en-US" dirty="0" smtClean="0"/>
              <a:t>1220s- </a:t>
            </a:r>
            <a:r>
              <a:rPr lang="en-US" dirty="0" err="1" smtClean="0"/>
              <a:t>Chinggis</a:t>
            </a:r>
            <a:r>
              <a:rPr lang="en-US" dirty="0" smtClean="0"/>
              <a:t> Khan raids</a:t>
            </a:r>
          </a:p>
          <a:p>
            <a:pPr lvl="1"/>
            <a:r>
              <a:rPr lang="en-US" dirty="0" smtClean="0"/>
              <a:t>Khan died before the heartlands of Muslim world were invaded</a:t>
            </a:r>
          </a:p>
          <a:p>
            <a:r>
              <a:rPr lang="en-US" dirty="0" smtClean="0"/>
              <a:t>1250s - Khan’s grandson, </a:t>
            </a:r>
            <a:r>
              <a:rPr lang="en-US" dirty="0" err="1" smtClean="0"/>
              <a:t>Hulegu</a:t>
            </a:r>
            <a:r>
              <a:rPr lang="en-US" dirty="0" smtClean="0"/>
              <a:t>, renewed the Mongol assault of the rich centers of Islamic civilization</a:t>
            </a:r>
            <a:endParaRPr lang="en-US" dirty="0"/>
          </a:p>
        </p:txBody>
      </p:sp>
      <p:pic>
        <p:nvPicPr>
          <p:cNvPr id="4098" name="Picture 2" descr="http://2.bp.blogspot.com/-5SYWQog-b4A/ULN7RZtg-BI/AAAAAAAAAs4/a11G_MTkzaY/s1600/IslamMongolEmpire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485" y="1752600"/>
            <a:ext cx="602511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09800"/>
            <a:ext cx="9220200" cy="317023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1258 – Abbasid capital at Baghdad taken by Mongols</a:t>
            </a:r>
          </a:p>
          <a:p>
            <a:pPr lvl="1"/>
            <a:r>
              <a:rPr lang="en-US" dirty="0" smtClean="0"/>
              <a:t>37</a:t>
            </a:r>
            <a:r>
              <a:rPr lang="en-US" baseline="30000" dirty="0" smtClean="0"/>
              <a:t>th</a:t>
            </a:r>
            <a:r>
              <a:rPr lang="en-US" dirty="0" smtClean="0"/>
              <a:t> and last Abbasid caliph was put to death by Mongols</a:t>
            </a:r>
          </a:p>
          <a:p>
            <a:pPr lvl="1"/>
            <a:r>
              <a:rPr lang="en-US" dirty="0" smtClean="0"/>
              <a:t>Baghdad never recovered from Mongol attacks</a:t>
            </a:r>
          </a:p>
          <a:p>
            <a:r>
              <a:rPr lang="en-US" dirty="0" smtClean="0"/>
              <a:t>1401 – suffered a second capture and another round of pillaging by the even fiercer forces of </a:t>
            </a:r>
            <a:r>
              <a:rPr lang="en-US" dirty="0" err="1" smtClean="0"/>
              <a:t>Tamerline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1188"/>
            <a:ext cx="8686800" cy="195103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Periodic revolts</a:t>
            </a:r>
          </a:p>
          <a:p>
            <a:r>
              <a:rPr lang="en-US" dirty="0" err="1" smtClean="0"/>
              <a:t>Shi’i</a:t>
            </a:r>
            <a:r>
              <a:rPr lang="en-US" dirty="0" smtClean="0"/>
              <a:t> dissenters particularly troublesome</a:t>
            </a:r>
          </a:p>
          <a:p>
            <a:r>
              <a:rPr lang="en-US" dirty="0" smtClean="0"/>
              <a:t>Major slave revolts</a:t>
            </a:r>
          </a:p>
          <a:p>
            <a:r>
              <a:rPr lang="en-US" dirty="0" smtClean="0"/>
              <a:t>Localized peasant uprisings</a:t>
            </a:r>
          </a:p>
          <a:p>
            <a:r>
              <a:rPr lang="en-US" dirty="0" smtClean="0"/>
              <a:t>Decline in quality of Abbasid leadership</a:t>
            </a:r>
          </a:p>
          <a:p>
            <a:r>
              <a:rPr lang="en-US" dirty="0" smtClean="0"/>
              <a:t>Sharp decrease in resources caused by losses in territory and control over the revenues collected by regional officials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5867400" cy="32417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0" y="4343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Year : 950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coming of </a:t>
            </a:r>
            <a:r>
              <a:rPr lang="en-US" dirty="0" err="1" smtClean="0"/>
              <a:t>islam</a:t>
            </a:r>
            <a:r>
              <a:rPr lang="en-US" dirty="0" smtClean="0"/>
              <a:t> to south </a:t>
            </a:r>
            <a:r>
              <a:rPr lang="en-US" dirty="0" err="1" smtClean="0"/>
              <a:t>asia</a:t>
            </a:r>
            <a:endParaRPr lang="en-US" dirty="0"/>
          </a:p>
        </p:txBody>
      </p:sp>
      <p:pic>
        <p:nvPicPr>
          <p:cNvPr id="4" name="Picture 4" descr="WHAP-Map Delhi Sultana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554163"/>
            <a:ext cx="5562599" cy="506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86800" cy="1417638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dirty="0" smtClean="0"/>
              <a:t>In the 10</a:t>
            </a:r>
            <a:r>
              <a:rPr lang="en-US" baseline="30000" dirty="0" smtClean="0"/>
              <a:t>th</a:t>
            </a:r>
            <a:r>
              <a:rPr lang="en-US" dirty="0" smtClean="0"/>
              <a:t> and 11</a:t>
            </a:r>
            <a:r>
              <a:rPr lang="en-US" baseline="30000" dirty="0" smtClean="0"/>
              <a:t>th</a:t>
            </a:r>
            <a:r>
              <a:rPr lang="en-US" dirty="0" smtClean="0"/>
              <a:t> centuries, a new wave of Muslim invasions began</a:t>
            </a:r>
          </a:p>
          <a:p>
            <a:pPr lvl="1" eaLnBrk="1" hangingPunct="1"/>
            <a:r>
              <a:rPr lang="en-US" dirty="0" smtClean="0"/>
              <a:t>More violent, more vicious, and much more interested in territorial conquest</a:t>
            </a:r>
          </a:p>
          <a:p>
            <a:pPr lvl="1" eaLnBrk="1" hangingPunct="1"/>
            <a:r>
              <a:rPr lang="en-US" dirty="0" smtClean="0"/>
              <a:t>This wave conquered much of northern India, and established a capital at Delhi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209800"/>
            <a:ext cx="5715000" cy="45243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54162"/>
            <a:ext cx="4191000" cy="507523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US" dirty="0" smtClean="0"/>
              <a:t>Since the ruler of this new empire called himself the sultan, this period in Indian history is known as the Delhi Sultanate</a:t>
            </a:r>
          </a:p>
          <a:p>
            <a:pPr eaLnBrk="1" hangingPunct="1"/>
            <a:r>
              <a:rPr lang="en-US" dirty="0" smtClean="0"/>
              <a:t>Began in 1206</a:t>
            </a:r>
          </a:p>
          <a:p>
            <a:pPr eaLnBrk="1" hangingPunct="1"/>
            <a:r>
              <a:rPr lang="en-US" dirty="0" smtClean="0"/>
              <a:t>For the next 300 years, a succession of dynasties ruled much of north and central India</a:t>
            </a:r>
          </a:p>
          <a:p>
            <a:pPr eaLnBrk="1" hangingPunct="1"/>
            <a:r>
              <a:rPr lang="en-US" dirty="0" smtClean="0"/>
              <a:t>Alternately of Persian, Afghan, Turkic, and mix descent</a:t>
            </a:r>
          </a:p>
          <a:p>
            <a:pPr eaLnBrk="1" hangingPunct="1"/>
            <a:r>
              <a:rPr lang="en-US" dirty="0" smtClean="0"/>
              <a:t>Sultans of Delhi (princes of the heartland)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76400"/>
            <a:ext cx="3929897" cy="435848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Fought each other, Mongol and Turkic invaders, and the indigenous Hindu princes for control of the Indus and </a:t>
            </a:r>
            <a:r>
              <a:rPr lang="en-US" dirty="0" err="1" smtClean="0"/>
              <a:t>Gangetic</a:t>
            </a:r>
            <a:r>
              <a:rPr lang="en-US" dirty="0" smtClean="0"/>
              <a:t> heartlands of Indian civilization</a:t>
            </a:r>
          </a:p>
          <a:p>
            <a:r>
              <a:rPr lang="en-US" dirty="0" smtClean="0"/>
              <a:t>Dynasties that laid claim to the sultanate based their power on large military machines</a:t>
            </a:r>
          </a:p>
          <a:p>
            <a:r>
              <a:rPr lang="en-US" dirty="0" smtClean="0"/>
              <a:t>Most concentrated on maximizing revenues by collecting from peasants and townspeople in their domains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However, most of this period is characterized by accommodation and peaceful exchanges – since the Muslims needed Hindu elites and rulers to help them</a:t>
            </a:r>
          </a:p>
          <a:p>
            <a:pPr lvl="1" eaLnBrk="1" hangingPunct="1"/>
            <a:r>
              <a:rPr lang="en-US" smtClean="0"/>
              <a:t>There were many conversions to Islam, but, again, few were forcible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In spite of the number of conquests, the Delhi Sultanate made little impression on the Hindu community as a whole</a:t>
            </a:r>
          </a:p>
          <a:p>
            <a:pPr lvl="1" eaLnBrk="1" hangingPunct="1"/>
            <a:r>
              <a:rPr lang="en-US" dirty="0" smtClean="0"/>
              <a:t>They took positions as administrators and soldiers in the empire, but stayed socially aloof from their conquerors</a:t>
            </a:r>
          </a:p>
          <a:p>
            <a:pPr lvl="1" eaLnBrk="1" hangingPunct="1"/>
            <a:r>
              <a:rPr lang="en-US" dirty="0" smtClean="0"/>
              <a:t>Separate living quarters between Muslims and Indians</a:t>
            </a:r>
          </a:p>
          <a:p>
            <a:pPr lvl="1" eaLnBrk="1" hangingPunct="1"/>
            <a:r>
              <a:rPr lang="en-US" dirty="0" smtClean="0"/>
              <a:t>Genuine friendships between high-caste groups and Muslims were rare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186" y="1905000"/>
            <a:ext cx="88392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Hindus probably expected that the Muslim invaders would soon become assimilated into their culture and religion, as so many had before</a:t>
            </a:r>
          </a:p>
          <a:p>
            <a:pPr lvl="1" eaLnBrk="1" hangingPunct="1"/>
            <a:r>
              <a:rPr lang="en-US" dirty="0" smtClean="0"/>
              <a:t>But the Muslims held to their own beliefs and rituals – and there are probably no two more opposing religions than Hinduism and Islam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dirty="0" smtClean="0"/>
              <a:t>The Muslim community continued to grow, and while Hinduism remained the majority religion (by far), the ruling elite was primarily Muslim</a:t>
            </a:r>
          </a:p>
          <a:p>
            <a:pPr lvl="1" eaLnBrk="1" hangingPunct="1"/>
            <a:r>
              <a:rPr lang="en-US" dirty="0" smtClean="0"/>
              <a:t>Unlike other areas conquered by the Muslims, the Hindus showed little interest in conversion</a:t>
            </a:r>
          </a:p>
          <a:p>
            <a:pPr lvl="1" eaLnBrk="1" hangingPunct="1"/>
            <a:r>
              <a:rPr lang="en-US" dirty="0" smtClean="0"/>
              <a:t>Most Indians who converted to Islam were from Buddhist (majority) or low-caste groups</a:t>
            </a:r>
          </a:p>
          <a:p>
            <a:pPr lvl="1" eaLnBrk="1" hangingPunct="1"/>
            <a:r>
              <a:rPr lang="en-US" dirty="0" smtClean="0"/>
              <a:t>Untouchables and low-caste Hindus, as well as animistic tribal peoples, were also attracted to the more egalitarian social arrangements of Islam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7</a:t>
            </a:r>
            <a:r>
              <a:rPr lang="en-US" baseline="30000" dirty="0" smtClean="0"/>
              <a:t>th</a:t>
            </a:r>
            <a:r>
              <a:rPr lang="en-US" dirty="0" smtClean="0"/>
              <a:t> century onward – successive waves of Muslim invaders, traders, and migrants carried Islamic faith and elements of Islamic civilization to much of the vast south Asian subcontinent</a:t>
            </a:r>
          </a:p>
          <a:p>
            <a:r>
              <a:rPr lang="en-US" dirty="0" smtClean="0"/>
              <a:t>12</a:t>
            </a:r>
            <a:r>
              <a:rPr lang="en-US" baseline="30000" dirty="0" smtClean="0"/>
              <a:t>th</a:t>
            </a:r>
            <a:r>
              <a:rPr lang="en-US" dirty="0" smtClean="0"/>
              <a:t> and 13</a:t>
            </a:r>
            <a:r>
              <a:rPr lang="en-US" baseline="30000" dirty="0" smtClean="0"/>
              <a:t>th</a:t>
            </a:r>
            <a:r>
              <a:rPr lang="en-US" dirty="0" smtClean="0"/>
              <a:t> centuries – Muslim dynasties ruled much of north and central India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South Asia – people converted to Hindu or Buddhist religion, found a place in caste hierarchy, adopted the dress, foods, and lifestyles of farming and city-dwelling peoples</a:t>
            </a:r>
          </a:p>
          <a:p>
            <a:r>
              <a:rPr lang="en-US" dirty="0" smtClean="0"/>
              <a:t>Things changed with the arrival of the Muslims in the last years of the 7</a:t>
            </a:r>
            <a:r>
              <a:rPr lang="en-US" baseline="30000" dirty="0" smtClean="0"/>
              <a:t>th</a:t>
            </a:r>
            <a:r>
              <a:rPr lang="en-US" dirty="0" smtClean="0"/>
              <a:t> century C.E.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4038600" cy="507523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Mongol invasions end Abbasid dynasty (mid 13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</a:p>
          <a:p>
            <a:r>
              <a:rPr lang="en-US" dirty="0" smtClean="0"/>
              <a:t>During Abbasid dynasty – Islamic civilization reached new heights of creativity and entered a new age of expansion</a:t>
            </a:r>
          </a:p>
          <a:p>
            <a:pPr lvl="1"/>
            <a:r>
              <a:rPr lang="en-US" dirty="0" smtClean="0"/>
              <a:t>Architecture, fine arts, literature, philosophy, mathematics, sciences</a:t>
            </a:r>
          </a:p>
          <a:p>
            <a:r>
              <a:rPr lang="en-US" dirty="0" smtClean="0"/>
              <a:t>From 10</a:t>
            </a:r>
            <a:r>
              <a:rPr lang="en-US" baseline="30000" dirty="0" smtClean="0"/>
              <a:t>th</a:t>
            </a:r>
            <a:r>
              <a:rPr lang="en-US" dirty="0" smtClean="0"/>
              <a:t> to 14</a:t>
            </a:r>
            <a:r>
              <a:rPr lang="en-US" baseline="30000" dirty="0" smtClean="0"/>
              <a:t>th</a:t>
            </a:r>
            <a:r>
              <a:rPr lang="en-US" dirty="0" smtClean="0"/>
              <a:t> century – Muslim warriors, traders, and wandering mystics spread Islam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52400"/>
            <a:ext cx="4035293" cy="5151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5638800"/>
            <a:ext cx="3501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hlinkClick r:id="rId3" tooltip="Siege of Baghdad (1258)"/>
              </a:rPr>
              <a:t>Siege of Baghdad</a:t>
            </a:r>
            <a:r>
              <a:rPr lang="en-US"/>
              <a:t> by the Mongols led by </a:t>
            </a:r>
            <a:r>
              <a:rPr lang="en-US">
                <a:hlinkClick r:id="rId4" tooltip="Hulagu Khan"/>
              </a:rPr>
              <a:t>Hulagu Khan</a:t>
            </a:r>
            <a:r>
              <a:rPr lang="en-US"/>
              <a:t> in 1258.</a:t>
            </a:r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Muslims to South Asia – confronted by a religious system very different than their own</a:t>
            </a:r>
          </a:p>
          <a:p>
            <a:pPr lvl="1"/>
            <a:r>
              <a:rPr lang="en-US" dirty="0" smtClean="0"/>
              <a:t>Socially – Islam is egalitarian; Hindus believe in caste system</a:t>
            </a:r>
          </a:p>
          <a:p>
            <a:pPr lvl="1"/>
            <a:r>
              <a:rPr lang="en-US" dirty="0" smtClean="0"/>
              <a:t>Hinduism was tolerant, and inclusive of widely varying forms of religious devotion, from idol worship to meditation; Islam was committed to exclusive worship of a single god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centuries of Muslim influx – violence</a:t>
            </a:r>
          </a:p>
          <a:p>
            <a:r>
              <a:rPr lang="en-US" dirty="0" smtClean="0"/>
              <a:t>Good deal of trade and even religious interchange between Muslims and Hindus </a:t>
            </a:r>
          </a:p>
          <a:p>
            <a:r>
              <a:rPr lang="en-US" dirty="0" smtClean="0"/>
              <a:t>As time passed, peaceful interaction became more norm</a:t>
            </a:r>
          </a:p>
          <a:p>
            <a:r>
              <a:rPr lang="en-US" dirty="0" smtClean="0"/>
              <a:t>Muslim rulers employed large numbers of Hindus to govern the largely non-Muslim populations they conquered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 the early centuries, the coming of Islam brought little change for most inhabitants of the Indian subcontinent</a:t>
            </a:r>
          </a:p>
          <a:p>
            <a:r>
              <a:rPr lang="en-US" dirty="0" smtClean="0"/>
              <a:t>Many local leaders and the populace surrendered towns and districts willingly to the conquerors because they promised lighter taxation and greater religious tolerance</a:t>
            </a:r>
          </a:p>
          <a:p>
            <a:r>
              <a:rPr lang="en-US" dirty="0" smtClean="0"/>
              <a:t>Arab overlords decided to treat both Hindus and Buddhists as protected “people of the book”</a:t>
            </a:r>
          </a:p>
          <a:p>
            <a:r>
              <a:rPr lang="en-US" dirty="0" smtClean="0"/>
              <a:t>Little effort to convert people to Islam</a:t>
            </a:r>
          </a:p>
          <a:p>
            <a:r>
              <a:rPr lang="en-US" u="sng" dirty="0" smtClean="0"/>
              <a:t>After centuries of Muslim political dominance and missionary activity, south Asia remained one of the least converted and integrated of all areas Muhammad’s message had reached</a:t>
            </a:r>
            <a:endParaRPr lang="en-US" u="sng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Southeast Asia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2964" y="1447800"/>
            <a:ext cx="8686800" cy="1265238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US" dirty="0" smtClean="0"/>
              <a:t>Always significant as a trading area, the islands of Southeast Asia are a meeting point – a place where merchants and traders from East Asia, India, Africa, and the Middle East all converge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362200"/>
            <a:ext cx="6096396" cy="435282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Southeast Asia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/>
            <a:r>
              <a:rPr lang="en-US" dirty="0" smtClean="0"/>
              <a:t>By the 7</a:t>
            </a:r>
            <a:r>
              <a:rPr lang="en-US" baseline="30000" dirty="0" smtClean="0"/>
              <a:t>th</a:t>
            </a:r>
            <a:r>
              <a:rPr lang="en-US" dirty="0" smtClean="0"/>
              <a:t> and 8</a:t>
            </a:r>
            <a:r>
              <a:rPr lang="en-US" baseline="30000" dirty="0" smtClean="0"/>
              <a:t>th</a:t>
            </a:r>
            <a:r>
              <a:rPr lang="en-US" dirty="0" smtClean="0"/>
              <a:t> centuries, Muslim merchants were making their way from India into Southeast Asia</a:t>
            </a:r>
          </a:p>
          <a:p>
            <a:pPr lvl="1" eaLnBrk="1" hangingPunct="1"/>
            <a:r>
              <a:rPr lang="en-US" dirty="0" smtClean="0"/>
              <a:t>By this point, Muslims controlled most of the trade coming into and out of </a:t>
            </a:r>
            <a:r>
              <a:rPr lang="en-US" dirty="0" smtClean="0"/>
              <a:t>India</a:t>
            </a:r>
          </a:p>
          <a:p>
            <a:r>
              <a:rPr lang="en-US" dirty="0"/>
              <a:t>Conversion in this area was easier than in India, because, while there were many faiths there, no one religious system dominated the islands</a:t>
            </a:r>
          </a:p>
          <a:p>
            <a:pPr lvl="1"/>
            <a:r>
              <a:rPr lang="en-US" dirty="0"/>
              <a:t>Merchants introduced locals to the ideas and rituals of Islam and also brought Sufis to the area</a:t>
            </a: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Southeast Asia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54162"/>
            <a:ext cx="8686800" cy="4922838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dirty="0" smtClean="0"/>
              <a:t>Malacca – the most important port in Southeast Asia</a:t>
            </a:r>
          </a:p>
          <a:p>
            <a:pPr lvl="1" eaLnBrk="1" hangingPunct="1"/>
            <a:r>
              <a:rPr lang="en-US" dirty="0" smtClean="0"/>
              <a:t>Once the Muslim religion had “conquered” this city, it spread far and wide among the islands, ports, and trading villages of Southeast </a:t>
            </a:r>
            <a:r>
              <a:rPr lang="en-US" dirty="0" smtClean="0"/>
              <a:t>Asia</a:t>
            </a:r>
          </a:p>
          <a:p>
            <a:pPr lvl="0">
              <a:buClr>
                <a:srgbClr val="F0A22E"/>
              </a:buClr>
            </a:pPr>
            <a:r>
              <a:rPr lang="en-US" dirty="0">
                <a:solidFill>
                  <a:srgbClr val="4E3B30"/>
                </a:solidFill>
              </a:rPr>
              <a:t>However, there were areas with strong Hindu and/or Buddhist traditions, and many of these were resistant to Muslim </a:t>
            </a:r>
            <a:r>
              <a:rPr lang="en-US" dirty="0" smtClean="0">
                <a:solidFill>
                  <a:srgbClr val="4E3B30"/>
                </a:solidFill>
              </a:rPr>
              <a:t>incursion</a:t>
            </a:r>
          </a:p>
          <a:p>
            <a:pPr lvl="0">
              <a:buClr>
                <a:srgbClr val="F0A22E"/>
              </a:buClr>
            </a:pPr>
            <a:r>
              <a:rPr lang="en-US" dirty="0">
                <a:solidFill>
                  <a:srgbClr val="4E3B30"/>
                </a:solidFill>
              </a:rPr>
              <a:t>As Islam spread into this area, it underwent some significant changes, incorporating some of the local beliefs and rituals</a:t>
            </a:r>
          </a:p>
          <a:p>
            <a:pPr lvl="1">
              <a:buClr>
                <a:srgbClr val="F0A22E"/>
              </a:buClr>
            </a:pPr>
            <a:r>
              <a:rPr lang="en-US" dirty="0">
                <a:solidFill>
                  <a:srgbClr val="4E3B30"/>
                </a:solidFill>
              </a:rPr>
              <a:t>This will cause problems later, because orthodox Muslims will not accept it as true Islam</a:t>
            </a:r>
          </a:p>
          <a:p>
            <a:pPr lvl="0">
              <a:buClr>
                <a:srgbClr val="F0A22E"/>
              </a:buClr>
            </a:pPr>
            <a:endParaRPr lang="en-US" dirty="0">
              <a:solidFill>
                <a:srgbClr val="4E3B30"/>
              </a:solidFill>
            </a:endParaRPr>
          </a:p>
          <a:p>
            <a:pPr lvl="1" eaLnBrk="1" hangingPunct="1"/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3" y="1524000"/>
            <a:ext cx="7620000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5781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Islamic heartlands in the middle and late </a:t>
            </a:r>
            <a:r>
              <a:rPr lang="en-US" dirty="0" err="1" smtClean="0"/>
              <a:t>abbasid</a:t>
            </a:r>
            <a:r>
              <a:rPr lang="en-US" dirty="0" smtClean="0"/>
              <a:t> 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Revolts spread among peasants</a:t>
            </a:r>
          </a:p>
          <a:p>
            <a:r>
              <a:rPr lang="en-US" dirty="0" smtClean="0"/>
              <a:t>Slavery increased</a:t>
            </a:r>
          </a:p>
          <a:p>
            <a:r>
              <a:rPr lang="en-US" dirty="0" smtClean="0"/>
              <a:t>Position of women further eroded</a:t>
            </a:r>
          </a:p>
          <a:p>
            <a:r>
              <a:rPr lang="en-US" dirty="0" smtClean="0"/>
              <a:t>Third Abbasid caliph, al-</a:t>
            </a:r>
            <a:r>
              <a:rPr lang="en-US" dirty="0" err="1" smtClean="0"/>
              <a:t>Mahdi</a:t>
            </a:r>
            <a:r>
              <a:rPr lang="en-US" dirty="0" smtClean="0"/>
              <a:t> (775-785) – courtly excesses and political divisions contributed to end of empire (great financial strains)</a:t>
            </a:r>
          </a:p>
          <a:p>
            <a:r>
              <a:rPr lang="en-US" dirty="0" err="1" smtClean="0"/>
              <a:t>Shi’i</a:t>
            </a:r>
            <a:r>
              <a:rPr lang="en-US" dirty="0" smtClean="0"/>
              <a:t> revolts and assassination attempts against Abbasid officials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Imperial extravagance and succession disputes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3581400" cy="5303838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Harun</a:t>
            </a:r>
            <a:r>
              <a:rPr lang="en-US" dirty="0" smtClean="0"/>
              <a:t> al-Rashid (786-809) – most famous Abbasid caliph</a:t>
            </a:r>
          </a:p>
          <a:p>
            <a:pPr lvl="1"/>
            <a:r>
              <a:rPr lang="en-US" dirty="0" smtClean="0"/>
              <a:t>Dazzled Christians with the splendor of Baghdad’s mosques and palaces</a:t>
            </a:r>
          </a:p>
          <a:p>
            <a:pPr lvl="1"/>
            <a:r>
              <a:rPr lang="en-US" dirty="0" smtClean="0"/>
              <a:t>Sent Christians back to Charlemagne (powerful monarch) with presents (water clock and an elephant)</a:t>
            </a:r>
          </a:p>
          <a:p>
            <a:pPr lvl="1"/>
            <a:r>
              <a:rPr lang="en-US" dirty="0" smtClean="0"/>
              <a:t>His death promoted first of several full-scale civil wars over succession (deeply damaging empire)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371600"/>
            <a:ext cx="3720338" cy="3695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54102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During the reign of the Harun al-Rashid, the city of </a:t>
            </a:r>
            <a:r>
              <a:rPr lang="en-US">
                <a:hlinkClick r:id="rId3" tooltip="Baghdad"/>
              </a:rPr>
              <a:t>Baghdad</a:t>
            </a:r>
            <a:r>
              <a:rPr lang="en-US"/>
              <a:t> began to flourish as a center of knowledge, culture and trade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Sons of al-</a:t>
            </a:r>
            <a:r>
              <a:rPr lang="en-US" dirty="0" err="1" smtClean="0"/>
              <a:t>Ma’mum</a:t>
            </a:r>
            <a:r>
              <a:rPr lang="en-US" dirty="0" smtClean="0"/>
              <a:t> (eventual winner of throne) needed to build personal armies in anticipation of the fight for the throne</a:t>
            </a:r>
          </a:p>
          <a:p>
            <a:pPr lvl="1"/>
            <a:r>
              <a:rPr lang="en-US" dirty="0" smtClean="0"/>
              <a:t>Impressive army would become a power center in its own right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Imperial breakdown and agrarian disorder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686800" cy="49990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Last decades of 9</a:t>
            </a:r>
            <a:r>
              <a:rPr lang="en-US" baseline="30000" dirty="0" smtClean="0"/>
              <a:t>th</a:t>
            </a:r>
            <a:r>
              <a:rPr lang="en-US" dirty="0" smtClean="0"/>
              <a:t> century – brought slave armies under their </a:t>
            </a:r>
            <a:r>
              <a:rPr lang="en-US" dirty="0" smtClean="0"/>
              <a:t>control</a:t>
            </a:r>
          </a:p>
          <a:p>
            <a:r>
              <a:rPr lang="en-US" dirty="0" smtClean="0"/>
              <a:t>Constant </a:t>
            </a:r>
            <a:r>
              <a:rPr lang="en-US" dirty="0" smtClean="0"/>
              <a:t>civil violence drained the treasury and alienated subjects of the Abbasids</a:t>
            </a:r>
          </a:p>
          <a:p>
            <a:pPr lvl="1"/>
            <a:r>
              <a:rPr lang="en-US" dirty="0" smtClean="0"/>
              <a:t>New caliphs established new capitals – adds to cost of maintaining Empire</a:t>
            </a:r>
          </a:p>
          <a:p>
            <a:pPr lvl="1"/>
            <a:r>
              <a:rPr lang="en-US" dirty="0" smtClean="0"/>
              <a:t>Expense fell heavily on the already hard pressed </a:t>
            </a:r>
            <a:r>
              <a:rPr lang="en-US" dirty="0" smtClean="0"/>
              <a:t>peasantry</a:t>
            </a:r>
          </a:p>
          <a:p>
            <a:pPr lvl="1"/>
            <a:r>
              <a:rPr lang="en-US" dirty="0" smtClean="0"/>
              <a:t>Increased </a:t>
            </a:r>
            <a:r>
              <a:rPr lang="en-US" dirty="0"/>
              <a:t>taxes led to destruction or abandonment of many villages in the richest provinces of empire</a:t>
            </a:r>
          </a:p>
          <a:p>
            <a:pPr lvl="1"/>
            <a:r>
              <a:rPr lang="en-US" dirty="0"/>
              <a:t>Great irrigation works in the fertile Tigris-Euphrates basin fell into disrepair</a:t>
            </a:r>
          </a:p>
          <a:p>
            <a:pPr lvl="1"/>
            <a:r>
              <a:rPr lang="en-US" dirty="0"/>
              <a:t>Peasants died through flood, famine, or violent assault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1905</TotalTime>
  <Words>2156</Words>
  <Application>Microsoft Office PowerPoint</Application>
  <PresentationFormat>On-screen Show (4:3)</PresentationFormat>
  <Paragraphs>171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Franklin Gothic Book</vt:lpstr>
      <vt:lpstr>Franklin Gothic Medium</vt:lpstr>
      <vt:lpstr>Wingdings 2</vt:lpstr>
      <vt:lpstr>Trek</vt:lpstr>
      <vt:lpstr>Chapter 7</vt:lpstr>
      <vt:lpstr>PowerPoint Presentation</vt:lpstr>
      <vt:lpstr>PowerPoint Presentation</vt:lpstr>
      <vt:lpstr>PowerPoint Presentation</vt:lpstr>
      <vt:lpstr>PowerPoint Presentation</vt:lpstr>
      <vt:lpstr>The Islamic heartlands in the middle and late abbasid era</vt:lpstr>
      <vt:lpstr>Imperial extravagance and succession disputes</vt:lpstr>
      <vt:lpstr>PowerPoint Presentation</vt:lpstr>
      <vt:lpstr>Imperial breakdown and agrarian disorder</vt:lpstr>
      <vt:lpstr>The declining position of women in the family and society</vt:lpstr>
      <vt:lpstr>PowerPoint Presentation</vt:lpstr>
      <vt:lpstr>PowerPoint Presentation</vt:lpstr>
      <vt:lpstr>PowerPoint Presentation</vt:lpstr>
      <vt:lpstr>Nomadic incursions and the eclipse of caliphal power</vt:lpstr>
      <vt:lpstr>PowerPoint Presentation</vt:lpstr>
      <vt:lpstr>PowerPoint Presentation</vt:lpstr>
      <vt:lpstr>Impact of the Christian crusades</vt:lpstr>
      <vt:lpstr>PowerPoint Presentation</vt:lpstr>
      <vt:lpstr>PowerPoint Presentation</vt:lpstr>
      <vt:lpstr>PowerPoint Presentation</vt:lpstr>
      <vt:lpstr>An age of learning and artistic refinement</vt:lpstr>
      <vt:lpstr>PowerPoint Presentation</vt:lpstr>
      <vt:lpstr>PowerPoint Presentation</vt:lpstr>
      <vt:lpstr>Full flowering of Persian literature</vt:lpstr>
      <vt:lpstr>Achievements in the sciences</vt:lpstr>
      <vt:lpstr>PowerPoint Presentation</vt:lpstr>
      <vt:lpstr>PowerPoint Presentation</vt:lpstr>
      <vt:lpstr>New waves of nomadic invasions and the end of the caliphate</vt:lpstr>
      <vt:lpstr>PowerPoint Presentation</vt:lpstr>
      <vt:lpstr>The coming of islam to south 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Southeast Asia</vt:lpstr>
      <vt:lpstr>Southeast Asia</vt:lpstr>
      <vt:lpstr>Southeast Asia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Jordan</dc:creator>
  <cp:lastModifiedBy>Jordan Meiners</cp:lastModifiedBy>
  <cp:revision>56</cp:revision>
  <dcterms:created xsi:type="dcterms:W3CDTF">2013-02-05T15:27:20Z</dcterms:created>
  <dcterms:modified xsi:type="dcterms:W3CDTF">2014-01-23T03:43:44Z</dcterms:modified>
</cp:coreProperties>
</file>